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3" r:id="rId5"/>
    <p:sldMasterId id="2147483694" r:id="rId6"/>
    <p:sldMasterId id="2147483695"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Lst>
  <p:sldSz cy="5143500" cx="9144000"/>
  <p:notesSz cx="6858000" cy="9144000"/>
  <p:embeddedFontLst>
    <p:embeddedFont>
      <p:font typeface="Helvetica Neue"/>
      <p:regular r:id="rId87"/>
      <p:bold r:id="rId88"/>
      <p:italic r:id="rId89"/>
      <p:boldItalic r:id="rId90"/>
    </p:embeddedFont>
    <p:embeddedFont>
      <p:font typeface="Helvetica Neue Light"/>
      <p:regular r:id="rId91"/>
      <p:bold r:id="rId92"/>
      <p:italic r:id="rId93"/>
      <p:boldItalic r:id="rId94"/>
    </p:embeddedFont>
    <p:embeddedFont>
      <p:font typeface="Gill Sans"/>
      <p:regular r:id="rId95"/>
      <p:bold r:id="rId9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2" name="István Ketykó"/>
  <p:cmAuthor clrIdx="1" id="1" initials="" lastIdx="2" name="황석현"/>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3B4E74F-F0B1-458C-A267-EA161887F205}">
  <a:tblStyle styleId="{83B4E74F-F0B1-458C-A267-EA161887F205}" styleName="Table_0"/>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4" Type="http://schemas.openxmlformats.org/officeDocument/2006/relationships/slide" Target="slides/slide76.xml"/><Relationship Id="rId83" Type="http://schemas.openxmlformats.org/officeDocument/2006/relationships/slide" Target="slides/slide75.xml"/><Relationship Id="rId42" Type="http://schemas.openxmlformats.org/officeDocument/2006/relationships/slide" Target="slides/slide34.xml"/><Relationship Id="rId86" Type="http://schemas.openxmlformats.org/officeDocument/2006/relationships/slide" Target="slides/slide78.xml"/><Relationship Id="rId41" Type="http://schemas.openxmlformats.org/officeDocument/2006/relationships/slide" Target="slides/slide33.xml"/><Relationship Id="rId85" Type="http://schemas.openxmlformats.org/officeDocument/2006/relationships/slide" Target="slides/slide77.xml"/><Relationship Id="rId44" Type="http://schemas.openxmlformats.org/officeDocument/2006/relationships/slide" Target="slides/slide36.xml"/><Relationship Id="rId88" Type="http://schemas.openxmlformats.org/officeDocument/2006/relationships/font" Target="fonts/HelveticaNeue-bold.fntdata"/><Relationship Id="rId43" Type="http://schemas.openxmlformats.org/officeDocument/2006/relationships/slide" Target="slides/slide35.xml"/><Relationship Id="rId87" Type="http://schemas.openxmlformats.org/officeDocument/2006/relationships/font" Target="fonts/HelveticaNeue-regular.fntdata"/><Relationship Id="rId46" Type="http://schemas.openxmlformats.org/officeDocument/2006/relationships/slide" Target="slides/slide38.xml"/><Relationship Id="rId45" Type="http://schemas.openxmlformats.org/officeDocument/2006/relationships/slide" Target="slides/slide37.xml"/><Relationship Id="rId89" Type="http://schemas.openxmlformats.org/officeDocument/2006/relationships/font" Target="fonts/HelveticaNeue-italic.fntdata"/><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31" Type="http://schemas.openxmlformats.org/officeDocument/2006/relationships/slide" Target="slides/slide23.xml"/><Relationship Id="rId75" Type="http://schemas.openxmlformats.org/officeDocument/2006/relationships/slide" Target="slides/slide67.xml"/><Relationship Id="rId30" Type="http://schemas.openxmlformats.org/officeDocument/2006/relationships/slide" Target="slides/slide22.xml"/><Relationship Id="rId74" Type="http://schemas.openxmlformats.org/officeDocument/2006/relationships/slide" Target="slides/slide66.xml"/><Relationship Id="rId33" Type="http://schemas.openxmlformats.org/officeDocument/2006/relationships/slide" Target="slides/slide25.xml"/><Relationship Id="rId77" Type="http://schemas.openxmlformats.org/officeDocument/2006/relationships/slide" Target="slides/slide69.xml"/><Relationship Id="rId32" Type="http://schemas.openxmlformats.org/officeDocument/2006/relationships/slide" Target="slides/slide24.xml"/><Relationship Id="rId76" Type="http://schemas.openxmlformats.org/officeDocument/2006/relationships/slide" Target="slides/slide68.xml"/><Relationship Id="rId35" Type="http://schemas.openxmlformats.org/officeDocument/2006/relationships/slide" Target="slides/slide27.xml"/><Relationship Id="rId79" Type="http://schemas.openxmlformats.org/officeDocument/2006/relationships/slide" Target="slides/slide71.xml"/><Relationship Id="rId34" Type="http://schemas.openxmlformats.org/officeDocument/2006/relationships/slide" Target="slides/slide26.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slide" Target="slides/slide60.xml"/><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slide" Target="slides/slide61.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95" Type="http://schemas.openxmlformats.org/officeDocument/2006/relationships/font" Target="fonts/GillSans-regular.fntdata"/><Relationship Id="rId50" Type="http://schemas.openxmlformats.org/officeDocument/2006/relationships/slide" Target="slides/slide42.xml"/><Relationship Id="rId94" Type="http://schemas.openxmlformats.org/officeDocument/2006/relationships/font" Target="fonts/HelveticaNeueLight-boldItalic.fntdata"/><Relationship Id="rId53" Type="http://schemas.openxmlformats.org/officeDocument/2006/relationships/slide" Target="slides/slide45.xml"/><Relationship Id="rId52" Type="http://schemas.openxmlformats.org/officeDocument/2006/relationships/slide" Target="slides/slide44.xml"/><Relationship Id="rId96" Type="http://schemas.openxmlformats.org/officeDocument/2006/relationships/font" Target="fonts/GillSans-bold.fntdata"/><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91" Type="http://schemas.openxmlformats.org/officeDocument/2006/relationships/font" Target="fonts/HelveticaNeueLight-regular.fntdata"/><Relationship Id="rId90" Type="http://schemas.openxmlformats.org/officeDocument/2006/relationships/font" Target="fonts/HelveticaNeue-boldItalic.fntdata"/><Relationship Id="rId93" Type="http://schemas.openxmlformats.org/officeDocument/2006/relationships/font" Target="fonts/HelveticaNeueLight-italic.fntdata"/><Relationship Id="rId92" Type="http://schemas.openxmlformats.org/officeDocument/2006/relationships/font" Target="fonts/HelveticaNeueLight-bold.fntdata"/><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7-07-27T05:09:22.067">
    <p:pos x="6000" y="0"/>
    <p:text>Why is it called softmax? It seems to be the hidden_size to output_dim projection not the mathematical softmax function.</p:text>
  </p:cm>
  <p:cm authorId="1" idx="1" dt="2017-07-27T05:09:22.067">
    <p:pos x="6000" y="100"/>
    <p:text>Have u ever executed this source code? You will understand if u execute this source code and debug it. Just follow the output of each layer. 
Without softmax, the output should be 3-dimension like 66 page. After softmax, it results the best case which is chosen by softmax.</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 dt="2017-07-27T05:16:03.095">
    <p:pos x="6000" y="0"/>
    <p:text>Is it necessarily a many-to-one layout in case of the regression problems? What if with a many-to-many layout and the fully connected layer on the top would incorporate all the cells' outputs?</p:text>
  </p:cm>
  <p:cm authorId="1" idx="2" dt="2017-07-27T05:16:03.095">
    <p:pos x="6000" y="100"/>
    <p:text>It depends. I think your idea can be also one of the method. Many-to-one layout is just one of the method to utilize RNN, not necessary. You can choose whatever you want. You can use also many-to-one method, not necessary. 
Deep Learning respects your individuality. There are a lot of work using deep learning. There's no fixed answer. People are saying that their model works better for specific case. So, you just consider their idea and you don't need to follow. Try whatever you want and you think.</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90" name="Shape 19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5" name="Shape 2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7" name="Shape 2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1" name="Shape 3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Shape 3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1" name="Shape 3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2" name="Shape 3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Shape 333"/>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334" name="Shape 33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Shape 3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5" name="Shape 3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Shape 3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2" name="Shape 3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Shape 379"/>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380" name="Shape 38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Shape 3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8" name="Shape 3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Shape 2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1" name="Shape 2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Shape 418"/>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419" name="Shape 41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Shape 425"/>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26" name="Shape 4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Shape 432"/>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433" name="Shape 43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Shape 4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3" name="Shape 4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Shape 4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1" name="Shape 4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Shape 4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8" name="Shape 4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Shape 465"/>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66" name="Shape 46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Shape 4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3" name="Shape 4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Shape 479"/>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480" name="Shape 48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Shape 4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7" name="Shape 4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Shape 207"/>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08" name="Shape 20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Shape 4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4" name="Shape 4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Shape 501"/>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502" name="Shape 50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Shape 5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3" name="Shape 5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Shape 5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0" name="Shape 5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Shape 5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7" name="Shape 5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Shape 5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4" name="Shape 5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Shape 5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0" name="Shape 5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Shape 5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7" name="Shape 5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Shape 5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5" name="Shape 5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Shape 5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2" name="Shape 5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Shape 5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0" name="Shape 5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Shape 5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8" name="Shape 5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Shape 5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6" name="Shape 5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Shape 6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3" name="Shape 6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Shape 608"/>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609" name="Shape 60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Shape 6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0" name="Shape 6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Shape 6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7" name="Shape 6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2" name="Shape 642"/>
        <p:cNvGrpSpPr/>
        <p:nvPr/>
      </p:nvGrpSpPr>
      <p:grpSpPr>
        <a:xfrm>
          <a:off x="0" y="0"/>
          <a:ext cx="0" cy="0"/>
          <a:chOff x="0" y="0"/>
          <a:chExt cx="0" cy="0"/>
        </a:xfrm>
      </p:grpSpPr>
      <p:sp>
        <p:nvSpPr>
          <p:cNvPr id="643" name="Shape 6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4" name="Shape 6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0" name="Shape 650"/>
        <p:cNvGrpSpPr/>
        <p:nvPr/>
      </p:nvGrpSpPr>
      <p:grpSpPr>
        <a:xfrm>
          <a:off x="0" y="0"/>
          <a:ext cx="0" cy="0"/>
          <a:chOff x="0" y="0"/>
          <a:chExt cx="0" cy="0"/>
        </a:xfrm>
      </p:grpSpPr>
      <p:sp>
        <p:nvSpPr>
          <p:cNvPr id="651" name="Shape 6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2" name="Shape 6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8" name="Shape 658"/>
        <p:cNvGrpSpPr/>
        <p:nvPr/>
      </p:nvGrpSpPr>
      <p:grpSpPr>
        <a:xfrm>
          <a:off x="0" y="0"/>
          <a:ext cx="0" cy="0"/>
          <a:chOff x="0" y="0"/>
          <a:chExt cx="0" cy="0"/>
        </a:xfrm>
      </p:grpSpPr>
      <p:sp>
        <p:nvSpPr>
          <p:cNvPr id="659" name="Shape 659"/>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660" name="Shape 66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5" name="Shape 665"/>
        <p:cNvGrpSpPr/>
        <p:nvPr/>
      </p:nvGrpSpPr>
      <p:grpSpPr>
        <a:xfrm>
          <a:off x="0" y="0"/>
          <a:ext cx="0" cy="0"/>
          <a:chOff x="0" y="0"/>
          <a:chExt cx="0" cy="0"/>
        </a:xfrm>
      </p:grpSpPr>
      <p:sp>
        <p:nvSpPr>
          <p:cNvPr id="666" name="Shape 6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7" name="Shape 6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3" name="Shape 673"/>
        <p:cNvGrpSpPr/>
        <p:nvPr/>
      </p:nvGrpSpPr>
      <p:grpSpPr>
        <a:xfrm>
          <a:off x="0" y="0"/>
          <a:ext cx="0" cy="0"/>
          <a:chOff x="0" y="0"/>
          <a:chExt cx="0" cy="0"/>
        </a:xfrm>
      </p:grpSpPr>
      <p:sp>
        <p:nvSpPr>
          <p:cNvPr id="674" name="Shape 6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5" name="Shape 6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Shape 6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3" name="Shape 6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8" name="Shape 688"/>
        <p:cNvGrpSpPr/>
        <p:nvPr/>
      </p:nvGrpSpPr>
      <p:grpSpPr>
        <a:xfrm>
          <a:off x="0" y="0"/>
          <a:ext cx="0" cy="0"/>
          <a:chOff x="0" y="0"/>
          <a:chExt cx="0" cy="0"/>
        </a:xfrm>
      </p:grpSpPr>
      <p:sp>
        <p:nvSpPr>
          <p:cNvPr id="689" name="Shape 6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0" name="Shape 6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7" name="Shape 697"/>
        <p:cNvGrpSpPr/>
        <p:nvPr/>
      </p:nvGrpSpPr>
      <p:grpSpPr>
        <a:xfrm>
          <a:off x="0" y="0"/>
          <a:ext cx="0" cy="0"/>
          <a:chOff x="0" y="0"/>
          <a:chExt cx="0" cy="0"/>
        </a:xfrm>
      </p:grpSpPr>
      <p:sp>
        <p:nvSpPr>
          <p:cNvPr id="698" name="Shape 6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9" name="Shape 6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5" name="Shape 705"/>
        <p:cNvGrpSpPr/>
        <p:nvPr/>
      </p:nvGrpSpPr>
      <p:grpSpPr>
        <a:xfrm>
          <a:off x="0" y="0"/>
          <a:ext cx="0" cy="0"/>
          <a:chOff x="0" y="0"/>
          <a:chExt cx="0" cy="0"/>
        </a:xfrm>
      </p:grpSpPr>
      <p:sp>
        <p:nvSpPr>
          <p:cNvPr id="706" name="Shape 7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7" name="Shape 7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3" name="Shape 713"/>
        <p:cNvGrpSpPr/>
        <p:nvPr/>
      </p:nvGrpSpPr>
      <p:grpSpPr>
        <a:xfrm>
          <a:off x="0" y="0"/>
          <a:ext cx="0" cy="0"/>
          <a:chOff x="0" y="0"/>
          <a:chExt cx="0" cy="0"/>
        </a:xfrm>
      </p:grpSpPr>
      <p:sp>
        <p:nvSpPr>
          <p:cNvPr id="714" name="Shape 7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5" name="Shape 7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1" name="Shape 721"/>
        <p:cNvGrpSpPr/>
        <p:nvPr/>
      </p:nvGrpSpPr>
      <p:grpSpPr>
        <a:xfrm>
          <a:off x="0" y="0"/>
          <a:ext cx="0" cy="0"/>
          <a:chOff x="0" y="0"/>
          <a:chExt cx="0" cy="0"/>
        </a:xfrm>
      </p:grpSpPr>
      <p:sp>
        <p:nvSpPr>
          <p:cNvPr id="722" name="Shape 7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3" name="Shape 7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9" name="Shape 729"/>
        <p:cNvGrpSpPr/>
        <p:nvPr/>
      </p:nvGrpSpPr>
      <p:grpSpPr>
        <a:xfrm>
          <a:off x="0" y="0"/>
          <a:ext cx="0" cy="0"/>
          <a:chOff x="0" y="0"/>
          <a:chExt cx="0" cy="0"/>
        </a:xfrm>
      </p:grpSpPr>
      <p:sp>
        <p:nvSpPr>
          <p:cNvPr id="730" name="Shape 730"/>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731" name="Shape 73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7" name="Shape 737"/>
        <p:cNvGrpSpPr/>
        <p:nvPr/>
      </p:nvGrpSpPr>
      <p:grpSpPr>
        <a:xfrm>
          <a:off x="0" y="0"/>
          <a:ext cx="0" cy="0"/>
          <a:chOff x="0" y="0"/>
          <a:chExt cx="0" cy="0"/>
        </a:xfrm>
      </p:grpSpPr>
      <p:sp>
        <p:nvSpPr>
          <p:cNvPr id="738" name="Shape 738"/>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739" name="Shape 73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4" name="Shape 2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4" name="Shape 744"/>
        <p:cNvGrpSpPr/>
        <p:nvPr/>
      </p:nvGrpSpPr>
      <p:grpSpPr>
        <a:xfrm>
          <a:off x="0" y="0"/>
          <a:ext cx="0" cy="0"/>
          <a:chOff x="0" y="0"/>
          <a:chExt cx="0" cy="0"/>
        </a:xfrm>
      </p:grpSpPr>
      <p:sp>
        <p:nvSpPr>
          <p:cNvPr id="745" name="Shape 745"/>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746" name="Shape 74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2" name="Shape 752"/>
        <p:cNvGrpSpPr/>
        <p:nvPr/>
      </p:nvGrpSpPr>
      <p:grpSpPr>
        <a:xfrm>
          <a:off x="0" y="0"/>
          <a:ext cx="0" cy="0"/>
          <a:chOff x="0" y="0"/>
          <a:chExt cx="0" cy="0"/>
        </a:xfrm>
      </p:grpSpPr>
      <p:sp>
        <p:nvSpPr>
          <p:cNvPr id="753" name="Shape 753"/>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754" name="Shape 7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3" name="Shape 763"/>
        <p:cNvGrpSpPr/>
        <p:nvPr/>
      </p:nvGrpSpPr>
      <p:grpSpPr>
        <a:xfrm>
          <a:off x="0" y="0"/>
          <a:ext cx="0" cy="0"/>
          <a:chOff x="0" y="0"/>
          <a:chExt cx="0" cy="0"/>
        </a:xfrm>
      </p:grpSpPr>
      <p:sp>
        <p:nvSpPr>
          <p:cNvPr id="764" name="Shape 7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5" name="Shape 7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0" name="Shape 780"/>
        <p:cNvGrpSpPr/>
        <p:nvPr/>
      </p:nvGrpSpPr>
      <p:grpSpPr>
        <a:xfrm>
          <a:off x="0" y="0"/>
          <a:ext cx="0" cy="0"/>
          <a:chOff x="0" y="0"/>
          <a:chExt cx="0" cy="0"/>
        </a:xfrm>
      </p:grpSpPr>
      <p:sp>
        <p:nvSpPr>
          <p:cNvPr id="781" name="Shape 7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2" name="Shape 7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7" name="Shape 787"/>
        <p:cNvGrpSpPr/>
        <p:nvPr/>
      </p:nvGrpSpPr>
      <p:grpSpPr>
        <a:xfrm>
          <a:off x="0" y="0"/>
          <a:ext cx="0" cy="0"/>
          <a:chOff x="0" y="0"/>
          <a:chExt cx="0" cy="0"/>
        </a:xfrm>
      </p:grpSpPr>
      <p:sp>
        <p:nvSpPr>
          <p:cNvPr id="788" name="Shape 7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9" name="Shape 7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4" name="Shape 794"/>
        <p:cNvGrpSpPr/>
        <p:nvPr/>
      </p:nvGrpSpPr>
      <p:grpSpPr>
        <a:xfrm>
          <a:off x="0" y="0"/>
          <a:ext cx="0" cy="0"/>
          <a:chOff x="0" y="0"/>
          <a:chExt cx="0" cy="0"/>
        </a:xfrm>
      </p:grpSpPr>
      <p:sp>
        <p:nvSpPr>
          <p:cNvPr id="795" name="Shape 7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6" name="Shape 7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2" name="Shape 802"/>
        <p:cNvGrpSpPr/>
        <p:nvPr/>
      </p:nvGrpSpPr>
      <p:grpSpPr>
        <a:xfrm>
          <a:off x="0" y="0"/>
          <a:ext cx="0" cy="0"/>
          <a:chOff x="0" y="0"/>
          <a:chExt cx="0" cy="0"/>
        </a:xfrm>
      </p:grpSpPr>
      <p:sp>
        <p:nvSpPr>
          <p:cNvPr id="803" name="Shape 8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4" name="Shape 8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0" name="Shape 810"/>
        <p:cNvGrpSpPr/>
        <p:nvPr/>
      </p:nvGrpSpPr>
      <p:grpSpPr>
        <a:xfrm>
          <a:off x="0" y="0"/>
          <a:ext cx="0" cy="0"/>
          <a:chOff x="0" y="0"/>
          <a:chExt cx="0" cy="0"/>
        </a:xfrm>
      </p:grpSpPr>
      <p:sp>
        <p:nvSpPr>
          <p:cNvPr id="811" name="Shape 811"/>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812" name="Shape 81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1" name="Shape 821"/>
        <p:cNvGrpSpPr/>
        <p:nvPr/>
      </p:nvGrpSpPr>
      <p:grpSpPr>
        <a:xfrm>
          <a:off x="0" y="0"/>
          <a:ext cx="0" cy="0"/>
          <a:chOff x="0" y="0"/>
          <a:chExt cx="0" cy="0"/>
        </a:xfrm>
      </p:grpSpPr>
      <p:sp>
        <p:nvSpPr>
          <p:cNvPr id="822" name="Shape 8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3" name="Shape 8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8" name="Shape 838"/>
        <p:cNvGrpSpPr/>
        <p:nvPr/>
      </p:nvGrpSpPr>
      <p:grpSpPr>
        <a:xfrm>
          <a:off x="0" y="0"/>
          <a:ext cx="0" cy="0"/>
          <a:chOff x="0" y="0"/>
          <a:chExt cx="0" cy="0"/>
        </a:xfrm>
      </p:grpSpPr>
      <p:sp>
        <p:nvSpPr>
          <p:cNvPr id="839" name="Shape 8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0" name="Shape 8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2" name="Shape 2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4" name="Shape 844"/>
        <p:cNvGrpSpPr/>
        <p:nvPr/>
      </p:nvGrpSpPr>
      <p:grpSpPr>
        <a:xfrm>
          <a:off x="0" y="0"/>
          <a:ext cx="0" cy="0"/>
          <a:chOff x="0" y="0"/>
          <a:chExt cx="0" cy="0"/>
        </a:xfrm>
      </p:grpSpPr>
      <p:sp>
        <p:nvSpPr>
          <p:cNvPr id="845" name="Shape 8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6" name="Shape 8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1" name="Shape 851"/>
        <p:cNvGrpSpPr/>
        <p:nvPr/>
      </p:nvGrpSpPr>
      <p:grpSpPr>
        <a:xfrm>
          <a:off x="0" y="0"/>
          <a:ext cx="0" cy="0"/>
          <a:chOff x="0" y="0"/>
          <a:chExt cx="0" cy="0"/>
        </a:xfrm>
      </p:grpSpPr>
      <p:sp>
        <p:nvSpPr>
          <p:cNvPr id="852" name="Shape 852"/>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53" name="Shape 85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6" name="Shape 866"/>
        <p:cNvGrpSpPr/>
        <p:nvPr/>
      </p:nvGrpSpPr>
      <p:grpSpPr>
        <a:xfrm>
          <a:off x="0" y="0"/>
          <a:ext cx="0" cy="0"/>
          <a:chOff x="0" y="0"/>
          <a:chExt cx="0" cy="0"/>
        </a:xfrm>
      </p:grpSpPr>
      <p:sp>
        <p:nvSpPr>
          <p:cNvPr id="867" name="Shape 8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8" name="Shape 8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2" name="Shape 872"/>
        <p:cNvGrpSpPr/>
        <p:nvPr/>
      </p:nvGrpSpPr>
      <p:grpSpPr>
        <a:xfrm>
          <a:off x="0" y="0"/>
          <a:ext cx="0" cy="0"/>
          <a:chOff x="0" y="0"/>
          <a:chExt cx="0" cy="0"/>
        </a:xfrm>
      </p:grpSpPr>
      <p:sp>
        <p:nvSpPr>
          <p:cNvPr id="873" name="Shape 8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4" name="Shape 8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0" name="Shape 880"/>
        <p:cNvGrpSpPr/>
        <p:nvPr/>
      </p:nvGrpSpPr>
      <p:grpSpPr>
        <a:xfrm>
          <a:off x="0" y="0"/>
          <a:ext cx="0" cy="0"/>
          <a:chOff x="0" y="0"/>
          <a:chExt cx="0" cy="0"/>
        </a:xfrm>
      </p:grpSpPr>
      <p:sp>
        <p:nvSpPr>
          <p:cNvPr id="881" name="Shape 8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2" name="Shape 8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7" name="Shape 887"/>
        <p:cNvGrpSpPr/>
        <p:nvPr/>
      </p:nvGrpSpPr>
      <p:grpSpPr>
        <a:xfrm>
          <a:off x="0" y="0"/>
          <a:ext cx="0" cy="0"/>
          <a:chOff x="0" y="0"/>
          <a:chExt cx="0" cy="0"/>
        </a:xfrm>
      </p:grpSpPr>
      <p:sp>
        <p:nvSpPr>
          <p:cNvPr id="888" name="Shape 8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9" name="Shape 8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5" name="Shape 895"/>
        <p:cNvGrpSpPr/>
        <p:nvPr/>
      </p:nvGrpSpPr>
      <p:grpSpPr>
        <a:xfrm>
          <a:off x="0" y="0"/>
          <a:ext cx="0" cy="0"/>
          <a:chOff x="0" y="0"/>
          <a:chExt cx="0" cy="0"/>
        </a:xfrm>
      </p:grpSpPr>
      <p:sp>
        <p:nvSpPr>
          <p:cNvPr id="896" name="Shape 8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7" name="Shape 8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3" name="Shape 903"/>
        <p:cNvGrpSpPr/>
        <p:nvPr/>
      </p:nvGrpSpPr>
      <p:grpSpPr>
        <a:xfrm>
          <a:off x="0" y="0"/>
          <a:ext cx="0" cy="0"/>
          <a:chOff x="0" y="0"/>
          <a:chExt cx="0" cy="0"/>
        </a:xfrm>
      </p:grpSpPr>
      <p:sp>
        <p:nvSpPr>
          <p:cNvPr id="904" name="Shape 9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5" name="Shape 9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9" name="Shape 909"/>
        <p:cNvGrpSpPr/>
        <p:nvPr/>
      </p:nvGrpSpPr>
      <p:grpSpPr>
        <a:xfrm>
          <a:off x="0" y="0"/>
          <a:ext cx="0" cy="0"/>
          <a:chOff x="0" y="0"/>
          <a:chExt cx="0" cy="0"/>
        </a:xfrm>
      </p:grpSpPr>
      <p:sp>
        <p:nvSpPr>
          <p:cNvPr id="910" name="Shape 910"/>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911" name="Shape 91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Shape 2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0" name="Shape 2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6" name="Shape 2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buChar char="●"/>
              <a:defRPr/>
            </a:lvl1pPr>
            <a:lvl2pPr lvl="1" algn="ctr">
              <a:spcBef>
                <a:spcPts val="0"/>
              </a:spcBef>
              <a:buChar char="○"/>
              <a:defRPr/>
            </a:lvl2pPr>
            <a:lvl3pPr lvl="2" algn="ctr">
              <a:spcBef>
                <a:spcPts val="0"/>
              </a:spcBef>
              <a:buChar char="■"/>
              <a:defRPr/>
            </a:lvl3pPr>
            <a:lvl4pPr lvl="3" algn="ctr">
              <a:spcBef>
                <a:spcPts val="0"/>
              </a:spcBef>
              <a:buChar char="●"/>
              <a:defRPr/>
            </a:lvl4pPr>
            <a:lvl5pPr lvl="4" algn="ctr">
              <a:spcBef>
                <a:spcPts val="0"/>
              </a:spcBef>
              <a:buChar char="○"/>
              <a:defRPr/>
            </a:lvl5pPr>
            <a:lvl6pPr lvl="5" algn="ctr">
              <a:spcBef>
                <a:spcPts val="0"/>
              </a:spcBef>
              <a:buChar char="■"/>
              <a:defRPr/>
            </a:lvl6pPr>
            <a:lvl7pPr lvl="6" algn="ctr">
              <a:spcBef>
                <a:spcPts val="0"/>
              </a:spcBef>
              <a:buChar char="●"/>
              <a:defRPr/>
            </a:lvl7pPr>
            <a:lvl8pPr lvl="7" algn="ctr">
              <a:spcBef>
                <a:spcPts val="0"/>
              </a:spcBef>
              <a:buChar char="○"/>
              <a:defRPr/>
            </a:lvl8pPr>
            <a:lvl9pPr lvl="8" algn="ctr">
              <a:spcBef>
                <a:spcPts val="0"/>
              </a:spcBef>
              <a:buChar char="■"/>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mp; Subtitle">
    <p:spTree>
      <p:nvGrpSpPr>
        <p:cNvPr id="54" name="Shape 54"/>
        <p:cNvGrpSpPr/>
        <p:nvPr/>
      </p:nvGrpSpPr>
      <p:grpSpPr>
        <a:xfrm>
          <a:off x="0" y="0"/>
          <a:ext cx="0" cy="0"/>
          <a:chOff x="0" y="0"/>
          <a:chExt cx="0" cy="0"/>
        </a:xfrm>
      </p:grpSpPr>
      <p:sp>
        <p:nvSpPr>
          <p:cNvPr id="55" name="Shape 55"/>
          <p:cNvSpPr txBox="1"/>
          <p:nvPr>
            <p:ph type="title"/>
          </p:nvPr>
        </p:nvSpPr>
        <p:spPr>
          <a:xfrm>
            <a:off x="1812726" y="863947"/>
            <a:ext cx="5518500" cy="1741200"/>
          </a:xfrm>
          <a:prstGeom prst="rect">
            <a:avLst/>
          </a:prstGeom>
          <a:noFill/>
          <a:ln>
            <a:noFill/>
          </a:ln>
        </p:spPr>
        <p:txBody>
          <a:bodyPr anchorCtr="0" anchor="b" bIns="34275" lIns="34275" rIns="34275" tIns="34275"/>
          <a:lstStyle>
            <a:lvl1pPr indent="0" lvl="0" marL="0" marR="0" rtl="0" algn="ctr">
              <a:lnSpc>
                <a:spcPct val="100000"/>
              </a:lnSpc>
              <a:spcBef>
                <a:spcPts val="0"/>
              </a:spcBef>
              <a:spcAft>
                <a:spcPts val="0"/>
              </a:spcAft>
              <a:buClr>
                <a:srgbClr val="000000"/>
              </a:buClr>
              <a:buFont typeface="Gill Sans"/>
              <a:buNone/>
              <a:defRPr b="0" i="0" sz="44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9pPr>
          </a:lstStyle>
          <a:p/>
        </p:txBody>
      </p:sp>
      <p:sp>
        <p:nvSpPr>
          <p:cNvPr id="56" name="Shape 56"/>
          <p:cNvSpPr txBox="1"/>
          <p:nvPr>
            <p:ph idx="1" type="body"/>
          </p:nvPr>
        </p:nvSpPr>
        <p:spPr>
          <a:xfrm>
            <a:off x="1812726" y="2652116"/>
            <a:ext cx="5518500" cy="596100"/>
          </a:xfrm>
          <a:prstGeom prst="rect">
            <a:avLst/>
          </a:prstGeom>
          <a:noFill/>
          <a:ln>
            <a:noFill/>
          </a:ln>
        </p:spPr>
        <p:txBody>
          <a:bodyPr anchorCtr="0" anchor="t" bIns="34275" lIns="34275" rIns="34275" tIns="34275"/>
          <a:lstStyle>
            <a:lvl1pPr indent="0" lvl="0" marL="0" marR="0" rtl="0" algn="ctr">
              <a:lnSpc>
                <a:spcPct val="100000"/>
              </a:lnSpc>
              <a:spcBef>
                <a:spcPts val="0"/>
              </a:spcBef>
              <a:spcAft>
                <a:spcPts val="0"/>
              </a:spcAft>
              <a:buClr>
                <a:srgbClr val="000000"/>
              </a:buClr>
              <a:buFont typeface="Noto Sans Symbols"/>
              <a:buChar char="●"/>
              <a:defRPr b="0" i="0" sz="19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Noto Sans Symbols"/>
              <a:buChar char="○"/>
              <a:defRPr b="0" i="0" sz="19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Noto Sans Symbols"/>
              <a:buChar char="■"/>
              <a:defRPr b="0" i="0" sz="19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Noto Sans Symbols"/>
              <a:buChar char="●"/>
              <a:defRPr b="0" i="0" sz="19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Noto Sans Symbols"/>
              <a:buChar char="○"/>
              <a:defRPr b="0" i="0" sz="1900" u="none" cap="none" strike="noStrike">
                <a:solidFill>
                  <a:srgbClr val="000000"/>
                </a:solidFill>
                <a:latin typeface="Gill Sans"/>
                <a:ea typeface="Gill Sans"/>
                <a:cs typeface="Gill Sans"/>
                <a:sym typeface="Gill Sans"/>
              </a:defRPr>
            </a:lvl5pPr>
            <a:lvl6pPr indent="-152400" lvl="5" marL="1168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9pPr>
          </a:lstStyle>
          <a:p/>
        </p:txBody>
      </p:sp>
      <p:sp>
        <p:nvSpPr>
          <p:cNvPr id="57" name="Shape 57"/>
          <p:cNvSpPr txBox="1"/>
          <p:nvPr>
            <p:ph idx="12" type="sldNum"/>
          </p:nvPr>
        </p:nvSpPr>
        <p:spPr>
          <a:xfrm>
            <a:off x="4482330" y="4882306"/>
            <a:ext cx="172800" cy="1869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fld id="{00000000-1234-1234-1234-123412341234}" type="slidenum">
              <a:rPr b="0" i="0" lang="en" sz="9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58" name="Shape 58"/>
        <p:cNvGrpSpPr/>
        <p:nvPr/>
      </p:nvGrpSpPr>
      <p:grpSpPr>
        <a:xfrm>
          <a:off x="0" y="0"/>
          <a:ext cx="0" cy="0"/>
          <a:chOff x="0" y="0"/>
          <a:chExt cx="0" cy="0"/>
        </a:xfrm>
      </p:grpSpPr>
      <p:sp>
        <p:nvSpPr>
          <p:cNvPr id="59" name="Shape 59"/>
          <p:cNvSpPr txBox="1"/>
          <p:nvPr>
            <p:ph type="title"/>
          </p:nvPr>
        </p:nvSpPr>
        <p:spPr>
          <a:xfrm>
            <a:off x="1812726" y="133945"/>
            <a:ext cx="5518500" cy="1285800"/>
          </a:xfrm>
          <a:prstGeom prst="rect">
            <a:avLst/>
          </a:prstGeom>
          <a:noFill/>
          <a:ln>
            <a:noFill/>
          </a:ln>
        </p:spPr>
        <p:txBody>
          <a:bodyPr anchorCtr="0" anchor="ctr" bIns="34275" lIns="34275" rIns="34275" tIns="34275"/>
          <a:lstStyle>
            <a:lvl1pPr indent="0" lvl="0" marL="0" marR="0" rtl="0" algn="ctr">
              <a:lnSpc>
                <a:spcPct val="100000"/>
              </a:lnSpc>
              <a:spcBef>
                <a:spcPts val="0"/>
              </a:spcBef>
              <a:spcAft>
                <a:spcPts val="0"/>
              </a:spcAft>
              <a:buClr>
                <a:srgbClr val="000000"/>
              </a:buClr>
              <a:buFont typeface="Gill Sans"/>
              <a:buNone/>
              <a:defRPr b="0" i="0" sz="34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9pPr>
          </a:lstStyle>
          <a:p/>
        </p:txBody>
      </p:sp>
      <p:sp>
        <p:nvSpPr>
          <p:cNvPr id="60" name="Shape 60"/>
          <p:cNvSpPr txBox="1"/>
          <p:nvPr>
            <p:ph idx="1" type="body"/>
          </p:nvPr>
        </p:nvSpPr>
        <p:spPr>
          <a:xfrm>
            <a:off x="1812726" y="1460003"/>
            <a:ext cx="5518500" cy="3013800"/>
          </a:xfrm>
          <a:prstGeom prst="rect">
            <a:avLst/>
          </a:prstGeom>
          <a:noFill/>
          <a:ln>
            <a:noFill/>
          </a:ln>
        </p:spPr>
        <p:txBody>
          <a:bodyPr anchorCtr="0" anchor="ctr" bIns="34275" lIns="34275" rIns="34275" tIns="34275"/>
          <a:lstStyle>
            <a:lvl1pPr indent="-38100" lvl="0" marL="406400" marR="0" rtl="0" algn="l">
              <a:lnSpc>
                <a:spcPct val="100000"/>
              </a:lnSpc>
              <a:spcBef>
                <a:spcPts val="1200"/>
              </a:spcBef>
              <a:spcAft>
                <a:spcPts val="0"/>
              </a:spcAft>
              <a:buNone/>
              <a:defRPr b="0" i="0" sz="2100" u="none" cap="none" strike="noStrike">
                <a:solidFill>
                  <a:srgbClr val="000000"/>
                </a:solidFill>
                <a:latin typeface="Gill Sans"/>
                <a:ea typeface="Gill Sans"/>
                <a:cs typeface="Gill Sans"/>
                <a:sym typeface="Gill Sans"/>
              </a:defRPr>
            </a:lvl1pPr>
            <a:lvl2pPr indent="-12700" lvl="1" marL="546100" marR="0" rtl="0" algn="l">
              <a:lnSpc>
                <a:spcPct val="100000"/>
              </a:lnSpc>
              <a:spcBef>
                <a:spcPts val="300"/>
              </a:spcBef>
              <a:spcAft>
                <a:spcPts val="0"/>
              </a:spcAft>
              <a:buNone/>
              <a:defRPr b="0" i="0" sz="1900" u="none" cap="none" strike="noStrike">
                <a:solidFill>
                  <a:srgbClr val="000000"/>
                </a:solidFill>
                <a:latin typeface="Gill Sans"/>
                <a:ea typeface="Gill Sans"/>
                <a:cs typeface="Gill Sans"/>
                <a:sym typeface="Gill Sans"/>
              </a:defRPr>
            </a:lvl2pPr>
            <a:lvl3pPr indent="-12700" lvl="2" marL="749300" marR="0" rtl="0" algn="l">
              <a:lnSpc>
                <a:spcPct val="100000"/>
              </a:lnSpc>
              <a:spcBef>
                <a:spcPts val="300"/>
              </a:spcBef>
              <a:spcAft>
                <a:spcPts val="0"/>
              </a:spcAft>
              <a:buNone/>
              <a:defRPr b="0" i="0" sz="1900" u="none" cap="none" strike="noStrike">
                <a:solidFill>
                  <a:srgbClr val="000000"/>
                </a:solidFill>
                <a:latin typeface="Gill Sans"/>
                <a:ea typeface="Gill Sans"/>
                <a:cs typeface="Gill Sans"/>
                <a:sym typeface="Gill Sans"/>
              </a:defRPr>
            </a:lvl3pPr>
            <a:lvl4pPr indent="-12700" lvl="3" marL="952500" marR="0" rtl="0" algn="l">
              <a:lnSpc>
                <a:spcPct val="100000"/>
              </a:lnSpc>
              <a:spcBef>
                <a:spcPts val="300"/>
              </a:spcBef>
              <a:spcAft>
                <a:spcPts val="0"/>
              </a:spcAft>
              <a:buNone/>
              <a:defRPr b="0" i="0" sz="1900" u="none" cap="none" strike="noStrike">
                <a:solidFill>
                  <a:srgbClr val="000000"/>
                </a:solidFill>
                <a:latin typeface="Gill Sans"/>
                <a:ea typeface="Gill Sans"/>
                <a:cs typeface="Gill Sans"/>
                <a:sym typeface="Gill Sans"/>
              </a:defRPr>
            </a:lvl4pPr>
            <a:lvl5pPr indent="-25400" lvl="4" marL="1181100" marR="0" rtl="0" algn="l">
              <a:lnSpc>
                <a:spcPct val="100000"/>
              </a:lnSpc>
              <a:spcBef>
                <a:spcPts val="300"/>
              </a:spcBef>
              <a:spcAft>
                <a:spcPts val="0"/>
              </a:spcAft>
              <a:buNone/>
              <a:defRPr b="0" i="0" sz="1900" u="none" cap="none" strike="noStrike">
                <a:solidFill>
                  <a:srgbClr val="000000"/>
                </a:solidFill>
                <a:latin typeface="Gill Sans"/>
                <a:ea typeface="Gill Sans"/>
                <a:cs typeface="Gill Sans"/>
                <a:sym typeface="Gill Sans"/>
              </a:defRPr>
            </a:lvl5pPr>
            <a:lvl6pPr indent="-152400" lvl="5" marL="1168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9pPr>
          </a:lstStyle>
          <a:p/>
        </p:txBody>
      </p:sp>
      <p:sp>
        <p:nvSpPr>
          <p:cNvPr id="61" name="Shape 61"/>
          <p:cNvSpPr txBox="1"/>
          <p:nvPr>
            <p:ph idx="12" type="sldNum"/>
          </p:nvPr>
        </p:nvSpPr>
        <p:spPr>
          <a:xfrm>
            <a:off x="4482330" y="4882306"/>
            <a:ext cx="172800" cy="1869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fld id="{00000000-1234-1234-1234-123412341234}" type="slidenum">
              <a:rPr b="0" i="0" lang="en" sz="9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62" name="Shape 62"/>
        <p:cNvGrpSpPr/>
        <p:nvPr/>
      </p:nvGrpSpPr>
      <p:grpSpPr>
        <a:xfrm>
          <a:off x="0" y="0"/>
          <a:ext cx="0" cy="0"/>
          <a:chOff x="0" y="0"/>
          <a:chExt cx="0" cy="0"/>
        </a:xfrm>
      </p:grpSpPr>
      <p:sp>
        <p:nvSpPr>
          <p:cNvPr id="63" name="Shape 63"/>
          <p:cNvSpPr txBox="1"/>
          <p:nvPr>
            <p:ph type="title"/>
          </p:nvPr>
        </p:nvSpPr>
        <p:spPr>
          <a:xfrm>
            <a:off x="-8188" y="133945"/>
            <a:ext cx="9160500" cy="1285800"/>
          </a:xfrm>
          <a:prstGeom prst="rect">
            <a:avLst/>
          </a:prstGeom>
          <a:noFill/>
          <a:ln>
            <a:noFill/>
          </a:ln>
        </p:spPr>
        <p:txBody>
          <a:bodyPr anchorCtr="0" anchor="ctr" bIns="34275" lIns="34275" rIns="34275" tIns="34275"/>
          <a:lstStyle>
            <a:lvl1pPr indent="0" lvl="0" marL="0" marR="0" rtl="0" algn="ctr">
              <a:lnSpc>
                <a:spcPct val="100000"/>
              </a:lnSpc>
              <a:spcBef>
                <a:spcPts val="0"/>
              </a:spcBef>
              <a:spcAft>
                <a:spcPts val="0"/>
              </a:spcAft>
              <a:buClr>
                <a:srgbClr val="000000"/>
              </a:buClr>
              <a:buFont typeface="Gill Sans"/>
              <a:buNone/>
              <a:defRPr b="0" i="0" sz="34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9pPr>
          </a:lstStyle>
          <a:p/>
        </p:txBody>
      </p:sp>
      <p:sp>
        <p:nvSpPr>
          <p:cNvPr id="64" name="Shape 64"/>
          <p:cNvSpPr txBox="1"/>
          <p:nvPr>
            <p:ph idx="1" type="body"/>
          </p:nvPr>
        </p:nvSpPr>
        <p:spPr>
          <a:xfrm>
            <a:off x="180210" y="1460003"/>
            <a:ext cx="8783400" cy="3013800"/>
          </a:xfrm>
          <a:prstGeom prst="rect">
            <a:avLst/>
          </a:prstGeom>
          <a:noFill/>
          <a:ln>
            <a:noFill/>
          </a:ln>
        </p:spPr>
        <p:txBody>
          <a:bodyPr anchorCtr="0" anchor="ctr" bIns="34275" lIns="34275" rIns="34275" tIns="34275"/>
          <a:lstStyle>
            <a:lvl1pPr indent="-38100" lvl="0" marL="406400" marR="0" rtl="0" algn="l">
              <a:lnSpc>
                <a:spcPct val="100000"/>
              </a:lnSpc>
              <a:spcBef>
                <a:spcPts val="1200"/>
              </a:spcBef>
              <a:spcAft>
                <a:spcPts val="0"/>
              </a:spcAft>
              <a:buNone/>
              <a:defRPr b="0" i="0" sz="2100" u="none" cap="none" strike="noStrike">
                <a:solidFill>
                  <a:srgbClr val="000000"/>
                </a:solidFill>
                <a:latin typeface="Gill Sans"/>
                <a:ea typeface="Gill Sans"/>
                <a:cs typeface="Gill Sans"/>
                <a:sym typeface="Gill Sans"/>
              </a:defRPr>
            </a:lvl1pPr>
            <a:lvl2pPr indent="-12700" lvl="1" marL="546100" marR="0" rtl="0" algn="l">
              <a:lnSpc>
                <a:spcPct val="100000"/>
              </a:lnSpc>
              <a:spcBef>
                <a:spcPts val="300"/>
              </a:spcBef>
              <a:spcAft>
                <a:spcPts val="0"/>
              </a:spcAft>
              <a:buNone/>
              <a:defRPr b="0" i="0" sz="1900" u="none" cap="none" strike="noStrike">
                <a:solidFill>
                  <a:srgbClr val="000000"/>
                </a:solidFill>
                <a:latin typeface="Gill Sans"/>
                <a:ea typeface="Gill Sans"/>
                <a:cs typeface="Gill Sans"/>
                <a:sym typeface="Gill Sans"/>
              </a:defRPr>
            </a:lvl2pPr>
            <a:lvl3pPr indent="-12700" lvl="2" marL="749300" marR="0" rtl="0" algn="l">
              <a:lnSpc>
                <a:spcPct val="100000"/>
              </a:lnSpc>
              <a:spcBef>
                <a:spcPts val="300"/>
              </a:spcBef>
              <a:spcAft>
                <a:spcPts val="0"/>
              </a:spcAft>
              <a:buNone/>
              <a:defRPr b="0" i="0" sz="1900" u="none" cap="none" strike="noStrike">
                <a:solidFill>
                  <a:srgbClr val="000000"/>
                </a:solidFill>
                <a:latin typeface="Gill Sans"/>
                <a:ea typeface="Gill Sans"/>
                <a:cs typeface="Gill Sans"/>
                <a:sym typeface="Gill Sans"/>
              </a:defRPr>
            </a:lvl3pPr>
            <a:lvl4pPr indent="-12700" lvl="3" marL="952500" marR="0" rtl="0" algn="l">
              <a:lnSpc>
                <a:spcPct val="100000"/>
              </a:lnSpc>
              <a:spcBef>
                <a:spcPts val="300"/>
              </a:spcBef>
              <a:spcAft>
                <a:spcPts val="0"/>
              </a:spcAft>
              <a:buNone/>
              <a:defRPr b="0" i="0" sz="1900" u="none" cap="none" strike="noStrike">
                <a:solidFill>
                  <a:srgbClr val="000000"/>
                </a:solidFill>
                <a:latin typeface="Gill Sans"/>
                <a:ea typeface="Gill Sans"/>
                <a:cs typeface="Gill Sans"/>
                <a:sym typeface="Gill Sans"/>
              </a:defRPr>
            </a:lvl4pPr>
            <a:lvl5pPr indent="-25400" lvl="4" marL="1181100" marR="0" rtl="0" algn="l">
              <a:lnSpc>
                <a:spcPct val="100000"/>
              </a:lnSpc>
              <a:spcBef>
                <a:spcPts val="300"/>
              </a:spcBef>
              <a:spcAft>
                <a:spcPts val="0"/>
              </a:spcAft>
              <a:buNone/>
              <a:defRPr b="0" i="0" sz="1900" u="none" cap="none" strike="noStrike">
                <a:solidFill>
                  <a:srgbClr val="000000"/>
                </a:solidFill>
                <a:latin typeface="Gill Sans"/>
                <a:ea typeface="Gill Sans"/>
                <a:cs typeface="Gill Sans"/>
                <a:sym typeface="Gill Sans"/>
              </a:defRPr>
            </a:lvl5pPr>
            <a:lvl6pPr indent="-152400" lvl="5" marL="1168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9pPr>
          </a:lstStyle>
          <a:p/>
        </p:txBody>
      </p:sp>
      <p:sp>
        <p:nvSpPr>
          <p:cNvPr id="65" name="Shape 65"/>
          <p:cNvSpPr txBox="1"/>
          <p:nvPr>
            <p:ph idx="12" type="sldNum"/>
          </p:nvPr>
        </p:nvSpPr>
        <p:spPr>
          <a:xfrm>
            <a:off x="4482330" y="4882306"/>
            <a:ext cx="172800" cy="1869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fld id="{00000000-1234-1234-1234-123412341234}" type="slidenum">
              <a:rPr b="0" i="0" lang="en" sz="9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66" name="Shape 66"/>
        <p:cNvGrpSpPr/>
        <p:nvPr/>
      </p:nvGrpSpPr>
      <p:grpSpPr>
        <a:xfrm>
          <a:off x="0" y="0"/>
          <a:ext cx="0" cy="0"/>
          <a:chOff x="0" y="0"/>
          <a:chExt cx="0" cy="0"/>
        </a:xfrm>
      </p:grpSpPr>
      <p:sp>
        <p:nvSpPr>
          <p:cNvPr id="67" name="Shape 67"/>
          <p:cNvSpPr txBox="1"/>
          <p:nvPr>
            <p:ph type="title"/>
          </p:nvPr>
        </p:nvSpPr>
        <p:spPr>
          <a:xfrm>
            <a:off x="1645294" y="234404"/>
            <a:ext cx="5853300" cy="1138500"/>
          </a:xfrm>
          <a:prstGeom prst="rect">
            <a:avLst/>
          </a:prstGeom>
          <a:noFill/>
          <a:ln>
            <a:noFill/>
          </a:ln>
        </p:spPr>
        <p:txBody>
          <a:bodyPr anchorCtr="0" anchor="ctr" bIns="34275" lIns="34275" rIns="34275" tIns="34275"/>
          <a:lstStyle>
            <a:lvl1pPr indent="0" lvl="0" marL="0" marR="0" rtl="0" algn="ctr">
              <a:lnSpc>
                <a:spcPct val="100000"/>
              </a:lnSpc>
              <a:spcBef>
                <a:spcPts val="0"/>
              </a:spcBef>
              <a:spcAft>
                <a:spcPts val="0"/>
              </a:spcAft>
              <a:buClr>
                <a:srgbClr val="000000"/>
              </a:buClr>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9pPr>
          </a:lstStyle>
          <a:p/>
        </p:txBody>
      </p:sp>
      <p:sp>
        <p:nvSpPr>
          <p:cNvPr id="68" name="Shape 68"/>
          <p:cNvSpPr txBox="1"/>
          <p:nvPr>
            <p:ph idx="1" type="body"/>
          </p:nvPr>
        </p:nvSpPr>
        <p:spPr>
          <a:xfrm>
            <a:off x="1645294" y="1372939"/>
            <a:ext cx="5853300" cy="3315300"/>
          </a:xfrm>
          <a:prstGeom prst="rect">
            <a:avLst/>
          </a:prstGeom>
          <a:noFill/>
          <a:ln>
            <a:noFill/>
          </a:ln>
        </p:spPr>
        <p:txBody>
          <a:bodyPr anchorCtr="0" anchor="ctr" bIns="34275" lIns="34275" rIns="34275" tIns="34275"/>
          <a:lstStyle>
            <a:lvl1pPr indent="-139700" lvl="0" marL="228600" marR="0" rtl="0" algn="l">
              <a:lnSpc>
                <a:spcPct val="100000"/>
              </a:lnSpc>
              <a:spcBef>
                <a:spcPts val="2200"/>
              </a:spcBef>
              <a:spcAft>
                <a:spcPts val="0"/>
              </a:spcAft>
              <a:buNone/>
              <a:defRPr b="0" i="0" sz="1900" u="none" cap="none" strike="noStrike">
                <a:solidFill>
                  <a:srgbClr val="000000"/>
                </a:solidFill>
                <a:latin typeface="Helvetica Neue"/>
                <a:ea typeface="Helvetica Neue"/>
                <a:cs typeface="Helvetica Neue"/>
                <a:sym typeface="Helvetica Neue"/>
              </a:defRPr>
            </a:lvl1pPr>
            <a:lvl2pPr indent="-139700" lvl="1" marL="393700" marR="0" rtl="0" algn="l">
              <a:lnSpc>
                <a:spcPct val="100000"/>
              </a:lnSpc>
              <a:spcBef>
                <a:spcPts val="2200"/>
              </a:spcBef>
              <a:spcAft>
                <a:spcPts val="0"/>
              </a:spcAft>
              <a:buNone/>
              <a:defRPr b="0" i="0" sz="1900" u="none" cap="none" strike="noStrike">
                <a:solidFill>
                  <a:srgbClr val="000000"/>
                </a:solidFill>
                <a:latin typeface="Helvetica Neue"/>
                <a:ea typeface="Helvetica Neue"/>
                <a:cs typeface="Helvetica Neue"/>
                <a:sym typeface="Helvetica Neue"/>
              </a:defRPr>
            </a:lvl2pPr>
            <a:lvl3pPr indent="-139700" lvl="2" marL="558800" marR="0" rtl="0" algn="l">
              <a:lnSpc>
                <a:spcPct val="100000"/>
              </a:lnSpc>
              <a:spcBef>
                <a:spcPts val="2200"/>
              </a:spcBef>
              <a:spcAft>
                <a:spcPts val="0"/>
              </a:spcAft>
              <a:buNone/>
              <a:defRPr b="0" i="0" sz="1900" u="none" cap="none" strike="noStrike">
                <a:solidFill>
                  <a:srgbClr val="000000"/>
                </a:solidFill>
                <a:latin typeface="Helvetica Neue"/>
                <a:ea typeface="Helvetica Neue"/>
                <a:cs typeface="Helvetica Neue"/>
                <a:sym typeface="Helvetica Neue"/>
              </a:defRPr>
            </a:lvl3pPr>
            <a:lvl4pPr indent="-152400" lvl="3" marL="736600" marR="0" rtl="0" algn="l">
              <a:lnSpc>
                <a:spcPct val="100000"/>
              </a:lnSpc>
              <a:spcBef>
                <a:spcPts val="2200"/>
              </a:spcBef>
              <a:spcAft>
                <a:spcPts val="0"/>
              </a:spcAft>
              <a:buNone/>
              <a:defRPr b="0" i="0" sz="1900" u="none" cap="none" strike="noStrike">
                <a:solidFill>
                  <a:srgbClr val="000000"/>
                </a:solidFill>
                <a:latin typeface="Helvetica Neue"/>
                <a:ea typeface="Helvetica Neue"/>
                <a:cs typeface="Helvetica Neue"/>
                <a:sym typeface="Helvetica Neue"/>
              </a:defRPr>
            </a:lvl4pPr>
            <a:lvl5pPr indent="-139700" lvl="4" marL="901700" marR="0" rtl="0" algn="l">
              <a:lnSpc>
                <a:spcPct val="100000"/>
              </a:lnSpc>
              <a:spcBef>
                <a:spcPts val="2200"/>
              </a:spcBef>
              <a:spcAft>
                <a:spcPts val="0"/>
              </a:spcAft>
              <a:buNone/>
              <a:defRPr b="0" i="0" sz="1900" u="none" cap="none" strike="noStrike">
                <a:solidFill>
                  <a:srgbClr val="000000"/>
                </a:solidFill>
                <a:latin typeface="Helvetica Neue"/>
                <a:ea typeface="Helvetica Neue"/>
                <a:cs typeface="Helvetica Neue"/>
                <a:sym typeface="Helvetica Neue"/>
              </a:defRPr>
            </a:lvl5pPr>
            <a:lvl6pPr indent="-152400" lvl="5" marL="1168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9pPr>
          </a:lstStyle>
          <a:p/>
        </p:txBody>
      </p:sp>
      <p:sp>
        <p:nvSpPr>
          <p:cNvPr id="69" name="Shape 69"/>
          <p:cNvSpPr txBox="1"/>
          <p:nvPr>
            <p:ph idx="12" type="sldNum"/>
          </p:nvPr>
        </p:nvSpPr>
        <p:spPr>
          <a:xfrm>
            <a:off x="4475930" y="4878957"/>
            <a:ext cx="185400" cy="1917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p:spTree>
      <p:nvGrpSpPr>
        <p:cNvPr id="70" name="Shape 70"/>
        <p:cNvGrpSpPr/>
        <p:nvPr/>
      </p:nvGrpSpPr>
      <p:grpSpPr>
        <a:xfrm>
          <a:off x="0" y="0"/>
          <a:ext cx="0" cy="0"/>
          <a:chOff x="0" y="0"/>
          <a:chExt cx="0" cy="0"/>
        </a:xfrm>
      </p:grpSpPr>
      <p:sp>
        <p:nvSpPr>
          <p:cNvPr id="71" name="Shape 71"/>
          <p:cNvSpPr txBox="1"/>
          <p:nvPr>
            <p:ph idx="12" type="sldNum"/>
          </p:nvPr>
        </p:nvSpPr>
        <p:spPr>
          <a:xfrm>
            <a:off x="4475930" y="4878957"/>
            <a:ext cx="185400" cy="1917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Only">
    <p:spTree>
      <p:nvGrpSpPr>
        <p:cNvPr id="72" name="Shape 72"/>
        <p:cNvGrpSpPr/>
        <p:nvPr/>
      </p:nvGrpSpPr>
      <p:grpSpPr>
        <a:xfrm>
          <a:off x="0" y="0"/>
          <a:ext cx="0" cy="0"/>
          <a:chOff x="0" y="0"/>
          <a:chExt cx="0" cy="0"/>
        </a:xfrm>
      </p:grpSpPr>
      <p:sp>
        <p:nvSpPr>
          <p:cNvPr id="73" name="Shape 73"/>
          <p:cNvSpPr txBox="1"/>
          <p:nvPr>
            <p:ph type="title"/>
          </p:nvPr>
        </p:nvSpPr>
        <p:spPr>
          <a:xfrm>
            <a:off x="449745" y="229117"/>
            <a:ext cx="8241900" cy="695400"/>
          </a:xfrm>
          <a:prstGeom prst="rect">
            <a:avLst/>
          </a:prstGeom>
          <a:noFill/>
          <a:ln>
            <a:noFill/>
          </a:ln>
        </p:spPr>
        <p:txBody>
          <a:bodyPr anchorCtr="0" anchor="ctr" bIns="34275" lIns="34275" rIns="34275" tIns="34275"/>
          <a:lstStyle>
            <a:lvl1pPr indent="0" lvl="0"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1pPr>
            <a:lvl2pPr indent="0" lvl="1"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9pPr>
          </a:lstStyle>
          <a:p/>
        </p:txBody>
      </p:sp>
      <p:sp>
        <p:nvSpPr>
          <p:cNvPr id="74" name="Shape 74"/>
          <p:cNvSpPr txBox="1"/>
          <p:nvPr>
            <p:ph idx="12" type="sldNum"/>
          </p:nvPr>
        </p:nvSpPr>
        <p:spPr>
          <a:xfrm>
            <a:off x="4419600" y="4629150"/>
            <a:ext cx="2133600" cy="276300"/>
          </a:xfrm>
          <a:prstGeom prst="rect">
            <a:avLst/>
          </a:prstGeom>
          <a:noFill/>
          <a:ln>
            <a:noFill/>
          </a:ln>
        </p:spPr>
        <p:txBody>
          <a:bodyPr anchorCtr="0" anchor="ctr" bIns="34275" lIns="34275" rIns="34275" tIns="34275">
            <a:noAutofit/>
          </a:bodyPr>
          <a:lstStyle/>
          <a:p>
            <a:pPr indent="0" lvl="0" marL="0" marR="0" rtl="0" algn="r">
              <a:lnSpc>
                <a:spcPct val="100000"/>
              </a:lnSpc>
              <a:spcBef>
                <a:spcPts val="0"/>
              </a:spcBef>
              <a:spcAft>
                <a:spcPts val="0"/>
              </a:spcAft>
              <a:buClr>
                <a:srgbClr val="000000"/>
              </a:buClr>
              <a:buSzPct val="25000"/>
              <a:buFont typeface="Calibri"/>
              <a:buNone/>
            </a:pPr>
            <a:fld id="{00000000-1234-1234-1234-123412341234}" type="slidenum">
              <a:rPr b="0" i="0" lang="en" sz="900" u="none" cap="none" strike="noStrike">
                <a:solidFill>
                  <a:srgbClr val="000000"/>
                </a:solidFill>
                <a:latin typeface="Calibri"/>
                <a:ea typeface="Calibri"/>
                <a:cs typeface="Calibri"/>
                <a:sym typeface="Calibri"/>
              </a:rPr>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75" name="Shape 75"/>
        <p:cNvGrpSpPr/>
        <p:nvPr/>
      </p:nvGrpSpPr>
      <p:grpSpPr>
        <a:xfrm>
          <a:off x="0" y="0"/>
          <a:ext cx="0" cy="0"/>
          <a:chOff x="0" y="0"/>
          <a:chExt cx="0" cy="0"/>
        </a:xfrm>
      </p:grpSpPr>
      <p:sp>
        <p:nvSpPr>
          <p:cNvPr id="76" name="Shape 76"/>
          <p:cNvSpPr txBox="1"/>
          <p:nvPr>
            <p:ph type="title"/>
          </p:nvPr>
        </p:nvSpPr>
        <p:spPr>
          <a:xfrm>
            <a:off x="1812726" y="133945"/>
            <a:ext cx="5518500" cy="1285800"/>
          </a:xfrm>
          <a:prstGeom prst="rect">
            <a:avLst/>
          </a:prstGeom>
          <a:noFill/>
          <a:ln>
            <a:noFill/>
          </a:ln>
        </p:spPr>
        <p:txBody>
          <a:bodyPr anchorCtr="0" anchor="ctr" bIns="34275" lIns="34275" rIns="34275" tIns="34275"/>
          <a:lstStyle>
            <a:lvl1pPr indent="0" lvl="0" marL="0" marR="0" rtl="0" algn="ctr">
              <a:lnSpc>
                <a:spcPct val="100000"/>
              </a:lnSpc>
              <a:spcBef>
                <a:spcPts val="0"/>
              </a:spcBef>
              <a:spcAft>
                <a:spcPts val="0"/>
              </a:spcAft>
              <a:buClr>
                <a:srgbClr val="000000"/>
              </a:buClr>
              <a:buFont typeface="Gill Sans"/>
              <a:buNone/>
              <a:defRPr b="0" i="0" sz="37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9pPr>
          </a:lstStyle>
          <a:p/>
        </p:txBody>
      </p:sp>
      <p:sp>
        <p:nvSpPr>
          <p:cNvPr id="77" name="Shape 77"/>
          <p:cNvSpPr txBox="1"/>
          <p:nvPr>
            <p:ph idx="1" type="body"/>
          </p:nvPr>
        </p:nvSpPr>
        <p:spPr>
          <a:xfrm>
            <a:off x="1812726" y="1460003"/>
            <a:ext cx="5518500" cy="3013800"/>
          </a:xfrm>
          <a:prstGeom prst="rect">
            <a:avLst/>
          </a:prstGeom>
          <a:noFill/>
          <a:ln>
            <a:noFill/>
          </a:ln>
        </p:spPr>
        <p:txBody>
          <a:bodyPr anchorCtr="0" anchor="ctr" bIns="34275" lIns="34275" rIns="34275" tIns="34275"/>
          <a:lstStyle>
            <a:lvl1pPr indent="-38100" lvl="0" marL="406400" marR="0" rtl="0" algn="l">
              <a:lnSpc>
                <a:spcPct val="100000"/>
              </a:lnSpc>
              <a:spcBef>
                <a:spcPts val="1200"/>
              </a:spcBef>
              <a:spcAft>
                <a:spcPts val="0"/>
              </a:spcAft>
              <a:buNone/>
              <a:defRPr b="0" i="0" sz="2100" u="none" cap="none" strike="noStrike">
                <a:solidFill>
                  <a:srgbClr val="000000"/>
                </a:solidFill>
                <a:latin typeface="Gill Sans"/>
                <a:ea typeface="Gill Sans"/>
                <a:cs typeface="Gill Sans"/>
                <a:sym typeface="Gill Sans"/>
              </a:defRPr>
            </a:lvl1pPr>
            <a:lvl2pPr indent="-12700" lvl="1" marL="546100" marR="0" rtl="0" algn="l">
              <a:lnSpc>
                <a:spcPct val="100000"/>
              </a:lnSpc>
              <a:spcBef>
                <a:spcPts val="300"/>
              </a:spcBef>
              <a:spcAft>
                <a:spcPts val="0"/>
              </a:spcAft>
              <a:buNone/>
              <a:defRPr b="0" i="0" sz="1900" u="none" cap="none" strike="noStrike">
                <a:solidFill>
                  <a:srgbClr val="000000"/>
                </a:solidFill>
                <a:latin typeface="Gill Sans"/>
                <a:ea typeface="Gill Sans"/>
                <a:cs typeface="Gill Sans"/>
                <a:sym typeface="Gill Sans"/>
              </a:defRPr>
            </a:lvl2pPr>
            <a:lvl3pPr indent="-12700" lvl="2" marL="749300" marR="0" rtl="0" algn="l">
              <a:lnSpc>
                <a:spcPct val="100000"/>
              </a:lnSpc>
              <a:spcBef>
                <a:spcPts val="300"/>
              </a:spcBef>
              <a:spcAft>
                <a:spcPts val="0"/>
              </a:spcAft>
              <a:buNone/>
              <a:defRPr b="0" i="0" sz="1900" u="none" cap="none" strike="noStrike">
                <a:solidFill>
                  <a:srgbClr val="000000"/>
                </a:solidFill>
                <a:latin typeface="Gill Sans"/>
                <a:ea typeface="Gill Sans"/>
                <a:cs typeface="Gill Sans"/>
                <a:sym typeface="Gill Sans"/>
              </a:defRPr>
            </a:lvl3pPr>
            <a:lvl4pPr indent="-12700" lvl="3" marL="952500" marR="0" rtl="0" algn="l">
              <a:lnSpc>
                <a:spcPct val="100000"/>
              </a:lnSpc>
              <a:spcBef>
                <a:spcPts val="300"/>
              </a:spcBef>
              <a:spcAft>
                <a:spcPts val="0"/>
              </a:spcAft>
              <a:buNone/>
              <a:defRPr b="0" i="0" sz="1900" u="none" cap="none" strike="noStrike">
                <a:solidFill>
                  <a:srgbClr val="000000"/>
                </a:solidFill>
                <a:latin typeface="Gill Sans"/>
                <a:ea typeface="Gill Sans"/>
                <a:cs typeface="Gill Sans"/>
                <a:sym typeface="Gill Sans"/>
              </a:defRPr>
            </a:lvl4pPr>
            <a:lvl5pPr indent="-25400" lvl="4" marL="1181100" marR="0" rtl="0" algn="l">
              <a:lnSpc>
                <a:spcPct val="100000"/>
              </a:lnSpc>
              <a:spcBef>
                <a:spcPts val="300"/>
              </a:spcBef>
              <a:spcAft>
                <a:spcPts val="0"/>
              </a:spcAft>
              <a:buNone/>
              <a:defRPr b="0" i="0" sz="1900" u="none" cap="none" strike="noStrike">
                <a:solidFill>
                  <a:srgbClr val="000000"/>
                </a:solidFill>
                <a:latin typeface="Gill Sans"/>
                <a:ea typeface="Gill Sans"/>
                <a:cs typeface="Gill Sans"/>
                <a:sym typeface="Gill Sans"/>
              </a:defRPr>
            </a:lvl5pPr>
            <a:lvl6pPr indent="-152400" lvl="5" marL="1168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9pPr>
          </a:lstStyle>
          <a:p/>
        </p:txBody>
      </p:sp>
      <p:sp>
        <p:nvSpPr>
          <p:cNvPr id="78" name="Shape 78"/>
          <p:cNvSpPr txBox="1"/>
          <p:nvPr>
            <p:ph idx="12" type="sldNum"/>
          </p:nvPr>
        </p:nvSpPr>
        <p:spPr>
          <a:xfrm>
            <a:off x="4482330" y="4882306"/>
            <a:ext cx="172800" cy="1869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fld id="{00000000-1234-1234-1234-123412341234}" type="slidenum">
              <a:rPr b="0" i="0" lang="en" sz="9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amp; Subtitle">
    <p:spTree>
      <p:nvGrpSpPr>
        <p:cNvPr id="79" name="Shape 79"/>
        <p:cNvGrpSpPr/>
        <p:nvPr/>
      </p:nvGrpSpPr>
      <p:grpSpPr>
        <a:xfrm>
          <a:off x="0" y="0"/>
          <a:ext cx="0" cy="0"/>
          <a:chOff x="0" y="0"/>
          <a:chExt cx="0" cy="0"/>
        </a:xfrm>
      </p:grpSpPr>
      <p:sp>
        <p:nvSpPr>
          <p:cNvPr id="80" name="Shape 80"/>
          <p:cNvSpPr txBox="1"/>
          <p:nvPr>
            <p:ph type="title"/>
          </p:nvPr>
        </p:nvSpPr>
        <p:spPr>
          <a:xfrm>
            <a:off x="1812726" y="863947"/>
            <a:ext cx="5518500" cy="1741200"/>
          </a:xfrm>
          <a:prstGeom prst="rect">
            <a:avLst/>
          </a:prstGeom>
          <a:noFill/>
          <a:ln>
            <a:noFill/>
          </a:ln>
        </p:spPr>
        <p:txBody>
          <a:bodyPr anchorCtr="0" anchor="b" bIns="34275" lIns="34275" rIns="34275" tIns="34275"/>
          <a:lstStyle>
            <a:lvl1pPr indent="0" lvl="0" marL="0" marR="0" rtl="0" algn="ctr">
              <a:lnSpc>
                <a:spcPct val="100000"/>
              </a:lnSpc>
              <a:spcBef>
                <a:spcPts val="0"/>
              </a:spcBef>
              <a:spcAft>
                <a:spcPts val="0"/>
              </a:spcAft>
              <a:buClr>
                <a:srgbClr val="000000"/>
              </a:buClr>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9pPr>
          </a:lstStyle>
          <a:p/>
        </p:txBody>
      </p:sp>
      <p:sp>
        <p:nvSpPr>
          <p:cNvPr id="81" name="Shape 81"/>
          <p:cNvSpPr txBox="1"/>
          <p:nvPr>
            <p:ph idx="1" type="body"/>
          </p:nvPr>
        </p:nvSpPr>
        <p:spPr>
          <a:xfrm>
            <a:off x="1812726" y="2652116"/>
            <a:ext cx="5518500" cy="596100"/>
          </a:xfrm>
          <a:prstGeom prst="rect">
            <a:avLst/>
          </a:prstGeom>
          <a:noFill/>
          <a:ln>
            <a:noFill/>
          </a:ln>
        </p:spPr>
        <p:txBody>
          <a:bodyPr anchorCtr="0" anchor="t" bIns="34275" lIns="34275" rIns="34275" tIns="34275"/>
          <a:lstStyle>
            <a:lvl1pPr indent="0" lvl="0" marL="0" marR="0" rtl="0" algn="ctr">
              <a:lnSpc>
                <a:spcPct val="100000"/>
              </a:lnSpc>
              <a:spcBef>
                <a:spcPts val="0"/>
              </a:spcBef>
              <a:spcAft>
                <a:spcPts val="0"/>
              </a:spcAft>
              <a:buClr>
                <a:srgbClr val="000000"/>
              </a:buClr>
              <a:buFont typeface="Noto Sans Symbols"/>
              <a:buChar char="●"/>
              <a:defRPr b="0" i="0" sz="1700" u="none" cap="none" strike="noStrike">
                <a:solidFill>
                  <a:srgbClr val="000000"/>
                </a:solidFill>
                <a:latin typeface="Helvetica Neue"/>
                <a:ea typeface="Helvetica Neue"/>
                <a:cs typeface="Helvetica Neue"/>
                <a:sym typeface="Helvetica Neue"/>
              </a:defRPr>
            </a:lvl1pPr>
            <a:lvl2pPr indent="88900" lvl="1" marL="0" marR="0" rtl="0" algn="ctr">
              <a:lnSpc>
                <a:spcPct val="100000"/>
              </a:lnSpc>
              <a:spcBef>
                <a:spcPts val="0"/>
              </a:spcBef>
              <a:spcAft>
                <a:spcPts val="0"/>
              </a:spcAft>
              <a:buClr>
                <a:srgbClr val="000000"/>
              </a:buClr>
              <a:buFont typeface="Noto Sans Symbols"/>
              <a:buChar char="○"/>
              <a:defRPr b="0" i="0" sz="1700" u="none" cap="none" strike="noStrike">
                <a:solidFill>
                  <a:srgbClr val="000000"/>
                </a:solidFill>
                <a:latin typeface="Helvetica Neue"/>
                <a:ea typeface="Helvetica Neue"/>
                <a:cs typeface="Helvetica Neue"/>
                <a:sym typeface="Helvetica Neue"/>
              </a:defRPr>
            </a:lvl2pPr>
            <a:lvl3pPr indent="177800" lvl="2" marL="0" marR="0" rtl="0" algn="ctr">
              <a:lnSpc>
                <a:spcPct val="100000"/>
              </a:lnSpc>
              <a:spcBef>
                <a:spcPts val="0"/>
              </a:spcBef>
              <a:spcAft>
                <a:spcPts val="0"/>
              </a:spcAft>
              <a:buClr>
                <a:srgbClr val="000000"/>
              </a:buClr>
              <a:buFont typeface="Noto Sans Symbols"/>
              <a:buChar char="■"/>
              <a:defRPr b="0" i="0" sz="1700" u="none" cap="none" strike="noStrike">
                <a:solidFill>
                  <a:srgbClr val="000000"/>
                </a:solidFill>
                <a:latin typeface="Helvetica Neue"/>
                <a:ea typeface="Helvetica Neue"/>
                <a:cs typeface="Helvetica Neue"/>
                <a:sym typeface="Helvetica Neue"/>
              </a:defRPr>
            </a:lvl3pPr>
            <a:lvl4pPr indent="254000" lvl="3" marL="0" marR="0" rtl="0" algn="ctr">
              <a:lnSpc>
                <a:spcPct val="100000"/>
              </a:lnSpc>
              <a:spcBef>
                <a:spcPts val="0"/>
              </a:spcBef>
              <a:spcAft>
                <a:spcPts val="0"/>
              </a:spcAft>
              <a:buClr>
                <a:srgbClr val="000000"/>
              </a:buClr>
              <a:buFont typeface="Noto Sans Symbols"/>
              <a:buChar char="●"/>
              <a:defRPr b="0" i="0" sz="1700" u="none" cap="none" strike="noStrike">
                <a:solidFill>
                  <a:srgbClr val="000000"/>
                </a:solidFill>
                <a:latin typeface="Helvetica Neue"/>
                <a:ea typeface="Helvetica Neue"/>
                <a:cs typeface="Helvetica Neue"/>
                <a:sym typeface="Helvetica Neue"/>
              </a:defRPr>
            </a:lvl4pPr>
            <a:lvl5pPr indent="342900" lvl="4" marL="0" marR="0" rtl="0" algn="ctr">
              <a:lnSpc>
                <a:spcPct val="100000"/>
              </a:lnSpc>
              <a:spcBef>
                <a:spcPts val="0"/>
              </a:spcBef>
              <a:spcAft>
                <a:spcPts val="0"/>
              </a:spcAft>
              <a:buClr>
                <a:srgbClr val="000000"/>
              </a:buClr>
              <a:buFont typeface="Noto Sans Symbols"/>
              <a:buChar char="○"/>
              <a:defRPr b="0" i="0" sz="1700" u="none" cap="none" strike="noStrike">
                <a:solidFill>
                  <a:srgbClr val="000000"/>
                </a:solidFill>
                <a:latin typeface="Helvetica Neue"/>
                <a:ea typeface="Helvetica Neue"/>
                <a:cs typeface="Helvetica Neue"/>
                <a:sym typeface="Helvetica Neue"/>
              </a:defRPr>
            </a:lvl5pPr>
            <a:lvl6pPr indent="-152400" lvl="5" marL="1168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9pPr>
          </a:lstStyle>
          <a:p/>
        </p:txBody>
      </p:sp>
      <p:sp>
        <p:nvSpPr>
          <p:cNvPr id="82" name="Shape 82"/>
          <p:cNvSpPr txBox="1"/>
          <p:nvPr>
            <p:ph idx="12" type="sldNum"/>
          </p:nvPr>
        </p:nvSpPr>
        <p:spPr>
          <a:xfrm>
            <a:off x="4475930" y="4878957"/>
            <a:ext cx="185400" cy="1917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Horizontal">
    <p:spTree>
      <p:nvGrpSpPr>
        <p:cNvPr id="83" name="Shape 83"/>
        <p:cNvGrpSpPr/>
        <p:nvPr/>
      </p:nvGrpSpPr>
      <p:grpSpPr>
        <a:xfrm>
          <a:off x="0" y="0"/>
          <a:ext cx="0" cy="0"/>
          <a:chOff x="0" y="0"/>
          <a:chExt cx="0" cy="0"/>
        </a:xfrm>
      </p:grpSpPr>
      <p:sp>
        <p:nvSpPr>
          <p:cNvPr id="84" name="Shape 84"/>
          <p:cNvSpPr/>
          <p:nvPr>
            <p:ph idx="2" type="pic"/>
          </p:nvPr>
        </p:nvSpPr>
        <p:spPr>
          <a:xfrm>
            <a:off x="1990203" y="334862"/>
            <a:ext cx="5157000" cy="3120900"/>
          </a:xfrm>
          <a:prstGeom prst="rect">
            <a:avLst/>
          </a:prstGeom>
          <a:noFill/>
          <a:ln>
            <a:noFill/>
          </a:ln>
        </p:spPr>
        <p:txBody>
          <a:bodyPr anchorCtr="0" anchor="t" bIns="34275" lIns="34275" rIns="34275" tIns="34275"/>
          <a:lstStyle>
            <a:lvl1pPr indent="-25400" lvl="0" marL="1778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1pPr>
            <a:lvl2pPr indent="-38100" lvl="1" marL="3683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3pPr>
            <a:lvl4pPr indent="-114300" lvl="3" marL="787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4pPr>
            <a:lvl5pPr indent="-127000" lvl="4" marL="9652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5pPr>
            <a:lvl6pPr indent="-152400" lvl="5" marL="1168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85" name="Shape 85"/>
          <p:cNvSpPr txBox="1"/>
          <p:nvPr>
            <p:ph type="title"/>
          </p:nvPr>
        </p:nvSpPr>
        <p:spPr>
          <a:xfrm>
            <a:off x="1812726" y="3542853"/>
            <a:ext cx="5518500" cy="750000"/>
          </a:xfrm>
          <a:prstGeom prst="rect">
            <a:avLst/>
          </a:prstGeom>
          <a:noFill/>
          <a:ln>
            <a:noFill/>
          </a:ln>
        </p:spPr>
        <p:txBody>
          <a:bodyPr anchorCtr="0" anchor="b" bIns="34275" lIns="34275" rIns="34275" tIns="34275"/>
          <a:lstStyle>
            <a:lvl1pPr indent="0" lvl="0" marL="0" marR="0" rtl="0" algn="ctr">
              <a:lnSpc>
                <a:spcPct val="100000"/>
              </a:lnSpc>
              <a:spcBef>
                <a:spcPts val="0"/>
              </a:spcBef>
              <a:spcAft>
                <a:spcPts val="0"/>
              </a:spcAft>
              <a:buClr>
                <a:srgbClr val="000000"/>
              </a:buClr>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9pPr>
          </a:lstStyle>
          <a:p/>
        </p:txBody>
      </p:sp>
      <p:sp>
        <p:nvSpPr>
          <p:cNvPr id="86" name="Shape 86"/>
          <p:cNvSpPr txBox="1"/>
          <p:nvPr>
            <p:ph idx="1" type="body"/>
          </p:nvPr>
        </p:nvSpPr>
        <p:spPr>
          <a:xfrm>
            <a:off x="1812726" y="4319736"/>
            <a:ext cx="5518500" cy="596100"/>
          </a:xfrm>
          <a:prstGeom prst="rect">
            <a:avLst/>
          </a:prstGeom>
          <a:noFill/>
          <a:ln>
            <a:noFill/>
          </a:ln>
        </p:spPr>
        <p:txBody>
          <a:bodyPr anchorCtr="0" anchor="t" bIns="34275" lIns="34275" rIns="34275" tIns="34275"/>
          <a:lstStyle>
            <a:lvl1pPr indent="0" lvl="0" marL="0" marR="0" rtl="0" algn="ctr">
              <a:lnSpc>
                <a:spcPct val="100000"/>
              </a:lnSpc>
              <a:spcBef>
                <a:spcPts val="0"/>
              </a:spcBef>
              <a:spcAft>
                <a:spcPts val="0"/>
              </a:spcAft>
              <a:buClr>
                <a:srgbClr val="000000"/>
              </a:buClr>
              <a:buFont typeface="Noto Sans Symbols"/>
              <a:buChar char="●"/>
              <a:defRPr b="0" i="0" sz="1700" u="none" cap="none" strike="noStrike">
                <a:solidFill>
                  <a:srgbClr val="000000"/>
                </a:solidFill>
                <a:latin typeface="Helvetica Neue"/>
                <a:ea typeface="Helvetica Neue"/>
                <a:cs typeface="Helvetica Neue"/>
                <a:sym typeface="Helvetica Neue"/>
              </a:defRPr>
            </a:lvl1pPr>
            <a:lvl2pPr indent="88900" lvl="1" marL="0" marR="0" rtl="0" algn="ctr">
              <a:lnSpc>
                <a:spcPct val="100000"/>
              </a:lnSpc>
              <a:spcBef>
                <a:spcPts val="0"/>
              </a:spcBef>
              <a:spcAft>
                <a:spcPts val="0"/>
              </a:spcAft>
              <a:buClr>
                <a:srgbClr val="000000"/>
              </a:buClr>
              <a:buFont typeface="Noto Sans Symbols"/>
              <a:buChar char="○"/>
              <a:defRPr b="0" i="0" sz="1700" u="none" cap="none" strike="noStrike">
                <a:solidFill>
                  <a:srgbClr val="000000"/>
                </a:solidFill>
                <a:latin typeface="Helvetica Neue"/>
                <a:ea typeface="Helvetica Neue"/>
                <a:cs typeface="Helvetica Neue"/>
                <a:sym typeface="Helvetica Neue"/>
              </a:defRPr>
            </a:lvl2pPr>
            <a:lvl3pPr indent="177800" lvl="2" marL="0" marR="0" rtl="0" algn="ctr">
              <a:lnSpc>
                <a:spcPct val="100000"/>
              </a:lnSpc>
              <a:spcBef>
                <a:spcPts val="0"/>
              </a:spcBef>
              <a:spcAft>
                <a:spcPts val="0"/>
              </a:spcAft>
              <a:buClr>
                <a:srgbClr val="000000"/>
              </a:buClr>
              <a:buFont typeface="Noto Sans Symbols"/>
              <a:buChar char="■"/>
              <a:defRPr b="0" i="0" sz="1700" u="none" cap="none" strike="noStrike">
                <a:solidFill>
                  <a:srgbClr val="000000"/>
                </a:solidFill>
                <a:latin typeface="Helvetica Neue"/>
                <a:ea typeface="Helvetica Neue"/>
                <a:cs typeface="Helvetica Neue"/>
                <a:sym typeface="Helvetica Neue"/>
              </a:defRPr>
            </a:lvl3pPr>
            <a:lvl4pPr indent="254000" lvl="3" marL="0" marR="0" rtl="0" algn="ctr">
              <a:lnSpc>
                <a:spcPct val="100000"/>
              </a:lnSpc>
              <a:spcBef>
                <a:spcPts val="0"/>
              </a:spcBef>
              <a:spcAft>
                <a:spcPts val="0"/>
              </a:spcAft>
              <a:buClr>
                <a:srgbClr val="000000"/>
              </a:buClr>
              <a:buFont typeface="Noto Sans Symbols"/>
              <a:buChar char="●"/>
              <a:defRPr b="0" i="0" sz="1700" u="none" cap="none" strike="noStrike">
                <a:solidFill>
                  <a:srgbClr val="000000"/>
                </a:solidFill>
                <a:latin typeface="Helvetica Neue"/>
                <a:ea typeface="Helvetica Neue"/>
                <a:cs typeface="Helvetica Neue"/>
                <a:sym typeface="Helvetica Neue"/>
              </a:defRPr>
            </a:lvl4pPr>
            <a:lvl5pPr indent="342900" lvl="4" marL="0" marR="0" rtl="0" algn="ctr">
              <a:lnSpc>
                <a:spcPct val="100000"/>
              </a:lnSpc>
              <a:spcBef>
                <a:spcPts val="0"/>
              </a:spcBef>
              <a:spcAft>
                <a:spcPts val="0"/>
              </a:spcAft>
              <a:buClr>
                <a:srgbClr val="000000"/>
              </a:buClr>
              <a:buFont typeface="Noto Sans Symbols"/>
              <a:buChar char="○"/>
              <a:defRPr b="0" i="0" sz="1700" u="none" cap="none" strike="noStrike">
                <a:solidFill>
                  <a:srgbClr val="000000"/>
                </a:solidFill>
                <a:latin typeface="Helvetica Neue"/>
                <a:ea typeface="Helvetica Neue"/>
                <a:cs typeface="Helvetica Neue"/>
                <a:sym typeface="Helvetica Neue"/>
              </a:defRPr>
            </a:lvl5pPr>
            <a:lvl6pPr indent="-152400" lvl="5" marL="1168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9pPr>
          </a:lstStyle>
          <a:p/>
        </p:txBody>
      </p:sp>
      <p:sp>
        <p:nvSpPr>
          <p:cNvPr id="87" name="Shape 87"/>
          <p:cNvSpPr txBox="1"/>
          <p:nvPr>
            <p:ph idx="12" type="sldNum"/>
          </p:nvPr>
        </p:nvSpPr>
        <p:spPr>
          <a:xfrm>
            <a:off x="4475930" y="4875609"/>
            <a:ext cx="185400" cy="1917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Center">
    <p:spTree>
      <p:nvGrpSpPr>
        <p:cNvPr id="88" name="Shape 88"/>
        <p:cNvGrpSpPr/>
        <p:nvPr/>
      </p:nvGrpSpPr>
      <p:grpSpPr>
        <a:xfrm>
          <a:off x="0" y="0"/>
          <a:ext cx="0" cy="0"/>
          <a:chOff x="0" y="0"/>
          <a:chExt cx="0" cy="0"/>
        </a:xfrm>
      </p:grpSpPr>
      <p:sp>
        <p:nvSpPr>
          <p:cNvPr id="89" name="Shape 89"/>
          <p:cNvSpPr txBox="1"/>
          <p:nvPr>
            <p:ph type="title"/>
          </p:nvPr>
        </p:nvSpPr>
        <p:spPr>
          <a:xfrm>
            <a:off x="1812726" y="1701105"/>
            <a:ext cx="5518500" cy="1741199"/>
          </a:xfrm>
          <a:prstGeom prst="rect">
            <a:avLst/>
          </a:prstGeom>
          <a:noFill/>
          <a:ln>
            <a:noFill/>
          </a:ln>
        </p:spPr>
        <p:txBody>
          <a:bodyPr anchorCtr="0" anchor="ctr" bIns="34275" lIns="34275" rIns="34275" tIns="34275"/>
          <a:lstStyle>
            <a:lvl1pPr indent="0" lvl="0" marL="0" marR="0" rtl="0" algn="ctr">
              <a:lnSpc>
                <a:spcPct val="100000"/>
              </a:lnSpc>
              <a:spcBef>
                <a:spcPts val="0"/>
              </a:spcBef>
              <a:spcAft>
                <a:spcPts val="0"/>
              </a:spcAft>
              <a:buClr>
                <a:srgbClr val="000000"/>
              </a:buClr>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9pPr>
          </a:lstStyle>
          <a:p/>
        </p:txBody>
      </p:sp>
      <p:sp>
        <p:nvSpPr>
          <p:cNvPr id="90" name="Shape 90"/>
          <p:cNvSpPr txBox="1"/>
          <p:nvPr>
            <p:ph idx="12" type="sldNum"/>
          </p:nvPr>
        </p:nvSpPr>
        <p:spPr>
          <a:xfrm>
            <a:off x="4475930" y="4878957"/>
            <a:ext cx="185400" cy="1917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Vertical">
    <p:spTree>
      <p:nvGrpSpPr>
        <p:cNvPr id="91" name="Shape 91"/>
        <p:cNvGrpSpPr/>
        <p:nvPr/>
      </p:nvGrpSpPr>
      <p:grpSpPr>
        <a:xfrm>
          <a:off x="0" y="0"/>
          <a:ext cx="0" cy="0"/>
          <a:chOff x="0" y="0"/>
          <a:chExt cx="0" cy="0"/>
        </a:xfrm>
      </p:grpSpPr>
      <p:sp>
        <p:nvSpPr>
          <p:cNvPr id="92" name="Shape 92"/>
          <p:cNvSpPr/>
          <p:nvPr>
            <p:ph idx="2" type="pic"/>
          </p:nvPr>
        </p:nvSpPr>
        <p:spPr>
          <a:xfrm>
            <a:off x="4685853" y="334862"/>
            <a:ext cx="2812800" cy="4339800"/>
          </a:xfrm>
          <a:prstGeom prst="rect">
            <a:avLst/>
          </a:prstGeom>
          <a:noFill/>
          <a:ln>
            <a:noFill/>
          </a:ln>
        </p:spPr>
        <p:txBody>
          <a:bodyPr anchorCtr="0" anchor="t" bIns="34275" lIns="34275" rIns="34275" tIns="34275"/>
          <a:lstStyle>
            <a:lvl1pPr indent="-25400" lvl="0" marL="1778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1pPr>
            <a:lvl2pPr indent="-38100" lvl="1" marL="3683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3pPr>
            <a:lvl4pPr indent="-114300" lvl="3" marL="787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4pPr>
            <a:lvl5pPr indent="-127000" lvl="4" marL="9652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5pPr>
            <a:lvl6pPr indent="-152400" lvl="5" marL="1168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93" name="Shape 93"/>
          <p:cNvSpPr txBox="1"/>
          <p:nvPr>
            <p:ph type="title"/>
          </p:nvPr>
        </p:nvSpPr>
        <p:spPr>
          <a:xfrm>
            <a:off x="1645294" y="334862"/>
            <a:ext cx="2812800" cy="2103000"/>
          </a:xfrm>
          <a:prstGeom prst="rect">
            <a:avLst/>
          </a:prstGeom>
          <a:noFill/>
          <a:ln>
            <a:noFill/>
          </a:ln>
        </p:spPr>
        <p:txBody>
          <a:bodyPr anchorCtr="0" anchor="b" bIns="34275" lIns="34275" rIns="34275" tIns="34275"/>
          <a:lstStyle>
            <a:lvl1pPr indent="0" lvl="0" marL="0" marR="0" rtl="0" algn="ctr">
              <a:lnSpc>
                <a:spcPct val="100000"/>
              </a:lnSpc>
              <a:spcBef>
                <a:spcPts val="0"/>
              </a:spcBef>
              <a:spcAft>
                <a:spcPts val="0"/>
              </a:spcAft>
              <a:buClr>
                <a:srgbClr val="000000"/>
              </a:buClr>
              <a:buFont typeface="Helvetica Neue"/>
              <a:buNone/>
              <a:defRPr b="0" i="0" sz="3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9pPr>
          </a:lstStyle>
          <a:p/>
        </p:txBody>
      </p:sp>
      <p:sp>
        <p:nvSpPr>
          <p:cNvPr id="94" name="Shape 94"/>
          <p:cNvSpPr txBox="1"/>
          <p:nvPr>
            <p:ph idx="1" type="body"/>
          </p:nvPr>
        </p:nvSpPr>
        <p:spPr>
          <a:xfrm>
            <a:off x="1645294" y="2511474"/>
            <a:ext cx="2812800" cy="2163299"/>
          </a:xfrm>
          <a:prstGeom prst="rect">
            <a:avLst/>
          </a:prstGeom>
          <a:noFill/>
          <a:ln>
            <a:noFill/>
          </a:ln>
        </p:spPr>
        <p:txBody>
          <a:bodyPr anchorCtr="0" anchor="t" bIns="34275" lIns="34275" rIns="34275" tIns="34275"/>
          <a:lstStyle>
            <a:lvl1pPr indent="0" lvl="0" marL="0" marR="0" rtl="0" algn="ctr">
              <a:lnSpc>
                <a:spcPct val="100000"/>
              </a:lnSpc>
              <a:spcBef>
                <a:spcPts val="0"/>
              </a:spcBef>
              <a:spcAft>
                <a:spcPts val="0"/>
              </a:spcAft>
              <a:buClr>
                <a:srgbClr val="000000"/>
              </a:buClr>
              <a:buFont typeface="Noto Sans Symbols"/>
              <a:buChar char="●"/>
              <a:defRPr b="0" i="0" sz="1700" u="none" cap="none" strike="noStrike">
                <a:solidFill>
                  <a:srgbClr val="000000"/>
                </a:solidFill>
                <a:latin typeface="Helvetica Neue"/>
                <a:ea typeface="Helvetica Neue"/>
                <a:cs typeface="Helvetica Neue"/>
                <a:sym typeface="Helvetica Neue"/>
              </a:defRPr>
            </a:lvl1pPr>
            <a:lvl2pPr indent="88900" lvl="1" marL="0" marR="0" rtl="0" algn="ctr">
              <a:lnSpc>
                <a:spcPct val="100000"/>
              </a:lnSpc>
              <a:spcBef>
                <a:spcPts val="0"/>
              </a:spcBef>
              <a:spcAft>
                <a:spcPts val="0"/>
              </a:spcAft>
              <a:buClr>
                <a:srgbClr val="000000"/>
              </a:buClr>
              <a:buFont typeface="Noto Sans Symbols"/>
              <a:buChar char="○"/>
              <a:defRPr b="0" i="0" sz="1700" u="none" cap="none" strike="noStrike">
                <a:solidFill>
                  <a:srgbClr val="000000"/>
                </a:solidFill>
                <a:latin typeface="Helvetica Neue"/>
                <a:ea typeface="Helvetica Neue"/>
                <a:cs typeface="Helvetica Neue"/>
                <a:sym typeface="Helvetica Neue"/>
              </a:defRPr>
            </a:lvl2pPr>
            <a:lvl3pPr indent="177800" lvl="2" marL="0" marR="0" rtl="0" algn="ctr">
              <a:lnSpc>
                <a:spcPct val="100000"/>
              </a:lnSpc>
              <a:spcBef>
                <a:spcPts val="0"/>
              </a:spcBef>
              <a:spcAft>
                <a:spcPts val="0"/>
              </a:spcAft>
              <a:buClr>
                <a:srgbClr val="000000"/>
              </a:buClr>
              <a:buFont typeface="Noto Sans Symbols"/>
              <a:buChar char="■"/>
              <a:defRPr b="0" i="0" sz="1700" u="none" cap="none" strike="noStrike">
                <a:solidFill>
                  <a:srgbClr val="000000"/>
                </a:solidFill>
                <a:latin typeface="Helvetica Neue"/>
                <a:ea typeface="Helvetica Neue"/>
                <a:cs typeface="Helvetica Neue"/>
                <a:sym typeface="Helvetica Neue"/>
              </a:defRPr>
            </a:lvl3pPr>
            <a:lvl4pPr indent="254000" lvl="3" marL="0" marR="0" rtl="0" algn="ctr">
              <a:lnSpc>
                <a:spcPct val="100000"/>
              </a:lnSpc>
              <a:spcBef>
                <a:spcPts val="0"/>
              </a:spcBef>
              <a:spcAft>
                <a:spcPts val="0"/>
              </a:spcAft>
              <a:buClr>
                <a:srgbClr val="000000"/>
              </a:buClr>
              <a:buFont typeface="Noto Sans Symbols"/>
              <a:buChar char="●"/>
              <a:defRPr b="0" i="0" sz="1700" u="none" cap="none" strike="noStrike">
                <a:solidFill>
                  <a:srgbClr val="000000"/>
                </a:solidFill>
                <a:latin typeface="Helvetica Neue"/>
                <a:ea typeface="Helvetica Neue"/>
                <a:cs typeface="Helvetica Neue"/>
                <a:sym typeface="Helvetica Neue"/>
              </a:defRPr>
            </a:lvl4pPr>
            <a:lvl5pPr indent="342900" lvl="4" marL="0" marR="0" rtl="0" algn="ctr">
              <a:lnSpc>
                <a:spcPct val="100000"/>
              </a:lnSpc>
              <a:spcBef>
                <a:spcPts val="0"/>
              </a:spcBef>
              <a:spcAft>
                <a:spcPts val="0"/>
              </a:spcAft>
              <a:buClr>
                <a:srgbClr val="000000"/>
              </a:buClr>
              <a:buFont typeface="Noto Sans Symbols"/>
              <a:buChar char="○"/>
              <a:defRPr b="0" i="0" sz="1700" u="none" cap="none" strike="noStrike">
                <a:solidFill>
                  <a:srgbClr val="000000"/>
                </a:solidFill>
                <a:latin typeface="Helvetica Neue"/>
                <a:ea typeface="Helvetica Neue"/>
                <a:cs typeface="Helvetica Neue"/>
                <a:sym typeface="Helvetica Neue"/>
              </a:defRPr>
            </a:lvl5pPr>
            <a:lvl6pPr indent="-152400" lvl="5" marL="1168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9pPr>
          </a:lstStyle>
          <a:p/>
        </p:txBody>
      </p:sp>
      <p:sp>
        <p:nvSpPr>
          <p:cNvPr id="95" name="Shape 95"/>
          <p:cNvSpPr txBox="1"/>
          <p:nvPr>
            <p:ph idx="12" type="sldNum"/>
          </p:nvPr>
        </p:nvSpPr>
        <p:spPr>
          <a:xfrm>
            <a:off x="4475930" y="4878957"/>
            <a:ext cx="185400" cy="1917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Top">
    <p:spTree>
      <p:nvGrpSpPr>
        <p:cNvPr id="96" name="Shape 96"/>
        <p:cNvGrpSpPr/>
        <p:nvPr/>
      </p:nvGrpSpPr>
      <p:grpSpPr>
        <a:xfrm>
          <a:off x="0" y="0"/>
          <a:ext cx="0" cy="0"/>
          <a:chOff x="0" y="0"/>
          <a:chExt cx="0" cy="0"/>
        </a:xfrm>
      </p:grpSpPr>
      <p:sp>
        <p:nvSpPr>
          <p:cNvPr id="97" name="Shape 97"/>
          <p:cNvSpPr txBox="1"/>
          <p:nvPr>
            <p:ph type="title"/>
          </p:nvPr>
        </p:nvSpPr>
        <p:spPr>
          <a:xfrm>
            <a:off x="1645294" y="234404"/>
            <a:ext cx="5853300" cy="1138500"/>
          </a:xfrm>
          <a:prstGeom prst="rect">
            <a:avLst/>
          </a:prstGeom>
          <a:noFill/>
          <a:ln>
            <a:noFill/>
          </a:ln>
        </p:spPr>
        <p:txBody>
          <a:bodyPr anchorCtr="0" anchor="ctr" bIns="34275" lIns="34275" rIns="34275" tIns="34275"/>
          <a:lstStyle>
            <a:lvl1pPr indent="0" lvl="0" marL="0" marR="0" rtl="0" algn="ctr">
              <a:lnSpc>
                <a:spcPct val="100000"/>
              </a:lnSpc>
              <a:spcBef>
                <a:spcPts val="0"/>
              </a:spcBef>
              <a:spcAft>
                <a:spcPts val="0"/>
              </a:spcAft>
              <a:buClr>
                <a:srgbClr val="000000"/>
              </a:buClr>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9pPr>
          </a:lstStyle>
          <a:p/>
        </p:txBody>
      </p:sp>
      <p:sp>
        <p:nvSpPr>
          <p:cNvPr id="98" name="Shape 98"/>
          <p:cNvSpPr txBox="1"/>
          <p:nvPr>
            <p:ph idx="12" type="sldNum"/>
          </p:nvPr>
        </p:nvSpPr>
        <p:spPr>
          <a:xfrm>
            <a:off x="4475930" y="4878957"/>
            <a:ext cx="185400" cy="1917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Bullets &amp; Photo">
    <p:spTree>
      <p:nvGrpSpPr>
        <p:cNvPr id="99" name="Shape 99"/>
        <p:cNvGrpSpPr/>
        <p:nvPr/>
      </p:nvGrpSpPr>
      <p:grpSpPr>
        <a:xfrm>
          <a:off x="0" y="0"/>
          <a:ext cx="0" cy="0"/>
          <a:chOff x="0" y="0"/>
          <a:chExt cx="0" cy="0"/>
        </a:xfrm>
      </p:grpSpPr>
      <p:sp>
        <p:nvSpPr>
          <p:cNvPr id="100" name="Shape 100"/>
          <p:cNvSpPr/>
          <p:nvPr>
            <p:ph idx="2" type="pic"/>
          </p:nvPr>
        </p:nvSpPr>
        <p:spPr>
          <a:xfrm>
            <a:off x="4685853" y="1372939"/>
            <a:ext cx="2812800" cy="3315300"/>
          </a:xfrm>
          <a:prstGeom prst="rect">
            <a:avLst/>
          </a:prstGeom>
          <a:noFill/>
          <a:ln>
            <a:noFill/>
          </a:ln>
        </p:spPr>
        <p:txBody>
          <a:bodyPr anchorCtr="0" anchor="t" bIns="34275" lIns="34275" rIns="34275" tIns="34275"/>
          <a:lstStyle>
            <a:lvl1pPr indent="-25400" lvl="0" marL="1778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1pPr>
            <a:lvl2pPr indent="-38100" lvl="1" marL="3683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3pPr>
            <a:lvl4pPr indent="-114300" lvl="3" marL="787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4pPr>
            <a:lvl5pPr indent="-127000" lvl="4" marL="9652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5pPr>
            <a:lvl6pPr indent="-152400" lvl="5" marL="1168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01" name="Shape 101"/>
          <p:cNvSpPr txBox="1"/>
          <p:nvPr>
            <p:ph type="title"/>
          </p:nvPr>
        </p:nvSpPr>
        <p:spPr>
          <a:xfrm>
            <a:off x="1645294" y="234404"/>
            <a:ext cx="5853300" cy="1138500"/>
          </a:xfrm>
          <a:prstGeom prst="rect">
            <a:avLst/>
          </a:prstGeom>
          <a:noFill/>
          <a:ln>
            <a:noFill/>
          </a:ln>
        </p:spPr>
        <p:txBody>
          <a:bodyPr anchorCtr="0" anchor="ctr" bIns="34275" lIns="34275" rIns="34275" tIns="34275"/>
          <a:lstStyle>
            <a:lvl1pPr indent="0" lvl="0" marL="0" marR="0" rtl="0" algn="ctr">
              <a:lnSpc>
                <a:spcPct val="100000"/>
              </a:lnSpc>
              <a:spcBef>
                <a:spcPts val="0"/>
              </a:spcBef>
              <a:spcAft>
                <a:spcPts val="0"/>
              </a:spcAft>
              <a:buClr>
                <a:srgbClr val="000000"/>
              </a:buClr>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9pPr>
          </a:lstStyle>
          <a:p/>
        </p:txBody>
      </p:sp>
      <p:sp>
        <p:nvSpPr>
          <p:cNvPr id="102" name="Shape 102"/>
          <p:cNvSpPr txBox="1"/>
          <p:nvPr>
            <p:ph idx="1" type="body"/>
          </p:nvPr>
        </p:nvSpPr>
        <p:spPr>
          <a:xfrm>
            <a:off x="1645294" y="1372939"/>
            <a:ext cx="2812800" cy="3315300"/>
          </a:xfrm>
          <a:prstGeom prst="rect">
            <a:avLst/>
          </a:prstGeom>
          <a:noFill/>
          <a:ln>
            <a:noFill/>
          </a:ln>
        </p:spPr>
        <p:txBody>
          <a:bodyPr anchorCtr="0" anchor="ctr" bIns="34275" lIns="34275" rIns="34275" tIns="34275"/>
          <a:lstStyle>
            <a:lvl1pPr indent="-114300" lvl="0" marL="177800" marR="0" rtl="0" algn="l">
              <a:lnSpc>
                <a:spcPct val="100000"/>
              </a:lnSpc>
              <a:spcBef>
                <a:spcPts val="1700"/>
              </a:spcBef>
              <a:spcAft>
                <a:spcPts val="0"/>
              </a:spcAft>
              <a:buNone/>
              <a:defRPr b="0" i="0" sz="1400" u="none" cap="none" strike="noStrike">
                <a:solidFill>
                  <a:srgbClr val="000000"/>
                </a:solidFill>
                <a:latin typeface="Helvetica Neue"/>
                <a:ea typeface="Helvetica Neue"/>
                <a:cs typeface="Helvetica Neue"/>
                <a:sym typeface="Helvetica Neue"/>
              </a:defRPr>
            </a:lvl1pPr>
            <a:lvl2pPr indent="-114300" lvl="1" marL="304800" marR="0" rtl="0" algn="l">
              <a:lnSpc>
                <a:spcPct val="100000"/>
              </a:lnSpc>
              <a:spcBef>
                <a:spcPts val="1700"/>
              </a:spcBef>
              <a:spcAft>
                <a:spcPts val="0"/>
              </a:spcAft>
              <a:buNone/>
              <a:defRPr b="0" i="0" sz="1400" u="none" cap="none" strike="noStrike">
                <a:solidFill>
                  <a:srgbClr val="000000"/>
                </a:solidFill>
                <a:latin typeface="Helvetica Neue"/>
                <a:ea typeface="Helvetica Neue"/>
                <a:cs typeface="Helvetica Neue"/>
                <a:sym typeface="Helvetica Neue"/>
              </a:defRPr>
            </a:lvl2pPr>
            <a:lvl3pPr indent="-101600" lvl="2" marL="431800" marR="0" rtl="0" algn="l">
              <a:lnSpc>
                <a:spcPct val="100000"/>
              </a:lnSpc>
              <a:spcBef>
                <a:spcPts val="1700"/>
              </a:spcBef>
              <a:spcAft>
                <a:spcPts val="0"/>
              </a:spcAft>
              <a:buNone/>
              <a:defRPr b="0" i="0" sz="1400" u="none" cap="none" strike="noStrike">
                <a:solidFill>
                  <a:srgbClr val="000000"/>
                </a:solidFill>
                <a:latin typeface="Helvetica Neue"/>
                <a:ea typeface="Helvetica Neue"/>
                <a:cs typeface="Helvetica Neue"/>
                <a:sym typeface="Helvetica Neue"/>
              </a:defRPr>
            </a:lvl3pPr>
            <a:lvl4pPr indent="-101600" lvl="3" marL="558800" marR="0" rtl="0" algn="l">
              <a:lnSpc>
                <a:spcPct val="100000"/>
              </a:lnSpc>
              <a:spcBef>
                <a:spcPts val="1700"/>
              </a:spcBef>
              <a:spcAft>
                <a:spcPts val="0"/>
              </a:spcAft>
              <a:buNone/>
              <a:defRPr b="0" i="0" sz="1400" u="none" cap="none" strike="noStrike">
                <a:solidFill>
                  <a:srgbClr val="000000"/>
                </a:solidFill>
                <a:latin typeface="Helvetica Neue"/>
                <a:ea typeface="Helvetica Neue"/>
                <a:cs typeface="Helvetica Neue"/>
                <a:sym typeface="Helvetica Neue"/>
              </a:defRPr>
            </a:lvl4pPr>
            <a:lvl5pPr indent="-101600" lvl="4" marL="685800" marR="0" rtl="0" algn="l">
              <a:lnSpc>
                <a:spcPct val="100000"/>
              </a:lnSpc>
              <a:spcBef>
                <a:spcPts val="1700"/>
              </a:spcBef>
              <a:spcAft>
                <a:spcPts val="0"/>
              </a:spcAft>
              <a:buNone/>
              <a:defRPr b="0" i="0" sz="1400" u="none" cap="none" strike="noStrike">
                <a:solidFill>
                  <a:srgbClr val="000000"/>
                </a:solidFill>
                <a:latin typeface="Helvetica Neue"/>
                <a:ea typeface="Helvetica Neue"/>
                <a:cs typeface="Helvetica Neue"/>
                <a:sym typeface="Helvetica Neue"/>
              </a:defRPr>
            </a:lvl5pPr>
            <a:lvl6pPr indent="-152400" lvl="5" marL="1168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9pPr>
          </a:lstStyle>
          <a:p/>
        </p:txBody>
      </p:sp>
      <p:sp>
        <p:nvSpPr>
          <p:cNvPr id="103" name="Shape 103"/>
          <p:cNvSpPr txBox="1"/>
          <p:nvPr>
            <p:ph idx="12" type="sldNum"/>
          </p:nvPr>
        </p:nvSpPr>
        <p:spPr>
          <a:xfrm>
            <a:off x="4475930" y="4878957"/>
            <a:ext cx="185400" cy="1917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ullets">
    <p:spTree>
      <p:nvGrpSpPr>
        <p:cNvPr id="104" name="Shape 104"/>
        <p:cNvGrpSpPr/>
        <p:nvPr/>
      </p:nvGrpSpPr>
      <p:grpSpPr>
        <a:xfrm>
          <a:off x="0" y="0"/>
          <a:ext cx="0" cy="0"/>
          <a:chOff x="0" y="0"/>
          <a:chExt cx="0" cy="0"/>
        </a:xfrm>
      </p:grpSpPr>
      <p:sp>
        <p:nvSpPr>
          <p:cNvPr id="105" name="Shape 105"/>
          <p:cNvSpPr txBox="1"/>
          <p:nvPr>
            <p:ph idx="1" type="body"/>
          </p:nvPr>
        </p:nvSpPr>
        <p:spPr>
          <a:xfrm>
            <a:off x="1645294" y="669726"/>
            <a:ext cx="5853300" cy="3804000"/>
          </a:xfrm>
          <a:prstGeom prst="rect">
            <a:avLst/>
          </a:prstGeom>
          <a:noFill/>
          <a:ln>
            <a:noFill/>
          </a:ln>
        </p:spPr>
        <p:txBody>
          <a:bodyPr anchorCtr="0" anchor="ctr" bIns="34275" lIns="34275" rIns="34275" tIns="34275"/>
          <a:lstStyle>
            <a:lvl1pPr indent="-139700" lvl="0" marL="228600" marR="0" rtl="0" algn="l">
              <a:lnSpc>
                <a:spcPct val="100000"/>
              </a:lnSpc>
              <a:spcBef>
                <a:spcPts val="2200"/>
              </a:spcBef>
              <a:spcAft>
                <a:spcPts val="0"/>
              </a:spcAft>
              <a:buNone/>
              <a:defRPr b="0" i="0" sz="1900" u="none" cap="none" strike="noStrike">
                <a:solidFill>
                  <a:srgbClr val="000000"/>
                </a:solidFill>
                <a:latin typeface="Helvetica Neue"/>
                <a:ea typeface="Helvetica Neue"/>
                <a:cs typeface="Helvetica Neue"/>
                <a:sym typeface="Helvetica Neue"/>
              </a:defRPr>
            </a:lvl1pPr>
            <a:lvl2pPr indent="-139700" lvl="1" marL="393700" marR="0" rtl="0" algn="l">
              <a:lnSpc>
                <a:spcPct val="100000"/>
              </a:lnSpc>
              <a:spcBef>
                <a:spcPts val="2200"/>
              </a:spcBef>
              <a:spcAft>
                <a:spcPts val="0"/>
              </a:spcAft>
              <a:buNone/>
              <a:defRPr b="0" i="0" sz="1900" u="none" cap="none" strike="noStrike">
                <a:solidFill>
                  <a:srgbClr val="000000"/>
                </a:solidFill>
                <a:latin typeface="Helvetica Neue"/>
                <a:ea typeface="Helvetica Neue"/>
                <a:cs typeface="Helvetica Neue"/>
                <a:sym typeface="Helvetica Neue"/>
              </a:defRPr>
            </a:lvl2pPr>
            <a:lvl3pPr indent="-139700" lvl="2" marL="558800" marR="0" rtl="0" algn="l">
              <a:lnSpc>
                <a:spcPct val="100000"/>
              </a:lnSpc>
              <a:spcBef>
                <a:spcPts val="2200"/>
              </a:spcBef>
              <a:spcAft>
                <a:spcPts val="0"/>
              </a:spcAft>
              <a:buNone/>
              <a:defRPr b="0" i="0" sz="1900" u="none" cap="none" strike="noStrike">
                <a:solidFill>
                  <a:srgbClr val="000000"/>
                </a:solidFill>
                <a:latin typeface="Helvetica Neue"/>
                <a:ea typeface="Helvetica Neue"/>
                <a:cs typeface="Helvetica Neue"/>
                <a:sym typeface="Helvetica Neue"/>
              </a:defRPr>
            </a:lvl3pPr>
            <a:lvl4pPr indent="-152400" lvl="3" marL="736600" marR="0" rtl="0" algn="l">
              <a:lnSpc>
                <a:spcPct val="100000"/>
              </a:lnSpc>
              <a:spcBef>
                <a:spcPts val="2200"/>
              </a:spcBef>
              <a:spcAft>
                <a:spcPts val="0"/>
              </a:spcAft>
              <a:buNone/>
              <a:defRPr b="0" i="0" sz="1900" u="none" cap="none" strike="noStrike">
                <a:solidFill>
                  <a:srgbClr val="000000"/>
                </a:solidFill>
                <a:latin typeface="Helvetica Neue"/>
                <a:ea typeface="Helvetica Neue"/>
                <a:cs typeface="Helvetica Neue"/>
                <a:sym typeface="Helvetica Neue"/>
              </a:defRPr>
            </a:lvl4pPr>
            <a:lvl5pPr indent="-139700" lvl="4" marL="901700" marR="0" rtl="0" algn="l">
              <a:lnSpc>
                <a:spcPct val="100000"/>
              </a:lnSpc>
              <a:spcBef>
                <a:spcPts val="2200"/>
              </a:spcBef>
              <a:spcAft>
                <a:spcPts val="0"/>
              </a:spcAft>
              <a:buNone/>
              <a:defRPr b="0" i="0" sz="1900" u="none" cap="none" strike="noStrike">
                <a:solidFill>
                  <a:srgbClr val="000000"/>
                </a:solidFill>
                <a:latin typeface="Helvetica Neue"/>
                <a:ea typeface="Helvetica Neue"/>
                <a:cs typeface="Helvetica Neue"/>
                <a:sym typeface="Helvetica Neue"/>
              </a:defRPr>
            </a:lvl5pPr>
            <a:lvl6pPr indent="-152400" lvl="5" marL="1168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9pPr>
          </a:lstStyle>
          <a:p/>
        </p:txBody>
      </p:sp>
      <p:sp>
        <p:nvSpPr>
          <p:cNvPr id="106" name="Shape 106"/>
          <p:cNvSpPr txBox="1"/>
          <p:nvPr>
            <p:ph idx="12" type="sldNum"/>
          </p:nvPr>
        </p:nvSpPr>
        <p:spPr>
          <a:xfrm>
            <a:off x="4475930" y="4878957"/>
            <a:ext cx="185400" cy="1917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3 Up">
    <p:spTree>
      <p:nvGrpSpPr>
        <p:cNvPr id="107" name="Shape 107"/>
        <p:cNvGrpSpPr/>
        <p:nvPr/>
      </p:nvGrpSpPr>
      <p:grpSpPr>
        <a:xfrm>
          <a:off x="0" y="0"/>
          <a:ext cx="0" cy="0"/>
          <a:chOff x="0" y="0"/>
          <a:chExt cx="0" cy="0"/>
        </a:xfrm>
      </p:grpSpPr>
      <p:sp>
        <p:nvSpPr>
          <p:cNvPr id="108" name="Shape 108"/>
          <p:cNvSpPr/>
          <p:nvPr>
            <p:ph idx="2" type="pic"/>
          </p:nvPr>
        </p:nvSpPr>
        <p:spPr>
          <a:xfrm>
            <a:off x="4685853" y="2685603"/>
            <a:ext cx="2812800" cy="1988999"/>
          </a:xfrm>
          <a:prstGeom prst="rect">
            <a:avLst/>
          </a:prstGeom>
          <a:noFill/>
          <a:ln>
            <a:noFill/>
          </a:ln>
        </p:spPr>
        <p:txBody>
          <a:bodyPr anchorCtr="0" anchor="t" bIns="34275" lIns="34275" rIns="34275" tIns="34275"/>
          <a:lstStyle>
            <a:lvl1pPr indent="-25400" lvl="0" marL="1778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1pPr>
            <a:lvl2pPr indent="-38100" lvl="1" marL="3683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3pPr>
            <a:lvl4pPr indent="-114300" lvl="3" marL="787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4pPr>
            <a:lvl5pPr indent="-127000" lvl="4" marL="9652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5pPr>
            <a:lvl6pPr indent="-152400" lvl="5" marL="1168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09" name="Shape 109"/>
          <p:cNvSpPr/>
          <p:nvPr>
            <p:ph idx="3" type="pic"/>
          </p:nvPr>
        </p:nvSpPr>
        <p:spPr>
          <a:xfrm>
            <a:off x="4689132" y="468808"/>
            <a:ext cx="2812799" cy="1989000"/>
          </a:xfrm>
          <a:prstGeom prst="rect">
            <a:avLst/>
          </a:prstGeom>
          <a:noFill/>
          <a:ln>
            <a:noFill/>
          </a:ln>
        </p:spPr>
        <p:txBody>
          <a:bodyPr anchorCtr="0" anchor="t" bIns="34275" lIns="34275" rIns="34275" tIns="34275"/>
          <a:lstStyle>
            <a:lvl1pPr indent="-25400" lvl="0" marL="1778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1pPr>
            <a:lvl2pPr indent="-38100" lvl="1" marL="3683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3pPr>
            <a:lvl4pPr indent="-114300" lvl="3" marL="787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4pPr>
            <a:lvl5pPr indent="-127000" lvl="4" marL="9652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5pPr>
            <a:lvl6pPr indent="-152400" lvl="5" marL="1168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10" name="Shape 110"/>
          <p:cNvSpPr/>
          <p:nvPr>
            <p:ph idx="4" type="pic"/>
          </p:nvPr>
        </p:nvSpPr>
        <p:spPr>
          <a:xfrm>
            <a:off x="1645294" y="468808"/>
            <a:ext cx="2812800" cy="4206000"/>
          </a:xfrm>
          <a:prstGeom prst="rect">
            <a:avLst/>
          </a:prstGeom>
          <a:noFill/>
          <a:ln>
            <a:noFill/>
          </a:ln>
        </p:spPr>
        <p:txBody>
          <a:bodyPr anchorCtr="0" anchor="t" bIns="34275" lIns="34275" rIns="34275" tIns="34275"/>
          <a:lstStyle>
            <a:lvl1pPr indent="-25400" lvl="0" marL="1778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1pPr>
            <a:lvl2pPr indent="-38100" lvl="1" marL="3683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3pPr>
            <a:lvl4pPr indent="-114300" lvl="3" marL="787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4pPr>
            <a:lvl5pPr indent="-127000" lvl="4" marL="9652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5pPr>
            <a:lvl6pPr indent="-152400" lvl="5" marL="1168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11" name="Shape 111"/>
          <p:cNvSpPr txBox="1"/>
          <p:nvPr>
            <p:ph idx="12" type="sldNum"/>
          </p:nvPr>
        </p:nvSpPr>
        <p:spPr>
          <a:xfrm>
            <a:off x="4475930" y="4878957"/>
            <a:ext cx="185400" cy="1917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
    <p:spTree>
      <p:nvGrpSpPr>
        <p:cNvPr id="112" name="Shape 112"/>
        <p:cNvGrpSpPr/>
        <p:nvPr/>
      </p:nvGrpSpPr>
      <p:grpSpPr>
        <a:xfrm>
          <a:off x="0" y="0"/>
          <a:ext cx="0" cy="0"/>
          <a:chOff x="0" y="0"/>
          <a:chExt cx="0" cy="0"/>
        </a:xfrm>
      </p:grpSpPr>
      <p:sp>
        <p:nvSpPr>
          <p:cNvPr id="113" name="Shape 113"/>
          <p:cNvSpPr txBox="1"/>
          <p:nvPr>
            <p:ph idx="1" type="body"/>
          </p:nvPr>
        </p:nvSpPr>
        <p:spPr>
          <a:xfrm>
            <a:off x="1812726" y="3355329"/>
            <a:ext cx="5518500" cy="247800"/>
          </a:xfrm>
          <a:prstGeom prst="rect">
            <a:avLst/>
          </a:prstGeom>
          <a:noFill/>
          <a:ln>
            <a:noFill/>
          </a:ln>
        </p:spPr>
        <p:txBody>
          <a:bodyPr anchorCtr="0" anchor="t" bIns="34275" lIns="34275" rIns="34275" tIns="34275"/>
          <a:lstStyle>
            <a:lvl1pPr indent="0" lvl="0" marL="0" marR="0" rtl="0" algn="ctr">
              <a:lnSpc>
                <a:spcPct val="100000"/>
              </a:lnSpc>
              <a:spcBef>
                <a:spcPts val="0"/>
              </a:spcBef>
              <a:spcAft>
                <a:spcPts val="0"/>
              </a:spcAft>
              <a:buClr>
                <a:srgbClr val="000000"/>
              </a:buClr>
              <a:buFont typeface="Noto Sans Symbols"/>
              <a:buChar char="●"/>
              <a:defRPr b="0" i="0" sz="1200" u="none" cap="none" strike="noStrike">
                <a:solidFill>
                  <a:srgbClr val="000000"/>
                </a:solidFill>
                <a:latin typeface="Helvetica Neue"/>
                <a:ea typeface="Helvetica Neue"/>
                <a:cs typeface="Helvetica Neue"/>
                <a:sym typeface="Helvetica Neue"/>
              </a:defRPr>
            </a:lvl1pPr>
            <a:lvl2pPr indent="-38100" lvl="1" marL="3683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3pPr>
            <a:lvl4pPr indent="-114300" lvl="3" marL="787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4pPr>
            <a:lvl5pPr indent="-127000" lvl="4" marL="9652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5pPr>
            <a:lvl6pPr indent="-152400" lvl="5" marL="1168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9pPr>
          </a:lstStyle>
          <a:p/>
        </p:txBody>
      </p:sp>
      <p:sp>
        <p:nvSpPr>
          <p:cNvPr id="114" name="Shape 114"/>
          <p:cNvSpPr txBox="1"/>
          <p:nvPr>
            <p:ph idx="2" type="body"/>
          </p:nvPr>
        </p:nvSpPr>
        <p:spPr>
          <a:xfrm>
            <a:off x="1812726" y="2250132"/>
            <a:ext cx="5518500" cy="361800"/>
          </a:xfrm>
          <a:prstGeom prst="rect">
            <a:avLst/>
          </a:prstGeom>
          <a:noFill/>
          <a:ln>
            <a:noFill/>
          </a:ln>
        </p:spPr>
        <p:txBody>
          <a:bodyPr anchorCtr="0" anchor="ctr" bIns="34275" lIns="34275" rIns="34275" tIns="34275"/>
          <a:lstStyle>
            <a:lvl1pPr indent="0" lvl="0" marL="0" marR="0" rtl="0" algn="ctr">
              <a:lnSpc>
                <a:spcPct val="100000"/>
              </a:lnSpc>
              <a:spcBef>
                <a:spcPts val="0"/>
              </a:spcBef>
              <a:spcAft>
                <a:spcPts val="0"/>
              </a:spcAft>
              <a:buClr>
                <a:srgbClr val="000000"/>
              </a:buClr>
              <a:buFont typeface="Noto Sans Symbols"/>
              <a:buChar char="●"/>
              <a:defRPr b="0" i="0" sz="2000" u="none" cap="none" strike="noStrike">
                <a:solidFill>
                  <a:srgbClr val="000000"/>
                </a:solidFill>
                <a:latin typeface="Helvetica Neue"/>
                <a:ea typeface="Helvetica Neue"/>
                <a:cs typeface="Helvetica Neue"/>
                <a:sym typeface="Helvetica Neue"/>
              </a:defRPr>
            </a:lvl1pPr>
            <a:lvl2pPr indent="-38100" lvl="1" marL="3683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3pPr>
            <a:lvl4pPr indent="-114300" lvl="3" marL="787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4pPr>
            <a:lvl5pPr indent="-127000" lvl="4" marL="9652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5pPr>
            <a:lvl6pPr indent="-152400" lvl="5" marL="1168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9pPr>
          </a:lstStyle>
          <a:p/>
        </p:txBody>
      </p:sp>
      <p:sp>
        <p:nvSpPr>
          <p:cNvPr id="115" name="Shape 115"/>
          <p:cNvSpPr txBox="1"/>
          <p:nvPr>
            <p:ph idx="12" type="sldNum"/>
          </p:nvPr>
        </p:nvSpPr>
        <p:spPr>
          <a:xfrm>
            <a:off x="4475930" y="4878957"/>
            <a:ext cx="185400" cy="1917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p:spTree>
      <p:nvGrpSpPr>
        <p:cNvPr id="116" name="Shape 116"/>
        <p:cNvGrpSpPr/>
        <p:nvPr/>
      </p:nvGrpSpPr>
      <p:grpSpPr>
        <a:xfrm>
          <a:off x="0" y="0"/>
          <a:ext cx="0" cy="0"/>
          <a:chOff x="0" y="0"/>
          <a:chExt cx="0" cy="0"/>
        </a:xfrm>
      </p:grpSpPr>
      <p:sp>
        <p:nvSpPr>
          <p:cNvPr id="117" name="Shape 117"/>
          <p:cNvSpPr/>
          <p:nvPr>
            <p:ph idx="2" type="pic"/>
          </p:nvPr>
        </p:nvSpPr>
        <p:spPr>
          <a:xfrm>
            <a:off x="1143000" y="0"/>
            <a:ext cx="6858000" cy="5143500"/>
          </a:xfrm>
          <a:prstGeom prst="rect">
            <a:avLst/>
          </a:prstGeom>
          <a:noFill/>
          <a:ln>
            <a:noFill/>
          </a:ln>
        </p:spPr>
        <p:txBody>
          <a:bodyPr anchorCtr="0" anchor="t" bIns="34275" lIns="34275" rIns="34275" tIns="34275"/>
          <a:lstStyle>
            <a:lvl1pPr indent="-25400" lvl="0" marL="1778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1pPr>
            <a:lvl2pPr indent="-38100" lvl="1" marL="3683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3pPr>
            <a:lvl4pPr indent="-114300" lvl="3" marL="787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4pPr>
            <a:lvl5pPr indent="-127000" lvl="4" marL="9652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5pPr>
            <a:lvl6pPr indent="-152400" lvl="5" marL="1168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18" name="Shape 118"/>
          <p:cNvSpPr txBox="1"/>
          <p:nvPr>
            <p:ph idx="12" type="sldNum"/>
          </p:nvPr>
        </p:nvSpPr>
        <p:spPr>
          <a:xfrm>
            <a:off x="4475930" y="4878957"/>
            <a:ext cx="185400" cy="1917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mp; Subtitle">
    <p:spTree>
      <p:nvGrpSpPr>
        <p:cNvPr id="123" name="Shape 123"/>
        <p:cNvGrpSpPr/>
        <p:nvPr/>
      </p:nvGrpSpPr>
      <p:grpSpPr>
        <a:xfrm>
          <a:off x="0" y="0"/>
          <a:ext cx="0" cy="0"/>
          <a:chOff x="0" y="0"/>
          <a:chExt cx="0" cy="0"/>
        </a:xfrm>
      </p:grpSpPr>
      <p:sp>
        <p:nvSpPr>
          <p:cNvPr id="124" name="Shape 124"/>
          <p:cNvSpPr txBox="1"/>
          <p:nvPr>
            <p:ph type="title"/>
          </p:nvPr>
        </p:nvSpPr>
        <p:spPr>
          <a:xfrm>
            <a:off x="1812726" y="863947"/>
            <a:ext cx="5518500" cy="1741200"/>
          </a:xfrm>
          <a:prstGeom prst="rect">
            <a:avLst/>
          </a:prstGeom>
          <a:noFill/>
          <a:ln>
            <a:noFill/>
          </a:ln>
        </p:spPr>
        <p:txBody>
          <a:bodyPr anchorCtr="0" anchor="b" bIns="34275" lIns="34275" rIns="34275" tIns="34275"/>
          <a:lstStyle>
            <a:lvl1pPr indent="0" lvl="0" marL="0" marR="0" rtl="0" algn="ctr">
              <a:lnSpc>
                <a:spcPct val="100000"/>
              </a:lnSpc>
              <a:spcBef>
                <a:spcPts val="0"/>
              </a:spcBef>
              <a:spcAft>
                <a:spcPts val="0"/>
              </a:spcAft>
              <a:buClr>
                <a:srgbClr val="000000"/>
              </a:buClr>
              <a:buFont typeface="Gill Sans"/>
              <a:buNone/>
              <a:defRPr b="0" i="0" sz="44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9pPr>
          </a:lstStyle>
          <a:p/>
        </p:txBody>
      </p:sp>
      <p:sp>
        <p:nvSpPr>
          <p:cNvPr id="125" name="Shape 125"/>
          <p:cNvSpPr txBox="1"/>
          <p:nvPr>
            <p:ph idx="1" type="body"/>
          </p:nvPr>
        </p:nvSpPr>
        <p:spPr>
          <a:xfrm>
            <a:off x="1812726" y="2652116"/>
            <a:ext cx="5518500" cy="596100"/>
          </a:xfrm>
          <a:prstGeom prst="rect">
            <a:avLst/>
          </a:prstGeom>
          <a:noFill/>
          <a:ln>
            <a:noFill/>
          </a:ln>
        </p:spPr>
        <p:txBody>
          <a:bodyPr anchorCtr="0" anchor="t" bIns="34275" lIns="34275" rIns="34275" tIns="34275"/>
          <a:lstStyle>
            <a:lvl1pPr indent="0" lvl="0" marL="0" marR="0" rtl="0" algn="ctr">
              <a:lnSpc>
                <a:spcPct val="100000"/>
              </a:lnSpc>
              <a:spcBef>
                <a:spcPts val="0"/>
              </a:spcBef>
              <a:spcAft>
                <a:spcPts val="0"/>
              </a:spcAft>
              <a:buClr>
                <a:srgbClr val="000000"/>
              </a:buClr>
              <a:buFont typeface="Gill Sans"/>
              <a:buChar char="●"/>
              <a:defRPr b="0" i="0" sz="19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Char char="○"/>
              <a:defRPr b="0" i="0" sz="19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Char char="■"/>
              <a:defRPr b="0" i="0" sz="19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Char char="●"/>
              <a:defRPr b="0" i="0" sz="19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Char char="○"/>
              <a:defRPr b="0" i="0" sz="1900" u="none" cap="none" strike="noStrike">
                <a:solidFill>
                  <a:srgbClr val="000000"/>
                </a:solidFill>
                <a:latin typeface="Gill Sans"/>
                <a:ea typeface="Gill Sans"/>
                <a:cs typeface="Gill Sans"/>
                <a:sym typeface="Gill Sans"/>
              </a:defRPr>
            </a:lvl5pPr>
            <a:lvl6pPr indent="-152400" lvl="5" marL="1168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9pPr>
          </a:lstStyle>
          <a:p/>
        </p:txBody>
      </p:sp>
      <p:sp>
        <p:nvSpPr>
          <p:cNvPr id="126" name="Shape 126"/>
          <p:cNvSpPr txBox="1"/>
          <p:nvPr>
            <p:ph idx="12" type="sldNum"/>
          </p:nvPr>
        </p:nvSpPr>
        <p:spPr>
          <a:xfrm>
            <a:off x="4482330" y="4882306"/>
            <a:ext cx="172800" cy="1869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fld id="{00000000-1234-1234-1234-123412341234}" type="slidenum">
              <a:rPr b="0" i="0" lang="en" sz="9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buChar char="●"/>
              <a:defRPr/>
            </a:lvl1pPr>
            <a:lvl2pPr lvl="1">
              <a:spcBef>
                <a:spcPts val="0"/>
              </a:spcBef>
              <a:buChar char="○"/>
              <a:defRPr/>
            </a:lvl2pPr>
            <a:lvl3pPr lvl="2">
              <a:spcBef>
                <a:spcPts val="0"/>
              </a:spcBef>
              <a:buChar char="■"/>
              <a:defRPr/>
            </a:lvl3pPr>
            <a:lvl4pPr lvl="3">
              <a:spcBef>
                <a:spcPts val="0"/>
              </a:spcBef>
              <a:buChar char="●"/>
              <a:defRPr/>
            </a:lvl4pPr>
            <a:lvl5pPr lvl="4">
              <a:spcBef>
                <a:spcPts val="0"/>
              </a:spcBef>
              <a:buChar char="○"/>
              <a:defRPr/>
            </a:lvl5pPr>
            <a:lvl6pPr lvl="5">
              <a:spcBef>
                <a:spcPts val="0"/>
              </a:spcBef>
              <a:buChar char="■"/>
              <a:defRPr/>
            </a:lvl6pPr>
            <a:lvl7pPr lvl="6">
              <a:spcBef>
                <a:spcPts val="0"/>
              </a:spcBef>
              <a:buChar char="●"/>
              <a:defRPr/>
            </a:lvl7pPr>
            <a:lvl8pPr lvl="7">
              <a:spcBef>
                <a:spcPts val="0"/>
              </a:spcBef>
              <a:buChar char="○"/>
              <a:defRPr/>
            </a:lvl8pPr>
            <a:lvl9pPr lvl="8">
              <a:spcBef>
                <a:spcPts val="0"/>
              </a:spcBef>
              <a:buChar char="■"/>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127" name="Shape 127"/>
        <p:cNvGrpSpPr/>
        <p:nvPr/>
      </p:nvGrpSpPr>
      <p:grpSpPr>
        <a:xfrm>
          <a:off x="0" y="0"/>
          <a:ext cx="0" cy="0"/>
          <a:chOff x="0" y="0"/>
          <a:chExt cx="0" cy="0"/>
        </a:xfrm>
      </p:grpSpPr>
      <p:sp>
        <p:nvSpPr>
          <p:cNvPr id="128" name="Shape 128"/>
          <p:cNvSpPr txBox="1"/>
          <p:nvPr>
            <p:ph type="title"/>
          </p:nvPr>
        </p:nvSpPr>
        <p:spPr>
          <a:xfrm>
            <a:off x="-8188" y="133945"/>
            <a:ext cx="9160500" cy="1285800"/>
          </a:xfrm>
          <a:prstGeom prst="rect">
            <a:avLst/>
          </a:prstGeom>
          <a:noFill/>
          <a:ln>
            <a:noFill/>
          </a:ln>
        </p:spPr>
        <p:txBody>
          <a:bodyPr anchorCtr="0" anchor="ctr" bIns="34275" lIns="34275" rIns="34275" tIns="34275"/>
          <a:lstStyle>
            <a:lvl1pPr indent="0" lvl="0" marL="0" marR="0" rtl="0" algn="ctr">
              <a:lnSpc>
                <a:spcPct val="100000"/>
              </a:lnSpc>
              <a:spcBef>
                <a:spcPts val="0"/>
              </a:spcBef>
              <a:spcAft>
                <a:spcPts val="0"/>
              </a:spcAft>
              <a:buClr>
                <a:srgbClr val="000000"/>
              </a:buClr>
              <a:buFont typeface="Gill Sans"/>
              <a:buNone/>
              <a:defRPr b="0" i="0" sz="34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9pPr>
          </a:lstStyle>
          <a:p/>
        </p:txBody>
      </p:sp>
      <p:sp>
        <p:nvSpPr>
          <p:cNvPr id="129" name="Shape 129"/>
          <p:cNvSpPr txBox="1"/>
          <p:nvPr>
            <p:ph idx="1" type="body"/>
          </p:nvPr>
        </p:nvSpPr>
        <p:spPr>
          <a:xfrm>
            <a:off x="180210" y="1460003"/>
            <a:ext cx="8783400" cy="3013800"/>
          </a:xfrm>
          <a:prstGeom prst="rect">
            <a:avLst/>
          </a:prstGeom>
          <a:noFill/>
          <a:ln>
            <a:noFill/>
          </a:ln>
        </p:spPr>
        <p:txBody>
          <a:bodyPr anchorCtr="0" anchor="ctr" bIns="34275" lIns="34275" rIns="34275" tIns="34275"/>
          <a:lstStyle>
            <a:lvl1pPr indent="-38100" lvl="0" marL="406400" marR="0" rtl="0" algn="l">
              <a:lnSpc>
                <a:spcPct val="100000"/>
              </a:lnSpc>
              <a:spcBef>
                <a:spcPts val="1200"/>
              </a:spcBef>
              <a:spcAft>
                <a:spcPts val="0"/>
              </a:spcAft>
              <a:buNone/>
              <a:defRPr b="0" i="0" sz="2100" u="none" cap="none" strike="noStrike">
                <a:solidFill>
                  <a:srgbClr val="000000"/>
                </a:solidFill>
                <a:latin typeface="Gill Sans"/>
                <a:ea typeface="Gill Sans"/>
                <a:cs typeface="Gill Sans"/>
                <a:sym typeface="Gill Sans"/>
              </a:defRPr>
            </a:lvl1pPr>
            <a:lvl2pPr indent="-12700" lvl="1" marL="546100" marR="0" rtl="0" algn="l">
              <a:lnSpc>
                <a:spcPct val="100000"/>
              </a:lnSpc>
              <a:spcBef>
                <a:spcPts val="300"/>
              </a:spcBef>
              <a:spcAft>
                <a:spcPts val="0"/>
              </a:spcAft>
              <a:buNone/>
              <a:defRPr b="0" i="0" sz="1900" u="none" cap="none" strike="noStrike">
                <a:solidFill>
                  <a:srgbClr val="000000"/>
                </a:solidFill>
                <a:latin typeface="Gill Sans"/>
                <a:ea typeface="Gill Sans"/>
                <a:cs typeface="Gill Sans"/>
                <a:sym typeface="Gill Sans"/>
              </a:defRPr>
            </a:lvl2pPr>
            <a:lvl3pPr indent="-12700" lvl="2" marL="749300" marR="0" rtl="0" algn="l">
              <a:lnSpc>
                <a:spcPct val="100000"/>
              </a:lnSpc>
              <a:spcBef>
                <a:spcPts val="300"/>
              </a:spcBef>
              <a:spcAft>
                <a:spcPts val="0"/>
              </a:spcAft>
              <a:buNone/>
              <a:defRPr b="0" i="0" sz="1900" u="none" cap="none" strike="noStrike">
                <a:solidFill>
                  <a:srgbClr val="000000"/>
                </a:solidFill>
                <a:latin typeface="Gill Sans"/>
                <a:ea typeface="Gill Sans"/>
                <a:cs typeface="Gill Sans"/>
                <a:sym typeface="Gill Sans"/>
              </a:defRPr>
            </a:lvl3pPr>
            <a:lvl4pPr indent="-12700" lvl="3" marL="952500" marR="0" rtl="0" algn="l">
              <a:lnSpc>
                <a:spcPct val="100000"/>
              </a:lnSpc>
              <a:spcBef>
                <a:spcPts val="300"/>
              </a:spcBef>
              <a:spcAft>
                <a:spcPts val="0"/>
              </a:spcAft>
              <a:buNone/>
              <a:defRPr b="0" i="0" sz="1900" u="none" cap="none" strike="noStrike">
                <a:solidFill>
                  <a:srgbClr val="000000"/>
                </a:solidFill>
                <a:latin typeface="Gill Sans"/>
                <a:ea typeface="Gill Sans"/>
                <a:cs typeface="Gill Sans"/>
                <a:sym typeface="Gill Sans"/>
              </a:defRPr>
            </a:lvl4pPr>
            <a:lvl5pPr indent="-25400" lvl="4" marL="1181100" marR="0" rtl="0" algn="l">
              <a:lnSpc>
                <a:spcPct val="100000"/>
              </a:lnSpc>
              <a:spcBef>
                <a:spcPts val="300"/>
              </a:spcBef>
              <a:spcAft>
                <a:spcPts val="0"/>
              </a:spcAft>
              <a:buNone/>
              <a:defRPr b="0" i="0" sz="1900" u="none" cap="none" strike="noStrike">
                <a:solidFill>
                  <a:srgbClr val="000000"/>
                </a:solidFill>
                <a:latin typeface="Gill Sans"/>
                <a:ea typeface="Gill Sans"/>
                <a:cs typeface="Gill Sans"/>
                <a:sym typeface="Gill Sans"/>
              </a:defRPr>
            </a:lvl5pPr>
            <a:lvl6pPr indent="-152400" lvl="5" marL="1168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9pPr>
          </a:lstStyle>
          <a:p/>
        </p:txBody>
      </p:sp>
      <p:sp>
        <p:nvSpPr>
          <p:cNvPr id="130" name="Shape 130"/>
          <p:cNvSpPr txBox="1"/>
          <p:nvPr>
            <p:ph idx="12" type="sldNum"/>
          </p:nvPr>
        </p:nvSpPr>
        <p:spPr>
          <a:xfrm>
            <a:off x="4482330" y="4882306"/>
            <a:ext cx="172800" cy="1869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fld id="{00000000-1234-1234-1234-123412341234}" type="slidenum">
              <a:rPr b="0" i="0" lang="en" sz="9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p:spTree>
      <p:nvGrpSpPr>
        <p:cNvPr id="131" name="Shape 131"/>
        <p:cNvGrpSpPr/>
        <p:nvPr/>
      </p:nvGrpSpPr>
      <p:grpSpPr>
        <a:xfrm>
          <a:off x="0" y="0"/>
          <a:ext cx="0" cy="0"/>
          <a:chOff x="0" y="0"/>
          <a:chExt cx="0" cy="0"/>
        </a:xfrm>
      </p:grpSpPr>
      <p:sp>
        <p:nvSpPr>
          <p:cNvPr id="132" name="Shape 132"/>
          <p:cNvSpPr txBox="1"/>
          <p:nvPr>
            <p:ph idx="12" type="sldNum"/>
          </p:nvPr>
        </p:nvSpPr>
        <p:spPr>
          <a:xfrm>
            <a:off x="4475930" y="4878957"/>
            <a:ext cx="185400" cy="1917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000000"/>
              </a:buClr>
              <a:buSzPct val="25000"/>
              <a:buFont typeface="Helvetica Neue Light"/>
              <a:buNone/>
            </a:pPr>
            <a:fld id="{00000000-1234-1234-1234-123412341234}" type="slidenum">
              <a:rPr b="0" i="0" lang="en" sz="9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amp; Subtitle">
    <p:spTree>
      <p:nvGrpSpPr>
        <p:cNvPr id="133" name="Shape 133"/>
        <p:cNvGrpSpPr/>
        <p:nvPr/>
      </p:nvGrpSpPr>
      <p:grpSpPr>
        <a:xfrm>
          <a:off x="0" y="0"/>
          <a:ext cx="0" cy="0"/>
          <a:chOff x="0" y="0"/>
          <a:chExt cx="0" cy="0"/>
        </a:xfrm>
      </p:grpSpPr>
      <p:sp>
        <p:nvSpPr>
          <p:cNvPr id="134" name="Shape 134"/>
          <p:cNvSpPr txBox="1"/>
          <p:nvPr>
            <p:ph type="title"/>
          </p:nvPr>
        </p:nvSpPr>
        <p:spPr>
          <a:xfrm>
            <a:off x="1812726" y="863947"/>
            <a:ext cx="5518500" cy="1741200"/>
          </a:xfrm>
          <a:prstGeom prst="rect">
            <a:avLst/>
          </a:prstGeom>
          <a:noFill/>
          <a:ln>
            <a:noFill/>
          </a:ln>
        </p:spPr>
        <p:txBody>
          <a:bodyPr anchorCtr="0" anchor="b" bIns="34275" lIns="34275" rIns="34275" tIns="34275"/>
          <a:lstStyle>
            <a:lvl1pPr indent="0" lvl="0" marL="0" marR="0" rtl="0" algn="ctr">
              <a:lnSpc>
                <a:spcPct val="100000"/>
              </a:lnSpc>
              <a:spcBef>
                <a:spcPts val="0"/>
              </a:spcBef>
              <a:spcAft>
                <a:spcPts val="0"/>
              </a:spcAft>
              <a:buClr>
                <a:srgbClr val="000000"/>
              </a:buClr>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9pPr>
          </a:lstStyle>
          <a:p/>
        </p:txBody>
      </p:sp>
      <p:sp>
        <p:nvSpPr>
          <p:cNvPr id="135" name="Shape 135"/>
          <p:cNvSpPr txBox="1"/>
          <p:nvPr>
            <p:ph idx="1" type="body"/>
          </p:nvPr>
        </p:nvSpPr>
        <p:spPr>
          <a:xfrm>
            <a:off x="1812726" y="2652116"/>
            <a:ext cx="5518500" cy="596100"/>
          </a:xfrm>
          <a:prstGeom prst="rect">
            <a:avLst/>
          </a:prstGeom>
          <a:noFill/>
          <a:ln>
            <a:noFill/>
          </a:ln>
        </p:spPr>
        <p:txBody>
          <a:bodyPr anchorCtr="0" anchor="t" bIns="34275" lIns="34275" rIns="34275" tIns="34275"/>
          <a:lstStyle>
            <a:lvl1pPr indent="0" lvl="0" marL="0" marR="0" rtl="0" algn="ctr">
              <a:lnSpc>
                <a:spcPct val="100000"/>
              </a:lnSpc>
              <a:spcBef>
                <a:spcPts val="0"/>
              </a:spcBef>
              <a:spcAft>
                <a:spcPts val="0"/>
              </a:spcAft>
              <a:buClr>
                <a:srgbClr val="000000"/>
              </a:buClr>
              <a:buFont typeface="Helvetica Neue Light"/>
              <a:buChar char="●"/>
              <a:defRPr b="0" i="0" sz="1700" u="none" cap="none" strike="noStrike">
                <a:solidFill>
                  <a:srgbClr val="000000"/>
                </a:solidFill>
                <a:latin typeface="Helvetica Neue Light"/>
                <a:ea typeface="Helvetica Neue Light"/>
                <a:cs typeface="Helvetica Neue Light"/>
                <a:sym typeface="Helvetica Neue Light"/>
              </a:defRPr>
            </a:lvl1pPr>
            <a:lvl2pPr indent="88900" lvl="1" marL="0" marR="0" rtl="0" algn="ctr">
              <a:lnSpc>
                <a:spcPct val="100000"/>
              </a:lnSpc>
              <a:spcBef>
                <a:spcPts val="0"/>
              </a:spcBef>
              <a:spcAft>
                <a:spcPts val="0"/>
              </a:spcAft>
              <a:buClr>
                <a:srgbClr val="000000"/>
              </a:buClr>
              <a:buFont typeface="Helvetica Neue Light"/>
              <a:buChar char="○"/>
              <a:defRPr b="0" i="0" sz="17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Font typeface="Helvetica Neue Light"/>
              <a:buChar char="■"/>
              <a:defRPr b="0" i="0" sz="17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Font typeface="Helvetica Neue Light"/>
              <a:buChar char="●"/>
              <a:defRPr b="0" i="0" sz="17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Font typeface="Helvetica Neue Light"/>
              <a:buChar char="○"/>
              <a:defRPr b="0" i="0" sz="1700" u="none" cap="none" strike="noStrike">
                <a:solidFill>
                  <a:srgbClr val="000000"/>
                </a:solidFill>
                <a:latin typeface="Helvetica Neue Light"/>
                <a:ea typeface="Helvetica Neue Light"/>
                <a:cs typeface="Helvetica Neue Light"/>
                <a:sym typeface="Helvetica Neue Light"/>
              </a:defRPr>
            </a:lvl5pPr>
            <a:lvl6pPr indent="-152400" lvl="5" marL="1168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9pPr>
          </a:lstStyle>
          <a:p/>
        </p:txBody>
      </p:sp>
      <p:sp>
        <p:nvSpPr>
          <p:cNvPr id="136" name="Shape 136"/>
          <p:cNvSpPr txBox="1"/>
          <p:nvPr>
            <p:ph idx="12" type="sldNum"/>
          </p:nvPr>
        </p:nvSpPr>
        <p:spPr>
          <a:xfrm>
            <a:off x="4475930" y="4878957"/>
            <a:ext cx="185400" cy="1917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000000"/>
              </a:buClr>
              <a:buSzPct val="25000"/>
              <a:buFont typeface="Helvetica Neue Light"/>
              <a:buNone/>
            </a:pPr>
            <a:fld id="{00000000-1234-1234-1234-123412341234}" type="slidenum">
              <a:rPr b="0" i="0" lang="en" sz="9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Horizontal">
    <p:spTree>
      <p:nvGrpSpPr>
        <p:cNvPr id="137" name="Shape 137"/>
        <p:cNvGrpSpPr/>
        <p:nvPr/>
      </p:nvGrpSpPr>
      <p:grpSpPr>
        <a:xfrm>
          <a:off x="0" y="0"/>
          <a:ext cx="0" cy="0"/>
          <a:chOff x="0" y="0"/>
          <a:chExt cx="0" cy="0"/>
        </a:xfrm>
      </p:grpSpPr>
      <p:sp>
        <p:nvSpPr>
          <p:cNvPr id="138" name="Shape 138"/>
          <p:cNvSpPr/>
          <p:nvPr>
            <p:ph idx="2" type="pic"/>
          </p:nvPr>
        </p:nvSpPr>
        <p:spPr>
          <a:xfrm>
            <a:off x="1990203" y="334862"/>
            <a:ext cx="5157000" cy="3120900"/>
          </a:xfrm>
          <a:prstGeom prst="rect">
            <a:avLst/>
          </a:prstGeom>
          <a:noFill/>
          <a:ln>
            <a:noFill/>
          </a:ln>
        </p:spPr>
        <p:txBody>
          <a:bodyPr anchorCtr="0" anchor="t" bIns="34275" lIns="34275" rIns="34275" tIns="34275"/>
          <a:lstStyle>
            <a:lvl1pPr indent="-25400" lvl="0" marL="177800" marR="0" rtl="0" algn="l">
              <a:lnSpc>
                <a:spcPct val="100000"/>
              </a:lnSpc>
              <a:spcBef>
                <a:spcPts val="800"/>
              </a:spcBef>
              <a:spcAft>
                <a:spcPts val="0"/>
              </a:spcAft>
              <a:buClr>
                <a:srgbClr val="000000"/>
              </a:buClr>
              <a:buSzPct val="100000"/>
              <a:buFont typeface="Arial"/>
              <a:buChar char="▪"/>
              <a:defRPr b="0" i="0" sz="2400" u="none" cap="none" strike="noStrike">
                <a:solidFill>
                  <a:srgbClr val="000000"/>
                </a:solidFill>
                <a:latin typeface="Arial"/>
                <a:ea typeface="Arial"/>
                <a:cs typeface="Arial"/>
                <a:sym typeface="Arial"/>
              </a:defRPr>
            </a:lvl1pPr>
            <a:lvl2pPr indent="-38100" lvl="1" marL="368300" marR="0" rtl="0" algn="l">
              <a:lnSpc>
                <a:spcPct val="100000"/>
              </a:lnSpc>
              <a:spcBef>
                <a:spcPts val="800"/>
              </a:spcBef>
              <a:spcAft>
                <a:spcPts val="0"/>
              </a:spcAft>
              <a:buClr>
                <a:srgbClr val="000000"/>
              </a:buClr>
              <a:buSzPct val="100000"/>
              <a:buFont typeface="Arial"/>
              <a:buChar char="•"/>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Clr>
                <a:srgbClr val="000000"/>
              </a:buClr>
              <a:buSzPct val="100000"/>
              <a:buFont typeface="Arial"/>
              <a:buChar char="✓"/>
              <a:defRPr b="0" i="0" sz="2400" u="none" cap="none" strike="noStrike">
                <a:solidFill>
                  <a:srgbClr val="000000"/>
                </a:solidFill>
                <a:latin typeface="Arial"/>
                <a:ea typeface="Arial"/>
                <a:cs typeface="Arial"/>
                <a:sym typeface="Arial"/>
              </a:defRPr>
            </a:lvl3pPr>
            <a:lvl4pPr indent="-114300" lvl="3" marL="787400" marR="0" rtl="0" algn="l">
              <a:lnSpc>
                <a:spcPct val="100000"/>
              </a:lnSpc>
              <a:spcBef>
                <a:spcPts val="800"/>
              </a:spcBef>
              <a:spcAft>
                <a:spcPts val="0"/>
              </a:spcAft>
              <a:buClr>
                <a:srgbClr val="000000"/>
              </a:buClr>
              <a:buSzPct val="100000"/>
              <a:buFont typeface="Arial"/>
              <a:buChar char="•"/>
              <a:defRPr b="0" i="0" sz="2400" u="none" cap="none" strike="noStrike">
                <a:solidFill>
                  <a:srgbClr val="000000"/>
                </a:solidFill>
                <a:latin typeface="Arial"/>
                <a:ea typeface="Arial"/>
                <a:cs typeface="Arial"/>
                <a:sym typeface="Arial"/>
              </a:defRPr>
            </a:lvl4pPr>
            <a:lvl5pPr indent="-127000" lvl="4" marL="965200" marR="0" rtl="0" algn="l">
              <a:lnSpc>
                <a:spcPct val="100000"/>
              </a:lnSpc>
              <a:spcBef>
                <a:spcPts val="800"/>
              </a:spcBef>
              <a:spcAft>
                <a:spcPts val="0"/>
              </a:spcAft>
              <a:buClr>
                <a:srgbClr val="000000"/>
              </a:buClr>
              <a:buSzPct val="100000"/>
              <a:buFont typeface="Arial"/>
              <a:buChar char="•"/>
              <a:defRPr b="0" i="0" sz="2400" u="none" cap="none" strike="noStrike">
                <a:solidFill>
                  <a:srgbClr val="000000"/>
                </a:solidFill>
                <a:latin typeface="Arial"/>
                <a:ea typeface="Arial"/>
                <a:cs typeface="Arial"/>
                <a:sym typeface="Arial"/>
              </a:defRPr>
            </a:lvl5pPr>
            <a:lvl6pPr indent="-152400" lvl="5" marL="1168400" marR="0" rtl="0" algn="l">
              <a:lnSpc>
                <a:spcPct val="100000"/>
              </a:lnSpc>
              <a:spcBef>
                <a:spcPts val="800"/>
              </a:spcBef>
              <a:spcAft>
                <a:spcPts val="0"/>
              </a:spcAft>
              <a:buClr>
                <a:srgbClr val="000000"/>
              </a:buClr>
              <a:buSzPct val="100000"/>
              <a:buFont typeface="Arial"/>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ct val="100000"/>
              <a:buFont typeface="Arial"/>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ct val="100000"/>
              <a:buFont typeface="Arial"/>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ct val="100000"/>
              <a:buFont typeface="Arial"/>
              <a:buChar char="•"/>
              <a:defRPr b="0" i="0" sz="2400" u="none" cap="none" strike="noStrike">
                <a:solidFill>
                  <a:srgbClr val="000000"/>
                </a:solidFill>
                <a:latin typeface="Arial"/>
                <a:ea typeface="Arial"/>
                <a:cs typeface="Arial"/>
                <a:sym typeface="Arial"/>
              </a:defRPr>
            </a:lvl9pPr>
          </a:lstStyle>
          <a:p/>
        </p:txBody>
      </p:sp>
      <p:sp>
        <p:nvSpPr>
          <p:cNvPr id="139" name="Shape 139"/>
          <p:cNvSpPr txBox="1"/>
          <p:nvPr>
            <p:ph type="title"/>
          </p:nvPr>
        </p:nvSpPr>
        <p:spPr>
          <a:xfrm>
            <a:off x="1812726" y="3542853"/>
            <a:ext cx="5518500" cy="750000"/>
          </a:xfrm>
          <a:prstGeom prst="rect">
            <a:avLst/>
          </a:prstGeom>
          <a:noFill/>
          <a:ln>
            <a:noFill/>
          </a:ln>
        </p:spPr>
        <p:txBody>
          <a:bodyPr anchorCtr="0" anchor="b" bIns="34275" lIns="34275" rIns="34275" tIns="34275"/>
          <a:lstStyle>
            <a:lvl1pPr indent="0" lvl="0" marL="0" marR="0" rtl="0" algn="ctr">
              <a:lnSpc>
                <a:spcPct val="100000"/>
              </a:lnSpc>
              <a:spcBef>
                <a:spcPts val="0"/>
              </a:spcBef>
              <a:spcAft>
                <a:spcPts val="0"/>
              </a:spcAft>
              <a:buClr>
                <a:srgbClr val="000000"/>
              </a:buClr>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9pPr>
          </a:lstStyle>
          <a:p/>
        </p:txBody>
      </p:sp>
      <p:sp>
        <p:nvSpPr>
          <p:cNvPr id="140" name="Shape 140"/>
          <p:cNvSpPr txBox="1"/>
          <p:nvPr>
            <p:ph idx="1" type="body"/>
          </p:nvPr>
        </p:nvSpPr>
        <p:spPr>
          <a:xfrm>
            <a:off x="1812726" y="4319736"/>
            <a:ext cx="5518500" cy="596100"/>
          </a:xfrm>
          <a:prstGeom prst="rect">
            <a:avLst/>
          </a:prstGeom>
          <a:noFill/>
          <a:ln>
            <a:noFill/>
          </a:ln>
        </p:spPr>
        <p:txBody>
          <a:bodyPr anchorCtr="0" anchor="t" bIns="34275" lIns="34275" rIns="34275" tIns="34275"/>
          <a:lstStyle>
            <a:lvl1pPr indent="0" lvl="0" marL="0" marR="0" rtl="0" algn="ctr">
              <a:lnSpc>
                <a:spcPct val="100000"/>
              </a:lnSpc>
              <a:spcBef>
                <a:spcPts val="0"/>
              </a:spcBef>
              <a:spcAft>
                <a:spcPts val="0"/>
              </a:spcAft>
              <a:buClr>
                <a:srgbClr val="000000"/>
              </a:buClr>
              <a:buFont typeface="Helvetica Neue Light"/>
              <a:buChar char="●"/>
              <a:defRPr b="0" i="0" sz="1700" u="none" cap="none" strike="noStrike">
                <a:solidFill>
                  <a:srgbClr val="000000"/>
                </a:solidFill>
                <a:latin typeface="Helvetica Neue Light"/>
                <a:ea typeface="Helvetica Neue Light"/>
                <a:cs typeface="Helvetica Neue Light"/>
                <a:sym typeface="Helvetica Neue Light"/>
              </a:defRPr>
            </a:lvl1pPr>
            <a:lvl2pPr indent="88900" lvl="1" marL="0" marR="0" rtl="0" algn="ctr">
              <a:lnSpc>
                <a:spcPct val="100000"/>
              </a:lnSpc>
              <a:spcBef>
                <a:spcPts val="0"/>
              </a:spcBef>
              <a:spcAft>
                <a:spcPts val="0"/>
              </a:spcAft>
              <a:buClr>
                <a:srgbClr val="000000"/>
              </a:buClr>
              <a:buFont typeface="Helvetica Neue Light"/>
              <a:buChar char="○"/>
              <a:defRPr b="0" i="0" sz="17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Font typeface="Helvetica Neue Light"/>
              <a:buChar char="■"/>
              <a:defRPr b="0" i="0" sz="17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Font typeface="Helvetica Neue Light"/>
              <a:buChar char="●"/>
              <a:defRPr b="0" i="0" sz="17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Font typeface="Helvetica Neue Light"/>
              <a:buChar char="○"/>
              <a:defRPr b="0" i="0" sz="1700" u="none" cap="none" strike="noStrike">
                <a:solidFill>
                  <a:srgbClr val="000000"/>
                </a:solidFill>
                <a:latin typeface="Helvetica Neue Light"/>
                <a:ea typeface="Helvetica Neue Light"/>
                <a:cs typeface="Helvetica Neue Light"/>
                <a:sym typeface="Helvetica Neue Light"/>
              </a:defRPr>
            </a:lvl5pPr>
            <a:lvl6pPr indent="-152400" lvl="5" marL="1168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9pPr>
          </a:lstStyle>
          <a:p/>
        </p:txBody>
      </p:sp>
      <p:sp>
        <p:nvSpPr>
          <p:cNvPr id="141" name="Shape 141"/>
          <p:cNvSpPr txBox="1"/>
          <p:nvPr>
            <p:ph idx="12" type="sldNum"/>
          </p:nvPr>
        </p:nvSpPr>
        <p:spPr>
          <a:xfrm>
            <a:off x="4475930" y="4875609"/>
            <a:ext cx="185400" cy="1917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000000"/>
              </a:buClr>
              <a:buSzPct val="25000"/>
              <a:buFont typeface="Helvetica Neue Light"/>
              <a:buNone/>
            </a:pPr>
            <a:fld id="{00000000-1234-1234-1234-123412341234}" type="slidenum">
              <a:rPr b="0" i="0" lang="en" sz="9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Center">
    <p:spTree>
      <p:nvGrpSpPr>
        <p:cNvPr id="142" name="Shape 142"/>
        <p:cNvGrpSpPr/>
        <p:nvPr/>
      </p:nvGrpSpPr>
      <p:grpSpPr>
        <a:xfrm>
          <a:off x="0" y="0"/>
          <a:ext cx="0" cy="0"/>
          <a:chOff x="0" y="0"/>
          <a:chExt cx="0" cy="0"/>
        </a:xfrm>
      </p:grpSpPr>
      <p:sp>
        <p:nvSpPr>
          <p:cNvPr id="143" name="Shape 143"/>
          <p:cNvSpPr txBox="1"/>
          <p:nvPr>
            <p:ph type="title"/>
          </p:nvPr>
        </p:nvSpPr>
        <p:spPr>
          <a:xfrm>
            <a:off x="1812726" y="1701105"/>
            <a:ext cx="5518500" cy="1741199"/>
          </a:xfrm>
          <a:prstGeom prst="rect">
            <a:avLst/>
          </a:prstGeom>
          <a:noFill/>
          <a:ln>
            <a:noFill/>
          </a:ln>
        </p:spPr>
        <p:txBody>
          <a:bodyPr anchorCtr="0" anchor="ctr" bIns="34275" lIns="34275" rIns="34275" tIns="34275"/>
          <a:lstStyle>
            <a:lvl1pPr indent="0" lvl="0" marL="0" marR="0" rtl="0" algn="ctr">
              <a:lnSpc>
                <a:spcPct val="100000"/>
              </a:lnSpc>
              <a:spcBef>
                <a:spcPts val="0"/>
              </a:spcBef>
              <a:spcAft>
                <a:spcPts val="0"/>
              </a:spcAft>
              <a:buClr>
                <a:srgbClr val="000000"/>
              </a:buClr>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9pPr>
          </a:lstStyle>
          <a:p/>
        </p:txBody>
      </p:sp>
      <p:sp>
        <p:nvSpPr>
          <p:cNvPr id="144" name="Shape 144"/>
          <p:cNvSpPr txBox="1"/>
          <p:nvPr>
            <p:ph idx="12" type="sldNum"/>
          </p:nvPr>
        </p:nvSpPr>
        <p:spPr>
          <a:xfrm>
            <a:off x="4475930" y="4878957"/>
            <a:ext cx="185400" cy="1917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000000"/>
              </a:buClr>
              <a:buSzPct val="25000"/>
              <a:buFont typeface="Helvetica Neue Light"/>
              <a:buNone/>
            </a:pPr>
            <a:fld id="{00000000-1234-1234-1234-123412341234}" type="slidenum">
              <a:rPr b="0" i="0" lang="en" sz="9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Vertical">
    <p:spTree>
      <p:nvGrpSpPr>
        <p:cNvPr id="145" name="Shape 145"/>
        <p:cNvGrpSpPr/>
        <p:nvPr/>
      </p:nvGrpSpPr>
      <p:grpSpPr>
        <a:xfrm>
          <a:off x="0" y="0"/>
          <a:ext cx="0" cy="0"/>
          <a:chOff x="0" y="0"/>
          <a:chExt cx="0" cy="0"/>
        </a:xfrm>
      </p:grpSpPr>
      <p:sp>
        <p:nvSpPr>
          <p:cNvPr id="146" name="Shape 146"/>
          <p:cNvSpPr/>
          <p:nvPr>
            <p:ph idx="2" type="pic"/>
          </p:nvPr>
        </p:nvSpPr>
        <p:spPr>
          <a:xfrm>
            <a:off x="4685853" y="334862"/>
            <a:ext cx="2812800" cy="4339800"/>
          </a:xfrm>
          <a:prstGeom prst="rect">
            <a:avLst/>
          </a:prstGeom>
          <a:noFill/>
          <a:ln>
            <a:noFill/>
          </a:ln>
        </p:spPr>
        <p:txBody>
          <a:bodyPr anchorCtr="0" anchor="t" bIns="34275" lIns="34275" rIns="34275" tIns="34275"/>
          <a:lstStyle>
            <a:lvl1pPr indent="-25400" lvl="0" marL="177800" marR="0" rtl="0" algn="l">
              <a:lnSpc>
                <a:spcPct val="100000"/>
              </a:lnSpc>
              <a:spcBef>
                <a:spcPts val="800"/>
              </a:spcBef>
              <a:spcAft>
                <a:spcPts val="0"/>
              </a:spcAft>
              <a:buClr>
                <a:srgbClr val="000000"/>
              </a:buClr>
              <a:buSzPct val="100000"/>
              <a:buFont typeface="Arial"/>
              <a:buChar char="▪"/>
              <a:defRPr b="0" i="0" sz="2400" u="none" cap="none" strike="noStrike">
                <a:solidFill>
                  <a:srgbClr val="000000"/>
                </a:solidFill>
                <a:latin typeface="Arial"/>
                <a:ea typeface="Arial"/>
                <a:cs typeface="Arial"/>
                <a:sym typeface="Arial"/>
              </a:defRPr>
            </a:lvl1pPr>
            <a:lvl2pPr indent="-38100" lvl="1" marL="368300" marR="0" rtl="0" algn="l">
              <a:lnSpc>
                <a:spcPct val="100000"/>
              </a:lnSpc>
              <a:spcBef>
                <a:spcPts val="800"/>
              </a:spcBef>
              <a:spcAft>
                <a:spcPts val="0"/>
              </a:spcAft>
              <a:buClr>
                <a:srgbClr val="000000"/>
              </a:buClr>
              <a:buSzPct val="100000"/>
              <a:buFont typeface="Arial"/>
              <a:buChar char="•"/>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Clr>
                <a:srgbClr val="000000"/>
              </a:buClr>
              <a:buSzPct val="100000"/>
              <a:buFont typeface="Arial"/>
              <a:buChar char="✓"/>
              <a:defRPr b="0" i="0" sz="2400" u="none" cap="none" strike="noStrike">
                <a:solidFill>
                  <a:srgbClr val="000000"/>
                </a:solidFill>
                <a:latin typeface="Arial"/>
                <a:ea typeface="Arial"/>
                <a:cs typeface="Arial"/>
                <a:sym typeface="Arial"/>
              </a:defRPr>
            </a:lvl3pPr>
            <a:lvl4pPr indent="-114300" lvl="3" marL="787400" marR="0" rtl="0" algn="l">
              <a:lnSpc>
                <a:spcPct val="100000"/>
              </a:lnSpc>
              <a:spcBef>
                <a:spcPts val="800"/>
              </a:spcBef>
              <a:spcAft>
                <a:spcPts val="0"/>
              </a:spcAft>
              <a:buClr>
                <a:srgbClr val="000000"/>
              </a:buClr>
              <a:buSzPct val="100000"/>
              <a:buFont typeface="Arial"/>
              <a:buChar char="•"/>
              <a:defRPr b="0" i="0" sz="2400" u="none" cap="none" strike="noStrike">
                <a:solidFill>
                  <a:srgbClr val="000000"/>
                </a:solidFill>
                <a:latin typeface="Arial"/>
                <a:ea typeface="Arial"/>
                <a:cs typeface="Arial"/>
                <a:sym typeface="Arial"/>
              </a:defRPr>
            </a:lvl4pPr>
            <a:lvl5pPr indent="-127000" lvl="4" marL="965200" marR="0" rtl="0" algn="l">
              <a:lnSpc>
                <a:spcPct val="100000"/>
              </a:lnSpc>
              <a:spcBef>
                <a:spcPts val="800"/>
              </a:spcBef>
              <a:spcAft>
                <a:spcPts val="0"/>
              </a:spcAft>
              <a:buClr>
                <a:srgbClr val="000000"/>
              </a:buClr>
              <a:buSzPct val="100000"/>
              <a:buFont typeface="Arial"/>
              <a:buChar char="•"/>
              <a:defRPr b="0" i="0" sz="2400" u="none" cap="none" strike="noStrike">
                <a:solidFill>
                  <a:srgbClr val="000000"/>
                </a:solidFill>
                <a:latin typeface="Arial"/>
                <a:ea typeface="Arial"/>
                <a:cs typeface="Arial"/>
                <a:sym typeface="Arial"/>
              </a:defRPr>
            </a:lvl5pPr>
            <a:lvl6pPr indent="-152400" lvl="5" marL="1168400" marR="0" rtl="0" algn="l">
              <a:lnSpc>
                <a:spcPct val="100000"/>
              </a:lnSpc>
              <a:spcBef>
                <a:spcPts val="800"/>
              </a:spcBef>
              <a:spcAft>
                <a:spcPts val="0"/>
              </a:spcAft>
              <a:buClr>
                <a:srgbClr val="000000"/>
              </a:buClr>
              <a:buSzPct val="100000"/>
              <a:buFont typeface="Arial"/>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ct val="100000"/>
              <a:buFont typeface="Arial"/>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ct val="100000"/>
              <a:buFont typeface="Arial"/>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ct val="100000"/>
              <a:buFont typeface="Arial"/>
              <a:buChar char="•"/>
              <a:defRPr b="0" i="0" sz="2400" u="none" cap="none" strike="noStrike">
                <a:solidFill>
                  <a:srgbClr val="000000"/>
                </a:solidFill>
                <a:latin typeface="Arial"/>
                <a:ea typeface="Arial"/>
                <a:cs typeface="Arial"/>
                <a:sym typeface="Arial"/>
              </a:defRPr>
            </a:lvl9pPr>
          </a:lstStyle>
          <a:p/>
        </p:txBody>
      </p:sp>
      <p:sp>
        <p:nvSpPr>
          <p:cNvPr id="147" name="Shape 147"/>
          <p:cNvSpPr txBox="1"/>
          <p:nvPr>
            <p:ph type="title"/>
          </p:nvPr>
        </p:nvSpPr>
        <p:spPr>
          <a:xfrm>
            <a:off x="1645294" y="334862"/>
            <a:ext cx="2812800" cy="2103000"/>
          </a:xfrm>
          <a:prstGeom prst="rect">
            <a:avLst/>
          </a:prstGeom>
          <a:noFill/>
          <a:ln>
            <a:noFill/>
          </a:ln>
        </p:spPr>
        <p:txBody>
          <a:bodyPr anchorCtr="0" anchor="b" bIns="34275" lIns="34275" rIns="34275" tIns="34275"/>
          <a:lstStyle>
            <a:lvl1pPr indent="0" lvl="0" marL="0" marR="0" rtl="0" algn="ctr">
              <a:lnSpc>
                <a:spcPct val="100000"/>
              </a:lnSpc>
              <a:spcBef>
                <a:spcPts val="0"/>
              </a:spcBef>
              <a:spcAft>
                <a:spcPts val="0"/>
              </a:spcAft>
              <a:buClr>
                <a:srgbClr val="000000"/>
              </a:buClr>
              <a:buFont typeface="Helvetica Neue Light"/>
              <a:buNone/>
              <a:defRPr b="0" i="0" sz="32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9pPr>
          </a:lstStyle>
          <a:p/>
        </p:txBody>
      </p:sp>
      <p:sp>
        <p:nvSpPr>
          <p:cNvPr id="148" name="Shape 148"/>
          <p:cNvSpPr txBox="1"/>
          <p:nvPr>
            <p:ph idx="1" type="body"/>
          </p:nvPr>
        </p:nvSpPr>
        <p:spPr>
          <a:xfrm>
            <a:off x="1645294" y="2511474"/>
            <a:ext cx="2812800" cy="2163299"/>
          </a:xfrm>
          <a:prstGeom prst="rect">
            <a:avLst/>
          </a:prstGeom>
          <a:noFill/>
          <a:ln>
            <a:noFill/>
          </a:ln>
        </p:spPr>
        <p:txBody>
          <a:bodyPr anchorCtr="0" anchor="t" bIns="34275" lIns="34275" rIns="34275" tIns="34275"/>
          <a:lstStyle>
            <a:lvl1pPr indent="0" lvl="0" marL="0" marR="0" rtl="0" algn="ctr">
              <a:lnSpc>
                <a:spcPct val="100000"/>
              </a:lnSpc>
              <a:spcBef>
                <a:spcPts val="0"/>
              </a:spcBef>
              <a:spcAft>
                <a:spcPts val="0"/>
              </a:spcAft>
              <a:buClr>
                <a:srgbClr val="000000"/>
              </a:buClr>
              <a:buFont typeface="Helvetica Neue Light"/>
              <a:buChar char="●"/>
              <a:defRPr b="0" i="0" sz="1700" u="none" cap="none" strike="noStrike">
                <a:solidFill>
                  <a:srgbClr val="000000"/>
                </a:solidFill>
                <a:latin typeface="Helvetica Neue Light"/>
                <a:ea typeface="Helvetica Neue Light"/>
                <a:cs typeface="Helvetica Neue Light"/>
                <a:sym typeface="Helvetica Neue Light"/>
              </a:defRPr>
            </a:lvl1pPr>
            <a:lvl2pPr indent="88900" lvl="1" marL="0" marR="0" rtl="0" algn="ctr">
              <a:lnSpc>
                <a:spcPct val="100000"/>
              </a:lnSpc>
              <a:spcBef>
                <a:spcPts val="0"/>
              </a:spcBef>
              <a:spcAft>
                <a:spcPts val="0"/>
              </a:spcAft>
              <a:buClr>
                <a:srgbClr val="000000"/>
              </a:buClr>
              <a:buFont typeface="Helvetica Neue Light"/>
              <a:buChar char="○"/>
              <a:defRPr b="0" i="0" sz="17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Font typeface="Helvetica Neue Light"/>
              <a:buChar char="■"/>
              <a:defRPr b="0" i="0" sz="17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Font typeface="Helvetica Neue Light"/>
              <a:buChar char="●"/>
              <a:defRPr b="0" i="0" sz="17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Font typeface="Helvetica Neue Light"/>
              <a:buChar char="○"/>
              <a:defRPr b="0" i="0" sz="1700" u="none" cap="none" strike="noStrike">
                <a:solidFill>
                  <a:srgbClr val="000000"/>
                </a:solidFill>
                <a:latin typeface="Helvetica Neue Light"/>
                <a:ea typeface="Helvetica Neue Light"/>
                <a:cs typeface="Helvetica Neue Light"/>
                <a:sym typeface="Helvetica Neue Light"/>
              </a:defRPr>
            </a:lvl5pPr>
            <a:lvl6pPr indent="-152400" lvl="5" marL="1168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9pPr>
          </a:lstStyle>
          <a:p/>
        </p:txBody>
      </p:sp>
      <p:sp>
        <p:nvSpPr>
          <p:cNvPr id="149" name="Shape 149"/>
          <p:cNvSpPr txBox="1"/>
          <p:nvPr>
            <p:ph idx="12" type="sldNum"/>
          </p:nvPr>
        </p:nvSpPr>
        <p:spPr>
          <a:xfrm>
            <a:off x="4475930" y="4878957"/>
            <a:ext cx="185400" cy="1917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000000"/>
              </a:buClr>
              <a:buSzPct val="25000"/>
              <a:buFont typeface="Helvetica Neue Light"/>
              <a:buNone/>
            </a:pPr>
            <a:fld id="{00000000-1234-1234-1234-123412341234}" type="slidenum">
              <a:rPr b="0" i="0" lang="en" sz="9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Top">
    <p:spTree>
      <p:nvGrpSpPr>
        <p:cNvPr id="150" name="Shape 150"/>
        <p:cNvGrpSpPr/>
        <p:nvPr/>
      </p:nvGrpSpPr>
      <p:grpSpPr>
        <a:xfrm>
          <a:off x="0" y="0"/>
          <a:ext cx="0" cy="0"/>
          <a:chOff x="0" y="0"/>
          <a:chExt cx="0" cy="0"/>
        </a:xfrm>
      </p:grpSpPr>
      <p:sp>
        <p:nvSpPr>
          <p:cNvPr id="151" name="Shape 151"/>
          <p:cNvSpPr txBox="1"/>
          <p:nvPr>
            <p:ph type="title"/>
          </p:nvPr>
        </p:nvSpPr>
        <p:spPr>
          <a:xfrm>
            <a:off x="1645294" y="234404"/>
            <a:ext cx="5853300" cy="1138500"/>
          </a:xfrm>
          <a:prstGeom prst="rect">
            <a:avLst/>
          </a:prstGeom>
          <a:noFill/>
          <a:ln>
            <a:noFill/>
          </a:ln>
        </p:spPr>
        <p:txBody>
          <a:bodyPr anchorCtr="0" anchor="ctr" bIns="34275" lIns="34275" rIns="34275" tIns="34275"/>
          <a:lstStyle>
            <a:lvl1pPr indent="0" lvl="0" marL="0" marR="0" rtl="0" algn="ctr">
              <a:lnSpc>
                <a:spcPct val="100000"/>
              </a:lnSpc>
              <a:spcBef>
                <a:spcPts val="0"/>
              </a:spcBef>
              <a:spcAft>
                <a:spcPts val="0"/>
              </a:spcAft>
              <a:buClr>
                <a:srgbClr val="000000"/>
              </a:buClr>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9pPr>
          </a:lstStyle>
          <a:p/>
        </p:txBody>
      </p:sp>
      <p:sp>
        <p:nvSpPr>
          <p:cNvPr id="152" name="Shape 152"/>
          <p:cNvSpPr txBox="1"/>
          <p:nvPr>
            <p:ph idx="12" type="sldNum"/>
          </p:nvPr>
        </p:nvSpPr>
        <p:spPr>
          <a:xfrm>
            <a:off x="4475930" y="4878957"/>
            <a:ext cx="185400" cy="1917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000000"/>
              </a:buClr>
              <a:buSzPct val="25000"/>
              <a:buFont typeface="Helvetica Neue Light"/>
              <a:buNone/>
            </a:pPr>
            <a:fld id="{00000000-1234-1234-1234-123412341234}" type="slidenum">
              <a:rPr b="0" i="0" lang="en" sz="9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153" name="Shape 153"/>
        <p:cNvGrpSpPr/>
        <p:nvPr/>
      </p:nvGrpSpPr>
      <p:grpSpPr>
        <a:xfrm>
          <a:off x="0" y="0"/>
          <a:ext cx="0" cy="0"/>
          <a:chOff x="0" y="0"/>
          <a:chExt cx="0" cy="0"/>
        </a:xfrm>
      </p:grpSpPr>
      <p:sp>
        <p:nvSpPr>
          <p:cNvPr id="154" name="Shape 154"/>
          <p:cNvSpPr txBox="1"/>
          <p:nvPr>
            <p:ph type="title"/>
          </p:nvPr>
        </p:nvSpPr>
        <p:spPr>
          <a:xfrm>
            <a:off x="1645294" y="234404"/>
            <a:ext cx="5853300" cy="1138500"/>
          </a:xfrm>
          <a:prstGeom prst="rect">
            <a:avLst/>
          </a:prstGeom>
          <a:noFill/>
          <a:ln>
            <a:noFill/>
          </a:ln>
        </p:spPr>
        <p:txBody>
          <a:bodyPr anchorCtr="0" anchor="ctr" bIns="34275" lIns="34275" rIns="34275" tIns="34275"/>
          <a:lstStyle>
            <a:lvl1pPr indent="0" lvl="0" marL="0" marR="0" rtl="0" algn="ctr">
              <a:lnSpc>
                <a:spcPct val="100000"/>
              </a:lnSpc>
              <a:spcBef>
                <a:spcPts val="0"/>
              </a:spcBef>
              <a:spcAft>
                <a:spcPts val="0"/>
              </a:spcAft>
              <a:buClr>
                <a:srgbClr val="000000"/>
              </a:buClr>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9pPr>
          </a:lstStyle>
          <a:p/>
        </p:txBody>
      </p:sp>
      <p:sp>
        <p:nvSpPr>
          <p:cNvPr id="155" name="Shape 155"/>
          <p:cNvSpPr txBox="1"/>
          <p:nvPr>
            <p:ph idx="1" type="body"/>
          </p:nvPr>
        </p:nvSpPr>
        <p:spPr>
          <a:xfrm>
            <a:off x="1645294" y="1372939"/>
            <a:ext cx="5853300" cy="3315300"/>
          </a:xfrm>
          <a:prstGeom prst="rect">
            <a:avLst/>
          </a:prstGeom>
          <a:noFill/>
          <a:ln>
            <a:noFill/>
          </a:ln>
        </p:spPr>
        <p:txBody>
          <a:bodyPr anchorCtr="0" anchor="ctr" bIns="34275" lIns="34275" rIns="34275" tIns="34275"/>
          <a:lstStyle>
            <a:lvl1pPr indent="-139700" lvl="0" marL="228600" marR="0" rtl="0" algn="l">
              <a:lnSpc>
                <a:spcPct val="100000"/>
              </a:lnSpc>
              <a:spcBef>
                <a:spcPts val="2200"/>
              </a:spcBef>
              <a:spcAft>
                <a:spcPts val="0"/>
              </a:spcAft>
              <a:buNone/>
              <a:defRPr b="0" i="0" sz="1900" u="none" cap="none" strike="noStrike">
                <a:solidFill>
                  <a:srgbClr val="000000"/>
                </a:solidFill>
                <a:latin typeface="Helvetica Neue Light"/>
                <a:ea typeface="Helvetica Neue Light"/>
                <a:cs typeface="Helvetica Neue Light"/>
                <a:sym typeface="Helvetica Neue Light"/>
              </a:defRPr>
            </a:lvl1pPr>
            <a:lvl2pPr indent="-139700" lvl="1" marL="393700" marR="0" rtl="0" algn="l">
              <a:lnSpc>
                <a:spcPct val="100000"/>
              </a:lnSpc>
              <a:spcBef>
                <a:spcPts val="2200"/>
              </a:spcBef>
              <a:spcAft>
                <a:spcPts val="0"/>
              </a:spcAft>
              <a:buNone/>
              <a:defRPr b="0" i="0" sz="1900" u="none" cap="none" strike="noStrike">
                <a:solidFill>
                  <a:srgbClr val="000000"/>
                </a:solidFill>
                <a:latin typeface="Helvetica Neue Light"/>
                <a:ea typeface="Helvetica Neue Light"/>
                <a:cs typeface="Helvetica Neue Light"/>
                <a:sym typeface="Helvetica Neue Light"/>
              </a:defRPr>
            </a:lvl2pPr>
            <a:lvl3pPr indent="-139700" lvl="2" marL="558800" marR="0" rtl="0" algn="l">
              <a:lnSpc>
                <a:spcPct val="100000"/>
              </a:lnSpc>
              <a:spcBef>
                <a:spcPts val="2200"/>
              </a:spcBef>
              <a:spcAft>
                <a:spcPts val="0"/>
              </a:spcAft>
              <a:buNone/>
              <a:defRPr b="0" i="0" sz="1900" u="none" cap="none" strike="noStrike">
                <a:solidFill>
                  <a:srgbClr val="000000"/>
                </a:solidFill>
                <a:latin typeface="Helvetica Neue Light"/>
                <a:ea typeface="Helvetica Neue Light"/>
                <a:cs typeface="Helvetica Neue Light"/>
                <a:sym typeface="Helvetica Neue Light"/>
              </a:defRPr>
            </a:lvl3pPr>
            <a:lvl4pPr indent="-152400" lvl="3" marL="736600" marR="0" rtl="0" algn="l">
              <a:lnSpc>
                <a:spcPct val="100000"/>
              </a:lnSpc>
              <a:spcBef>
                <a:spcPts val="2200"/>
              </a:spcBef>
              <a:spcAft>
                <a:spcPts val="0"/>
              </a:spcAft>
              <a:buNone/>
              <a:defRPr b="0" i="0" sz="1900" u="none" cap="none" strike="noStrike">
                <a:solidFill>
                  <a:srgbClr val="000000"/>
                </a:solidFill>
                <a:latin typeface="Helvetica Neue Light"/>
                <a:ea typeface="Helvetica Neue Light"/>
                <a:cs typeface="Helvetica Neue Light"/>
                <a:sym typeface="Helvetica Neue Light"/>
              </a:defRPr>
            </a:lvl4pPr>
            <a:lvl5pPr indent="-139700" lvl="4" marL="901700" marR="0" rtl="0" algn="l">
              <a:lnSpc>
                <a:spcPct val="100000"/>
              </a:lnSpc>
              <a:spcBef>
                <a:spcPts val="2200"/>
              </a:spcBef>
              <a:spcAft>
                <a:spcPts val="0"/>
              </a:spcAft>
              <a:buNone/>
              <a:defRPr b="0" i="0" sz="1900" u="none" cap="none" strike="noStrike">
                <a:solidFill>
                  <a:srgbClr val="000000"/>
                </a:solidFill>
                <a:latin typeface="Helvetica Neue Light"/>
                <a:ea typeface="Helvetica Neue Light"/>
                <a:cs typeface="Helvetica Neue Light"/>
                <a:sym typeface="Helvetica Neue Light"/>
              </a:defRPr>
            </a:lvl5pPr>
            <a:lvl6pPr indent="-152400" lvl="5" marL="1168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9pPr>
          </a:lstStyle>
          <a:p/>
        </p:txBody>
      </p:sp>
      <p:sp>
        <p:nvSpPr>
          <p:cNvPr id="156" name="Shape 156"/>
          <p:cNvSpPr txBox="1"/>
          <p:nvPr>
            <p:ph idx="12" type="sldNum"/>
          </p:nvPr>
        </p:nvSpPr>
        <p:spPr>
          <a:xfrm>
            <a:off x="4475930" y="4878957"/>
            <a:ext cx="185400" cy="1917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000000"/>
              </a:buClr>
              <a:buSzPct val="25000"/>
              <a:buFont typeface="Helvetica Neue Light"/>
              <a:buNone/>
            </a:pPr>
            <a:fld id="{00000000-1234-1234-1234-123412341234}" type="slidenum">
              <a:rPr b="0" i="0" lang="en" sz="9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Bullets &amp; Photo">
    <p:spTree>
      <p:nvGrpSpPr>
        <p:cNvPr id="157" name="Shape 157"/>
        <p:cNvGrpSpPr/>
        <p:nvPr/>
      </p:nvGrpSpPr>
      <p:grpSpPr>
        <a:xfrm>
          <a:off x="0" y="0"/>
          <a:ext cx="0" cy="0"/>
          <a:chOff x="0" y="0"/>
          <a:chExt cx="0" cy="0"/>
        </a:xfrm>
      </p:grpSpPr>
      <p:sp>
        <p:nvSpPr>
          <p:cNvPr id="158" name="Shape 158"/>
          <p:cNvSpPr/>
          <p:nvPr>
            <p:ph idx="2" type="pic"/>
          </p:nvPr>
        </p:nvSpPr>
        <p:spPr>
          <a:xfrm>
            <a:off x="4685853" y="1372939"/>
            <a:ext cx="2812800" cy="3315300"/>
          </a:xfrm>
          <a:prstGeom prst="rect">
            <a:avLst/>
          </a:prstGeom>
          <a:noFill/>
          <a:ln>
            <a:noFill/>
          </a:ln>
        </p:spPr>
        <p:txBody>
          <a:bodyPr anchorCtr="0" anchor="t" bIns="34275" lIns="34275" rIns="34275" tIns="34275"/>
          <a:lstStyle>
            <a:lvl1pPr indent="-25400" lvl="0" marL="177800" marR="0" rtl="0" algn="l">
              <a:lnSpc>
                <a:spcPct val="100000"/>
              </a:lnSpc>
              <a:spcBef>
                <a:spcPts val="800"/>
              </a:spcBef>
              <a:spcAft>
                <a:spcPts val="0"/>
              </a:spcAft>
              <a:buClr>
                <a:srgbClr val="000000"/>
              </a:buClr>
              <a:buSzPct val="100000"/>
              <a:buFont typeface="Arial"/>
              <a:buChar char="▪"/>
              <a:defRPr b="0" i="0" sz="2400" u="none" cap="none" strike="noStrike">
                <a:solidFill>
                  <a:srgbClr val="000000"/>
                </a:solidFill>
                <a:latin typeface="Arial"/>
                <a:ea typeface="Arial"/>
                <a:cs typeface="Arial"/>
                <a:sym typeface="Arial"/>
              </a:defRPr>
            </a:lvl1pPr>
            <a:lvl2pPr indent="-38100" lvl="1" marL="368300" marR="0" rtl="0" algn="l">
              <a:lnSpc>
                <a:spcPct val="100000"/>
              </a:lnSpc>
              <a:spcBef>
                <a:spcPts val="800"/>
              </a:spcBef>
              <a:spcAft>
                <a:spcPts val="0"/>
              </a:spcAft>
              <a:buClr>
                <a:srgbClr val="000000"/>
              </a:buClr>
              <a:buSzPct val="100000"/>
              <a:buFont typeface="Arial"/>
              <a:buChar char="•"/>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Clr>
                <a:srgbClr val="000000"/>
              </a:buClr>
              <a:buSzPct val="100000"/>
              <a:buFont typeface="Arial"/>
              <a:buChar char="✓"/>
              <a:defRPr b="0" i="0" sz="2400" u="none" cap="none" strike="noStrike">
                <a:solidFill>
                  <a:srgbClr val="000000"/>
                </a:solidFill>
                <a:latin typeface="Arial"/>
                <a:ea typeface="Arial"/>
                <a:cs typeface="Arial"/>
                <a:sym typeface="Arial"/>
              </a:defRPr>
            </a:lvl3pPr>
            <a:lvl4pPr indent="-114300" lvl="3" marL="787400" marR="0" rtl="0" algn="l">
              <a:lnSpc>
                <a:spcPct val="100000"/>
              </a:lnSpc>
              <a:spcBef>
                <a:spcPts val="800"/>
              </a:spcBef>
              <a:spcAft>
                <a:spcPts val="0"/>
              </a:spcAft>
              <a:buClr>
                <a:srgbClr val="000000"/>
              </a:buClr>
              <a:buSzPct val="100000"/>
              <a:buFont typeface="Arial"/>
              <a:buChar char="•"/>
              <a:defRPr b="0" i="0" sz="2400" u="none" cap="none" strike="noStrike">
                <a:solidFill>
                  <a:srgbClr val="000000"/>
                </a:solidFill>
                <a:latin typeface="Arial"/>
                <a:ea typeface="Arial"/>
                <a:cs typeface="Arial"/>
                <a:sym typeface="Arial"/>
              </a:defRPr>
            </a:lvl4pPr>
            <a:lvl5pPr indent="-127000" lvl="4" marL="965200" marR="0" rtl="0" algn="l">
              <a:lnSpc>
                <a:spcPct val="100000"/>
              </a:lnSpc>
              <a:spcBef>
                <a:spcPts val="800"/>
              </a:spcBef>
              <a:spcAft>
                <a:spcPts val="0"/>
              </a:spcAft>
              <a:buClr>
                <a:srgbClr val="000000"/>
              </a:buClr>
              <a:buSzPct val="100000"/>
              <a:buFont typeface="Arial"/>
              <a:buChar char="•"/>
              <a:defRPr b="0" i="0" sz="2400" u="none" cap="none" strike="noStrike">
                <a:solidFill>
                  <a:srgbClr val="000000"/>
                </a:solidFill>
                <a:latin typeface="Arial"/>
                <a:ea typeface="Arial"/>
                <a:cs typeface="Arial"/>
                <a:sym typeface="Arial"/>
              </a:defRPr>
            </a:lvl5pPr>
            <a:lvl6pPr indent="-152400" lvl="5" marL="1168400" marR="0" rtl="0" algn="l">
              <a:lnSpc>
                <a:spcPct val="100000"/>
              </a:lnSpc>
              <a:spcBef>
                <a:spcPts val="800"/>
              </a:spcBef>
              <a:spcAft>
                <a:spcPts val="0"/>
              </a:spcAft>
              <a:buClr>
                <a:srgbClr val="000000"/>
              </a:buClr>
              <a:buSzPct val="100000"/>
              <a:buFont typeface="Arial"/>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ct val="100000"/>
              <a:buFont typeface="Arial"/>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ct val="100000"/>
              <a:buFont typeface="Arial"/>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ct val="100000"/>
              <a:buFont typeface="Arial"/>
              <a:buChar char="•"/>
              <a:defRPr b="0" i="0" sz="2400" u="none" cap="none" strike="noStrike">
                <a:solidFill>
                  <a:srgbClr val="000000"/>
                </a:solidFill>
                <a:latin typeface="Arial"/>
                <a:ea typeface="Arial"/>
                <a:cs typeface="Arial"/>
                <a:sym typeface="Arial"/>
              </a:defRPr>
            </a:lvl9pPr>
          </a:lstStyle>
          <a:p/>
        </p:txBody>
      </p:sp>
      <p:sp>
        <p:nvSpPr>
          <p:cNvPr id="159" name="Shape 159"/>
          <p:cNvSpPr txBox="1"/>
          <p:nvPr>
            <p:ph type="title"/>
          </p:nvPr>
        </p:nvSpPr>
        <p:spPr>
          <a:xfrm>
            <a:off x="1645294" y="234404"/>
            <a:ext cx="5853300" cy="1138500"/>
          </a:xfrm>
          <a:prstGeom prst="rect">
            <a:avLst/>
          </a:prstGeom>
          <a:noFill/>
          <a:ln>
            <a:noFill/>
          </a:ln>
        </p:spPr>
        <p:txBody>
          <a:bodyPr anchorCtr="0" anchor="ctr" bIns="34275" lIns="34275" rIns="34275" tIns="34275"/>
          <a:lstStyle>
            <a:lvl1pPr indent="0" lvl="0" marL="0" marR="0" rtl="0" algn="ctr">
              <a:lnSpc>
                <a:spcPct val="100000"/>
              </a:lnSpc>
              <a:spcBef>
                <a:spcPts val="0"/>
              </a:spcBef>
              <a:spcAft>
                <a:spcPts val="0"/>
              </a:spcAft>
              <a:buClr>
                <a:srgbClr val="000000"/>
              </a:buClr>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9pPr>
          </a:lstStyle>
          <a:p/>
        </p:txBody>
      </p:sp>
      <p:sp>
        <p:nvSpPr>
          <p:cNvPr id="160" name="Shape 160"/>
          <p:cNvSpPr txBox="1"/>
          <p:nvPr>
            <p:ph idx="1" type="body"/>
          </p:nvPr>
        </p:nvSpPr>
        <p:spPr>
          <a:xfrm>
            <a:off x="1645294" y="1372939"/>
            <a:ext cx="2812800" cy="3315300"/>
          </a:xfrm>
          <a:prstGeom prst="rect">
            <a:avLst/>
          </a:prstGeom>
          <a:noFill/>
          <a:ln>
            <a:noFill/>
          </a:ln>
        </p:spPr>
        <p:txBody>
          <a:bodyPr anchorCtr="0" anchor="ctr" bIns="34275" lIns="34275" rIns="34275" tIns="34275"/>
          <a:lstStyle>
            <a:lvl1pPr indent="-114300" lvl="0" marL="177800" marR="0" rtl="0" algn="l">
              <a:lnSpc>
                <a:spcPct val="100000"/>
              </a:lnSpc>
              <a:spcBef>
                <a:spcPts val="1700"/>
              </a:spcBef>
              <a:spcAft>
                <a:spcPts val="0"/>
              </a:spcAft>
              <a:buNone/>
              <a:defRPr b="0" i="0" sz="1400" u="none" cap="none" strike="noStrike">
                <a:solidFill>
                  <a:srgbClr val="000000"/>
                </a:solidFill>
                <a:latin typeface="Helvetica Neue Light"/>
                <a:ea typeface="Helvetica Neue Light"/>
                <a:cs typeface="Helvetica Neue Light"/>
                <a:sym typeface="Helvetica Neue Light"/>
              </a:defRPr>
            </a:lvl1pPr>
            <a:lvl2pPr indent="-114300" lvl="1" marL="304800" marR="0" rtl="0" algn="l">
              <a:lnSpc>
                <a:spcPct val="100000"/>
              </a:lnSpc>
              <a:spcBef>
                <a:spcPts val="1700"/>
              </a:spcBef>
              <a:spcAft>
                <a:spcPts val="0"/>
              </a:spcAft>
              <a:buNone/>
              <a:defRPr b="0" i="0" sz="1400" u="none" cap="none" strike="noStrike">
                <a:solidFill>
                  <a:srgbClr val="000000"/>
                </a:solidFill>
                <a:latin typeface="Helvetica Neue Light"/>
                <a:ea typeface="Helvetica Neue Light"/>
                <a:cs typeface="Helvetica Neue Light"/>
                <a:sym typeface="Helvetica Neue Light"/>
              </a:defRPr>
            </a:lvl2pPr>
            <a:lvl3pPr indent="-101600" lvl="2" marL="431800" marR="0" rtl="0" algn="l">
              <a:lnSpc>
                <a:spcPct val="100000"/>
              </a:lnSpc>
              <a:spcBef>
                <a:spcPts val="1700"/>
              </a:spcBef>
              <a:spcAft>
                <a:spcPts val="0"/>
              </a:spcAft>
              <a:buNone/>
              <a:defRPr b="0" i="0" sz="1400" u="none" cap="none" strike="noStrike">
                <a:solidFill>
                  <a:srgbClr val="000000"/>
                </a:solidFill>
                <a:latin typeface="Helvetica Neue Light"/>
                <a:ea typeface="Helvetica Neue Light"/>
                <a:cs typeface="Helvetica Neue Light"/>
                <a:sym typeface="Helvetica Neue Light"/>
              </a:defRPr>
            </a:lvl3pPr>
            <a:lvl4pPr indent="-101600" lvl="3" marL="558800" marR="0" rtl="0" algn="l">
              <a:lnSpc>
                <a:spcPct val="100000"/>
              </a:lnSpc>
              <a:spcBef>
                <a:spcPts val="1700"/>
              </a:spcBef>
              <a:spcAft>
                <a:spcPts val="0"/>
              </a:spcAft>
              <a:buNone/>
              <a:defRPr b="0" i="0" sz="1400" u="none" cap="none" strike="noStrike">
                <a:solidFill>
                  <a:srgbClr val="000000"/>
                </a:solidFill>
                <a:latin typeface="Helvetica Neue Light"/>
                <a:ea typeface="Helvetica Neue Light"/>
                <a:cs typeface="Helvetica Neue Light"/>
                <a:sym typeface="Helvetica Neue Light"/>
              </a:defRPr>
            </a:lvl4pPr>
            <a:lvl5pPr indent="-101600" lvl="4" marL="685800" marR="0" rtl="0" algn="l">
              <a:lnSpc>
                <a:spcPct val="100000"/>
              </a:lnSpc>
              <a:spcBef>
                <a:spcPts val="1700"/>
              </a:spcBef>
              <a:spcAft>
                <a:spcPts val="0"/>
              </a:spcAft>
              <a:buNone/>
              <a:defRPr b="0" i="0" sz="1400" u="none" cap="none" strike="noStrike">
                <a:solidFill>
                  <a:srgbClr val="000000"/>
                </a:solidFill>
                <a:latin typeface="Helvetica Neue Light"/>
                <a:ea typeface="Helvetica Neue Light"/>
                <a:cs typeface="Helvetica Neue Light"/>
                <a:sym typeface="Helvetica Neue Light"/>
              </a:defRPr>
            </a:lvl5pPr>
            <a:lvl6pPr indent="-152400" lvl="5" marL="1168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9pPr>
          </a:lstStyle>
          <a:p/>
        </p:txBody>
      </p:sp>
      <p:sp>
        <p:nvSpPr>
          <p:cNvPr id="161" name="Shape 161"/>
          <p:cNvSpPr txBox="1"/>
          <p:nvPr>
            <p:ph idx="12" type="sldNum"/>
          </p:nvPr>
        </p:nvSpPr>
        <p:spPr>
          <a:xfrm>
            <a:off x="4475930" y="4878957"/>
            <a:ext cx="185400" cy="1917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000000"/>
              </a:buClr>
              <a:buSzPct val="25000"/>
              <a:buFont typeface="Helvetica Neue Light"/>
              <a:buNone/>
            </a:pPr>
            <a:fld id="{00000000-1234-1234-1234-123412341234}" type="slidenum">
              <a:rPr b="0" i="0" lang="en" sz="9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ullets">
    <p:spTree>
      <p:nvGrpSpPr>
        <p:cNvPr id="162" name="Shape 162"/>
        <p:cNvGrpSpPr/>
        <p:nvPr/>
      </p:nvGrpSpPr>
      <p:grpSpPr>
        <a:xfrm>
          <a:off x="0" y="0"/>
          <a:ext cx="0" cy="0"/>
          <a:chOff x="0" y="0"/>
          <a:chExt cx="0" cy="0"/>
        </a:xfrm>
      </p:grpSpPr>
      <p:sp>
        <p:nvSpPr>
          <p:cNvPr id="163" name="Shape 163"/>
          <p:cNvSpPr txBox="1"/>
          <p:nvPr>
            <p:ph idx="1" type="body"/>
          </p:nvPr>
        </p:nvSpPr>
        <p:spPr>
          <a:xfrm>
            <a:off x="1645294" y="669726"/>
            <a:ext cx="5853300" cy="3804000"/>
          </a:xfrm>
          <a:prstGeom prst="rect">
            <a:avLst/>
          </a:prstGeom>
          <a:noFill/>
          <a:ln>
            <a:noFill/>
          </a:ln>
        </p:spPr>
        <p:txBody>
          <a:bodyPr anchorCtr="0" anchor="ctr" bIns="34275" lIns="34275" rIns="34275" tIns="34275"/>
          <a:lstStyle>
            <a:lvl1pPr indent="-139700" lvl="0" marL="228600" marR="0" rtl="0" algn="l">
              <a:lnSpc>
                <a:spcPct val="100000"/>
              </a:lnSpc>
              <a:spcBef>
                <a:spcPts val="2200"/>
              </a:spcBef>
              <a:spcAft>
                <a:spcPts val="0"/>
              </a:spcAft>
              <a:buNone/>
              <a:defRPr b="0" i="0" sz="1900" u="none" cap="none" strike="noStrike">
                <a:solidFill>
                  <a:srgbClr val="000000"/>
                </a:solidFill>
                <a:latin typeface="Helvetica Neue Light"/>
                <a:ea typeface="Helvetica Neue Light"/>
                <a:cs typeface="Helvetica Neue Light"/>
                <a:sym typeface="Helvetica Neue Light"/>
              </a:defRPr>
            </a:lvl1pPr>
            <a:lvl2pPr indent="-139700" lvl="1" marL="393700" marR="0" rtl="0" algn="l">
              <a:lnSpc>
                <a:spcPct val="100000"/>
              </a:lnSpc>
              <a:spcBef>
                <a:spcPts val="2200"/>
              </a:spcBef>
              <a:spcAft>
                <a:spcPts val="0"/>
              </a:spcAft>
              <a:buNone/>
              <a:defRPr b="0" i="0" sz="1900" u="none" cap="none" strike="noStrike">
                <a:solidFill>
                  <a:srgbClr val="000000"/>
                </a:solidFill>
                <a:latin typeface="Helvetica Neue Light"/>
                <a:ea typeface="Helvetica Neue Light"/>
                <a:cs typeface="Helvetica Neue Light"/>
                <a:sym typeface="Helvetica Neue Light"/>
              </a:defRPr>
            </a:lvl2pPr>
            <a:lvl3pPr indent="-139700" lvl="2" marL="558800" marR="0" rtl="0" algn="l">
              <a:lnSpc>
                <a:spcPct val="100000"/>
              </a:lnSpc>
              <a:spcBef>
                <a:spcPts val="2200"/>
              </a:spcBef>
              <a:spcAft>
                <a:spcPts val="0"/>
              </a:spcAft>
              <a:buNone/>
              <a:defRPr b="0" i="0" sz="1900" u="none" cap="none" strike="noStrike">
                <a:solidFill>
                  <a:srgbClr val="000000"/>
                </a:solidFill>
                <a:latin typeface="Helvetica Neue Light"/>
                <a:ea typeface="Helvetica Neue Light"/>
                <a:cs typeface="Helvetica Neue Light"/>
                <a:sym typeface="Helvetica Neue Light"/>
              </a:defRPr>
            </a:lvl3pPr>
            <a:lvl4pPr indent="-152400" lvl="3" marL="736600" marR="0" rtl="0" algn="l">
              <a:lnSpc>
                <a:spcPct val="100000"/>
              </a:lnSpc>
              <a:spcBef>
                <a:spcPts val="2200"/>
              </a:spcBef>
              <a:spcAft>
                <a:spcPts val="0"/>
              </a:spcAft>
              <a:buNone/>
              <a:defRPr b="0" i="0" sz="1900" u="none" cap="none" strike="noStrike">
                <a:solidFill>
                  <a:srgbClr val="000000"/>
                </a:solidFill>
                <a:latin typeface="Helvetica Neue Light"/>
                <a:ea typeface="Helvetica Neue Light"/>
                <a:cs typeface="Helvetica Neue Light"/>
                <a:sym typeface="Helvetica Neue Light"/>
              </a:defRPr>
            </a:lvl4pPr>
            <a:lvl5pPr indent="-139700" lvl="4" marL="901700" marR="0" rtl="0" algn="l">
              <a:lnSpc>
                <a:spcPct val="100000"/>
              </a:lnSpc>
              <a:spcBef>
                <a:spcPts val="2200"/>
              </a:spcBef>
              <a:spcAft>
                <a:spcPts val="0"/>
              </a:spcAft>
              <a:buNone/>
              <a:defRPr b="0" i="0" sz="1900" u="none" cap="none" strike="noStrike">
                <a:solidFill>
                  <a:srgbClr val="000000"/>
                </a:solidFill>
                <a:latin typeface="Helvetica Neue Light"/>
                <a:ea typeface="Helvetica Neue Light"/>
                <a:cs typeface="Helvetica Neue Light"/>
                <a:sym typeface="Helvetica Neue Light"/>
              </a:defRPr>
            </a:lvl5pPr>
            <a:lvl6pPr indent="-152400" lvl="5" marL="1168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9pPr>
          </a:lstStyle>
          <a:p/>
        </p:txBody>
      </p:sp>
      <p:sp>
        <p:nvSpPr>
          <p:cNvPr id="164" name="Shape 164"/>
          <p:cNvSpPr txBox="1"/>
          <p:nvPr>
            <p:ph idx="12" type="sldNum"/>
          </p:nvPr>
        </p:nvSpPr>
        <p:spPr>
          <a:xfrm>
            <a:off x="4475930" y="4878957"/>
            <a:ext cx="185400" cy="1917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000000"/>
              </a:buClr>
              <a:buSzPct val="25000"/>
              <a:buFont typeface="Helvetica Neue Light"/>
              <a:buNone/>
            </a:pPr>
            <a:fld id="{00000000-1234-1234-1234-123412341234}" type="slidenum">
              <a:rPr b="0" i="0" lang="en" sz="9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buChar char="●"/>
              <a:defRPr sz="1400"/>
            </a:lvl1pPr>
            <a:lvl2pPr lvl="1">
              <a:spcBef>
                <a:spcPts val="0"/>
              </a:spcBef>
              <a:buSzPct val="100000"/>
              <a:buChar char="○"/>
              <a:defRPr sz="1200"/>
            </a:lvl2pPr>
            <a:lvl3pPr lvl="2">
              <a:spcBef>
                <a:spcPts val="0"/>
              </a:spcBef>
              <a:buSzPct val="100000"/>
              <a:buChar char="■"/>
              <a:defRPr sz="1200"/>
            </a:lvl3pPr>
            <a:lvl4pPr lvl="3">
              <a:spcBef>
                <a:spcPts val="0"/>
              </a:spcBef>
              <a:buSzPct val="100000"/>
              <a:buChar char="●"/>
              <a:defRPr sz="1200"/>
            </a:lvl4pPr>
            <a:lvl5pPr lvl="4">
              <a:spcBef>
                <a:spcPts val="0"/>
              </a:spcBef>
              <a:buSzPct val="100000"/>
              <a:buChar char="○"/>
              <a:defRPr sz="1200"/>
            </a:lvl5pPr>
            <a:lvl6pPr lvl="5">
              <a:spcBef>
                <a:spcPts val="0"/>
              </a:spcBef>
              <a:buSzPct val="100000"/>
              <a:buChar char="■"/>
              <a:defRPr sz="1200"/>
            </a:lvl6pPr>
            <a:lvl7pPr lvl="6">
              <a:spcBef>
                <a:spcPts val="0"/>
              </a:spcBef>
              <a:buSzPct val="100000"/>
              <a:buChar char="●"/>
              <a:defRPr sz="1200"/>
            </a:lvl7pPr>
            <a:lvl8pPr lvl="7">
              <a:spcBef>
                <a:spcPts val="0"/>
              </a:spcBef>
              <a:buSzPct val="100000"/>
              <a:buChar char="○"/>
              <a:defRPr sz="1200"/>
            </a:lvl8pPr>
            <a:lvl9pPr lvl="8">
              <a:spcBef>
                <a:spcPts val="0"/>
              </a:spcBef>
              <a:buSzPct val="1000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buChar char="●"/>
              <a:defRPr sz="1400"/>
            </a:lvl1pPr>
            <a:lvl2pPr lvl="1">
              <a:spcBef>
                <a:spcPts val="0"/>
              </a:spcBef>
              <a:buSzPct val="100000"/>
              <a:buChar char="○"/>
              <a:defRPr sz="1200"/>
            </a:lvl2pPr>
            <a:lvl3pPr lvl="2">
              <a:spcBef>
                <a:spcPts val="0"/>
              </a:spcBef>
              <a:buSzPct val="100000"/>
              <a:buChar char="■"/>
              <a:defRPr sz="1200"/>
            </a:lvl3pPr>
            <a:lvl4pPr lvl="3">
              <a:spcBef>
                <a:spcPts val="0"/>
              </a:spcBef>
              <a:buSzPct val="100000"/>
              <a:buChar char="●"/>
              <a:defRPr sz="1200"/>
            </a:lvl4pPr>
            <a:lvl5pPr lvl="4">
              <a:spcBef>
                <a:spcPts val="0"/>
              </a:spcBef>
              <a:buSzPct val="100000"/>
              <a:buChar char="○"/>
              <a:defRPr sz="1200"/>
            </a:lvl5pPr>
            <a:lvl6pPr lvl="5">
              <a:spcBef>
                <a:spcPts val="0"/>
              </a:spcBef>
              <a:buSzPct val="100000"/>
              <a:buChar char="■"/>
              <a:defRPr sz="1200"/>
            </a:lvl6pPr>
            <a:lvl7pPr lvl="6">
              <a:spcBef>
                <a:spcPts val="0"/>
              </a:spcBef>
              <a:buSzPct val="100000"/>
              <a:buChar char="●"/>
              <a:defRPr sz="1200"/>
            </a:lvl7pPr>
            <a:lvl8pPr lvl="7">
              <a:spcBef>
                <a:spcPts val="0"/>
              </a:spcBef>
              <a:buSzPct val="100000"/>
              <a:buChar char="○"/>
              <a:defRPr sz="1200"/>
            </a:lvl8pPr>
            <a:lvl9pPr lvl="8">
              <a:spcBef>
                <a:spcPts val="0"/>
              </a:spcBef>
              <a:buSzPct val="100000"/>
              <a:buChar char="■"/>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3 Up">
    <p:spTree>
      <p:nvGrpSpPr>
        <p:cNvPr id="165" name="Shape 165"/>
        <p:cNvGrpSpPr/>
        <p:nvPr/>
      </p:nvGrpSpPr>
      <p:grpSpPr>
        <a:xfrm>
          <a:off x="0" y="0"/>
          <a:ext cx="0" cy="0"/>
          <a:chOff x="0" y="0"/>
          <a:chExt cx="0" cy="0"/>
        </a:xfrm>
      </p:grpSpPr>
      <p:sp>
        <p:nvSpPr>
          <p:cNvPr id="166" name="Shape 166"/>
          <p:cNvSpPr/>
          <p:nvPr>
            <p:ph idx="2" type="pic"/>
          </p:nvPr>
        </p:nvSpPr>
        <p:spPr>
          <a:xfrm>
            <a:off x="4685853" y="2685603"/>
            <a:ext cx="2812800" cy="1988999"/>
          </a:xfrm>
          <a:prstGeom prst="rect">
            <a:avLst/>
          </a:prstGeom>
          <a:noFill/>
          <a:ln>
            <a:noFill/>
          </a:ln>
        </p:spPr>
        <p:txBody>
          <a:bodyPr anchorCtr="0" anchor="t" bIns="34275" lIns="34275" rIns="34275" tIns="34275"/>
          <a:lstStyle>
            <a:lvl1pPr indent="-25400" lvl="0" marL="177800" marR="0" rtl="0" algn="l">
              <a:lnSpc>
                <a:spcPct val="100000"/>
              </a:lnSpc>
              <a:spcBef>
                <a:spcPts val="800"/>
              </a:spcBef>
              <a:spcAft>
                <a:spcPts val="0"/>
              </a:spcAft>
              <a:buClr>
                <a:srgbClr val="000000"/>
              </a:buClr>
              <a:buSzPct val="100000"/>
              <a:buFont typeface="Arial"/>
              <a:buChar char="▪"/>
              <a:defRPr b="0" i="0" sz="2400" u="none" cap="none" strike="noStrike">
                <a:solidFill>
                  <a:srgbClr val="000000"/>
                </a:solidFill>
                <a:latin typeface="Arial"/>
                <a:ea typeface="Arial"/>
                <a:cs typeface="Arial"/>
                <a:sym typeface="Arial"/>
              </a:defRPr>
            </a:lvl1pPr>
            <a:lvl2pPr indent="-38100" lvl="1" marL="368300" marR="0" rtl="0" algn="l">
              <a:lnSpc>
                <a:spcPct val="100000"/>
              </a:lnSpc>
              <a:spcBef>
                <a:spcPts val="800"/>
              </a:spcBef>
              <a:spcAft>
                <a:spcPts val="0"/>
              </a:spcAft>
              <a:buClr>
                <a:srgbClr val="000000"/>
              </a:buClr>
              <a:buSzPct val="100000"/>
              <a:buFont typeface="Arial"/>
              <a:buChar char="•"/>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Clr>
                <a:srgbClr val="000000"/>
              </a:buClr>
              <a:buSzPct val="100000"/>
              <a:buFont typeface="Arial"/>
              <a:buChar char="✓"/>
              <a:defRPr b="0" i="0" sz="2400" u="none" cap="none" strike="noStrike">
                <a:solidFill>
                  <a:srgbClr val="000000"/>
                </a:solidFill>
                <a:latin typeface="Arial"/>
                <a:ea typeface="Arial"/>
                <a:cs typeface="Arial"/>
                <a:sym typeface="Arial"/>
              </a:defRPr>
            </a:lvl3pPr>
            <a:lvl4pPr indent="-114300" lvl="3" marL="787400" marR="0" rtl="0" algn="l">
              <a:lnSpc>
                <a:spcPct val="100000"/>
              </a:lnSpc>
              <a:spcBef>
                <a:spcPts val="800"/>
              </a:spcBef>
              <a:spcAft>
                <a:spcPts val="0"/>
              </a:spcAft>
              <a:buClr>
                <a:srgbClr val="000000"/>
              </a:buClr>
              <a:buSzPct val="100000"/>
              <a:buFont typeface="Arial"/>
              <a:buChar char="•"/>
              <a:defRPr b="0" i="0" sz="2400" u="none" cap="none" strike="noStrike">
                <a:solidFill>
                  <a:srgbClr val="000000"/>
                </a:solidFill>
                <a:latin typeface="Arial"/>
                <a:ea typeface="Arial"/>
                <a:cs typeface="Arial"/>
                <a:sym typeface="Arial"/>
              </a:defRPr>
            </a:lvl4pPr>
            <a:lvl5pPr indent="-127000" lvl="4" marL="965200" marR="0" rtl="0" algn="l">
              <a:lnSpc>
                <a:spcPct val="100000"/>
              </a:lnSpc>
              <a:spcBef>
                <a:spcPts val="800"/>
              </a:spcBef>
              <a:spcAft>
                <a:spcPts val="0"/>
              </a:spcAft>
              <a:buClr>
                <a:srgbClr val="000000"/>
              </a:buClr>
              <a:buSzPct val="100000"/>
              <a:buFont typeface="Arial"/>
              <a:buChar char="•"/>
              <a:defRPr b="0" i="0" sz="2400" u="none" cap="none" strike="noStrike">
                <a:solidFill>
                  <a:srgbClr val="000000"/>
                </a:solidFill>
                <a:latin typeface="Arial"/>
                <a:ea typeface="Arial"/>
                <a:cs typeface="Arial"/>
                <a:sym typeface="Arial"/>
              </a:defRPr>
            </a:lvl5pPr>
            <a:lvl6pPr indent="-152400" lvl="5" marL="1168400" marR="0" rtl="0" algn="l">
              <a:lnSpc>
                <a:spcPct val="100000"/>
              </a:lnSpc>
              <a:spcBef>
                <a:spcPts val="800"/>
              </a:spcBef>
              <a:spcAft>
                <a:spcPts val="0"/>
              </a:spcAft>
              <a:buClr>
                <a:srgbClr val="000000"/>
              </a:buClr>
              <a:buSzPct val="100000"/>
              <a:buFont typeface="Arial"/>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ct val="100000"/>
              <a:buFont typeface="Arial"/>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ct val="100000"/>
              <a:buFont typeface="Arial"/>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ct val="100000"/>
              <a:buFont typeface="Arial"/>
              <a:buChar char="•"/>
              <a:defRPr b="0" i="0" sz="2400" u="none" cap="none" strike="noStrike">
                <a:solidFill>
                  <a:srgbClr val="000000"/>
                </a:solidFill>
                <a:latin typeface="Arial"/>
                <a:ea typeface="Arial"/>
                <a:cs typeface="Arial"/>
                <a:sym typeface="Arial"/>
              </a:defRPr>
            </a:lvl9pPr>
          </a:lstStyle>
          <a:p/>
        </p:txBody>
      </p:sp>
      <p:sp>
        <p:nvSpPr>
          <p:cNvPr id="167" name="Shape 167"/>
          <p:cNvSpPr/>
          <p:nvPr>
            <p:ph idx="3" type="pic"/>
          </p:nvPr>
        </p:nvSpPr>
        <p:spPr>
          <a:xfrm>
            <a:off x="4689132" y="468808"/>
            <a:ext cx="2812799" cy="1989000"/>
          </a:xfrm>
          <a:prstGeom prst="rect">
            <a:avLst/>
          </a:prstGeom>
          <a:noFill/>
          <a:ln>
            <a:noFill/>
          </a:ln>
        </p:spPr>
        <p:txBody>
          <a:bodyPr anchorCtr="0" anchor="t" bIns="34275" lIns="34275" rIns="34275" tIns="34275"/>
          <a:lstStyle>
            <a:lvl1pPr indent="-25400" lvl="0" marL="177800" marR="0" rtl="0" algn="l">
              <a:lnSpc>
                <a:spcPct val="100000"/>
              </a:lnSpc>
              <a:spcBef>
                <a:spcPts val="800"/>
              </a:spcBef>
              <a:spcAft>
                <a:spcPts val="0"/>
              </a:spcAft>
              <a:buClr>
                <a:srgbClr val="000000"/>
              </a:buClr>
              <a:buSzPct val="100000"/>
              <a:buFont typeface="Arial"/>
              <a:buChar char="▪"/>
              <a:defRPr b="0" i="0" sz="2400" u="none" cap="none" strike="noStrike">
                <a:solidFill>
                  <a:srgbClr val="000000"/>
                </a:solidFill>
                <a:latin typeface="Arial"/>
                <a:ea typeface="Arial"/>
                <a:cs typeface="Arial"/>
                <a:sym typeface="Arial"/>
              </a:defRPr>
            </a:lvl1pPr>
            <a:lvl2pPr indent="-38100" lvl="1" marL="368300" marR="0" rtl="0" algn="l">
              <a:lnSpc>
                <a:spcPct val="100000"/>
              </a:lnSpc>
              <a:spcBef>
                <a:spcPts val="800"/>
              </a:spcBef>
              <a:spcAft>
                <a:spcPts val="0"/>
              </a:spcAft>
              <a:buClr>
                <a:srgbClr val="000000"/>
              </a:buClr>
              <a:buSzPct val="100000"/>
              <a:buFont typeface="Arial"/>
              <a:buChar char="•"/>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Clr>
                <a:srgbClr val="000000"/>
              </a:buClr>
              <a:buSzPct val="100000"/>
              <a:buFont typeface="Arial"/>
              <a:buChar char="✓"/>
              <a:defRPr b="0" i="0" sz="2400" u="none" cap="none" strike="noStrike">
                <a:solidFill>
                  <a:srgbClr val="000000"/>
                </a:solidFill>
                <a:latin typeface="Arial"/>
                <a:ea typeface="Arial"/>
                <a:cs typeface="Arial"/>
                <a:sym typeface="Arial"/>
              </a:defRPr>
            </a:lvl3pPr>
            <a:lvl4pPr indent="-114300" lvl="3" marL="787400" marR="0" rtl="0" algn="l">
              <a:lnSpc>
                <a:spcPct val="100000"/>
              </a:lnSpc>
              <a:spcBef>
                <a:spcPts val="800"/>
              </a:spcBef>
              <a:spcAft>
                <a:spcPts val="0"/>
              </a:spcAft>
              <a:buClr>
                <a:srgbClr val="000000"/>
              </a:buClr>
              <a:buSzPct val="100000"/>
              <a:buFont typeface="Arial"/>
              <a:buChar char="•"/>
              <a:defRPr b="0" i="0" sz="2400" u="none" cap="none" strike="noStrike">
                <a:solidFill>
                  <a:srgbClr val="000000"/>
                </a:solidFill>
                <a:latin typeface="Arial"/>
                <a:ea typeface="Arial"/>
                <a:cs typeface="Arial"/>
                <a:sym typeface="Arial"/>
              </a:defRPr>
            </a:lvl4pPr>
            <a:lvl5pPr indent="-127000" lvl="4" marL="965200" marR="0" rtl="0" algn="l">
              <a:lnSpc>
                <a:spcPct val="100000"/>
              </a:lnSpc>
              <a:spcBef>
                <a:spcPts val="800"/>
              </a:spcBef>
              <a:spcAft>
                <a:spcPts val="0"/>
              </a:spcAft>
              <a:buClr>
                <a:srgbClr val="000000"/>
              </a:buClr>
              <a:buSzPct val="100000"/>
              <a:buFont typeface="Arial"/>
              <a:buChar char="•"/>
              <a:defRPr b="0" i="0" sz="2400" u="none" cap="none" strike="noStrike">
                <a:solidFill>
                  <a:srgbClr val="000000"/>
                </a:solidFill>
                <a:latin typeface="Arial"/>
                <a:ea typeface="Arial"/>
                <a:cs typeface="Arial"/>
                <a:sym typeface="Arial"/>
              </a:defRPr>
            </a:lvl5pPr>
            <a:lvl6pPr indent="-152400" lvl="5" marL="1168400" marR="0" rtl="0" algn="l">
              <a:lnSpc>
                <a:spcPct val="100000"/>
              </a:lnSpc>
              <a:spcBef>
                <a:spcPts val="800"/>
              </a:spcBef>
              <a:spcAft>
                <a:spcPts val="0"/>
              </a:spcAft>
              <a:buClr>
                <a:srgbClr val="000000"/>
              </a:buClr>
              <a:buSzPct val="100000"/>
              <a:buFont typeface="Arial"/>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ct val="100000"/>
              <a:buFont typeface="Arial"/>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ct val="100000"/>
              <a:buFont typeface="Arial"/>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ct val="100000"/>
              <a:buFont typeface="Arial"/>
              <a:buChar char="•"/>
              <a:defRPr b="0" i="0" sz="2400" u="none" cap="none" strike="noStrike">
                <a:solidFill>
                  <a:srgbClr val="000000"/>
                </a:solidFill>
                <a:latin typeface="Arial"/>
                <a:ea typeface="Arial"/>
                <a:cs typeface="Arial"/>
                <a:sym typeface="Arial"/>
              </a:defRPr>
            </a:lvl9pPr>
          </a:lstStyle>
          <a:p/>
        </p:txBody>
      </p:sp>
      <p:sp>
        <p:nvSpPr>
          <p:cNvPr id="168" name="Shape 168"/>
          <p:cNvSpPr/>
          <p:nvPr>
            <p:ph idx="4" type="pic"/>
          </p:nvPr>
        </p:nvSpPr>
        <p:spPr>
          <a:xfrm>
            <a:off x="1645294" y="468808"/>
            <a:ext cx="2812800" cy="4206000"/>
          </a:xfrm>
          <a:prstGeom prst="rect">
            <a:avLst/>
          </a:prstGeom>
          <a:noFill/>
          <a:ln>
            <a:noFill/>
          </a:ln>
        </p:spPr>
        <p:txBody>
          <a:bodyPr anchorCtr="0" anchor="t" bIns="34275" lIns="34275" rIns="34275" tIns="34275"/>
          <a:lstStyle>
            <a:lvl1pPr indent="-25400" lvl="0" marL="177800" marR="0" rtl="0" algn="l">
              <a:lnSpc>
                <a:spcPct val="100000"/>
              </a:lnSpc>
              <a:spcBef>
                <a:spcPts val="800"/>
              </a:spcBef>
              <a:spcAft>
                <a:spcPts val="0"/>
              </a:spcAft>
              <a:buClr>
                <a:srgbClr val="000000"/>
              </a:buClr>
              <a:buSzPct val="100000"/>
              <a:buFont typeface="Arial"/>
              <a:buChar char="▪"/>
              <a:defRPr b="0" i="0" sz="2400" u="none" cap="none" strike="noStrike">
                <a:solidFill>
                  <a:srgbClr val="000000"/>
                </a:solidFill>
                <a:latin typeface="Arial"/>
                <a:ea typeface="Arial"/>
                <a:cs typeface="Arial"/>
                <a:sym typeface="Arial"/>
              </a:defRPr>
            </a:lvl1pPr>
            <a:lvl2pPr indent="-38100" lvl="1" marL="368300" marR="0" rtl="0" algn="l">
              <a:lnSpc>
                <a:spcPct val="100000"/>
              </a:lnSpc>
              <a:spcBef>
                <a:spcPts val="800"/>
              </a:spcBef>
              <a:spcAft>
                <a:spcPts val="0"/>
              </a:spcAft>
              <a:buClr>
                <a:srgbClr val="000000"/>
              </a:buClr>
              <a:buSzPct val="100000"/>
              <a:buFont typeface="Arial"/>
              <a:buChar char="•"/>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Clr>
                <a:srgbClr val="000000"/>
              </a:buClr>
              <a:buSzPct val="100000"/>
              <a:buFont typeface="Arial"/>
              <a:buChar char="✓"/>
              <a:defRPr b="0" i="0" sz="2400" u="none" cap="none" strike="noStrike">
                <a:solidFill>
                  <a:srgbClr val="000000"/>
                </a:solidFill>
                <a:latin typeface="Arial"/>
                <a:ea typeface="Arial"/>
                <a:cs typeface="Arial"/>
                <a:sym typeface="Arial"/>
              </a:defRPr>
            </a:lvl3pPr>
            <a:lvl4pPr indent="-114300" lvl="3" marL="787400" marR="0" rtl="0" algn="l">
              <a:lnSpc>
                <a:spcPct val="100000"/>
              </a:lnSpc>
              <a:spcBef>
                <a:spcPts val="800"/>
              </a:spcBef>
              <a:spcAft>
                <a:spcPts val="0"/>
              </a:spcAft>
              <a:buClr>
                <a:srgbClr val="000000"/>
              </a:buClr>
              <a:buSzPct val="100000"/>
              <a:buFont typeface="Arial"/>
              <a:buChar char="•"/>
              <a:defRPr b="0" i="0" sz="2400" u="none" cap="none" strike="noStrike">
                <a:solidFill>
                  <a:srgbClr val="000000"/>
                </a:solidFill>
                <a:latin typeface="Arial"/>
                <a:ea typeface="Arial"/>
                <a:cs typeface="Arial"/>
                <a:sym typeface="Arial"/>
              </a:defRPr>
            </a:lvl4pPr>
            <a:lvl5pPr indent="-127000" lvl="4" marL="965200" marR="0" rtl="0" algn="l">
              <a:lnSpc>
                <a:spcPct val="100000"/>
              </a:lnSpc>
              <a:spcBef>
                <a:spcPts val="800"/>
              </a:spcBef>
              <a:spcAft>
                <a:spcPts val="0"/>
              </a:spcAft>
              <a:buClr>
                <a:srgbClr val="000000"/>
              </a:buClr>
              <a:buSzPct val="100000"/>
              <a:buFont typeface="Arial"/>
              <a:buChar char="•"/>
              <a:defRPr b="0" i="0" sz="2400" u="none" cap="none" strike="noStrike">
                <a:solidFill>
                  <a:srgbClr val="000000"/>
                </a:solidFill>
                <a:latin typeface="Arial"/>
                <a:ea typeface="Arial"/>
                <a:cs typeface="Arial"/>
                <a:sym typeface="Arial"/>
              </a:defRPr>
            </a:lvl5pPr>
            <a:lvl6pPr indent="-152400" lvl="5" marL="1168400" marR="0" rtl="0" algn="l">
              <a:lnSpc>
                <a:spcPct val="100000"/>
              </a:lnSpc>
              <a:spcBef>
                <a:spcPts val="800"/>
              </a:spcBef>
              <a:spcAft>
                <a:spcPts val="0"/>
              </a:spcAft>
              <a:buClr>
                <a:srgbClr val="000000"/>
              </a:buClr>
              <a:buSzPct val="100000"/>
              <a:buFont typeface="Arial"/>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ct val="100000"/>
              <a:buFont typeface="Arial"/>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ct val="100000"/>
              <a:buFont typeface="Arial"/>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ct val="100000"/>
              <a:buFont typeface="Arial"/>
              <a:buChar char="•"/>
              <a:defRPr b="0" i="0" sz="2400" u="none" cap="none" strike="noStrike">
                <a:solidFill>
                  <a:srgbClr val="000000"/>
                </a:solidFill>
                <a:latin typeface="Arial"/>
                <a:ea typeface="Arial"/>
                <a:cs typeface="Arial"/>
                <a:sym typeface="Arial"/>
              </a:defRPr>
            </a:lvl9pPr>
          </a:lstStyle>
          <a:p/>
        </p:txBody>
      </p:sp>
      <p:sp>
        <p:nvSpPr>
          <p:cNvPr id="169" name="Shape 169"/>
          <p:cNvSpPr txBox="1"/>
          <p:nvPr>
            <p:ph idx="12" type="sldNum"/>
          </p:nvPr>
        </p:nvSpPr>
        <p:spPr>
          <a:xfrm>
            <a:off x="4475930" y="4878957"/>
            <a:ext cx="185400" cy="1917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000000"/>
              </a:buClr>
              <a:buSzPct val="25000"/>
              <a:buFont typeface="Helvetica Neue Light"/>
              <a:buNone/>
            </a:pPr>
            <a:fld id="{00000000-1234-1234-1234-123412341234}" type="slidenum">
              <a:rPr b="0" i="0" lang="en" sz="9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
    <p:spTree>
      <p:nvGrpSpPr>
        <p:cNvPr id="170" name="Shape 170"/>
        <p:cNvGrpSpPr/>
        <p:nvPr/>
      </p:nvGrpSpPr>
      <p:grpSpPr>
        <a:xfrm>
          <a:off x="0" y="0"/>
          <a:ext cx="0" cy="0"/>
          <a:chOff x="0" y="0"/>
          <a:chExt cx="0" cy="0"/>
        </a:xfrm>
      </p:grpSpPr>
      <p:sp>
        <p:nvSpPr>
          <p:cNvPr id="171" name="Shape 171"/>
          <p:cNvSpPr txBox="1"/>
          <p:nvPr>
            <p:ph idx="1" type="body"/>
          </p:nvPr>
        </p:nvSpPr>
        <p:spPr>
          <a:xfrm>
            <a:off x="1812726" y="3355329"/>
            <a:ext cx="5518500" cy="247800"/>
          </a:xfrm>
          <a:prstGeom prst="rect">
            <a:avLst/>
          </a:prstGeom>
          <a:noFill/>
          <a:ln>
            <a:noFill/>
          </a:ln>
        </p:spPr>
        <p:txBody>
          <a:bodyPr anchorCtr="0" anchor="t" bIns="34275" lIns="34275" rIns="34275" tIns="34275"/>
          <a:lstStyle>
            <a:lvl1pPr indent="0" lvl="0" marL="0" marR="0" rtl="0" algn="ctr">
              <a:lnSpc>
                <a:spcPct val="100000"/>
              </a:lnSpc>
              <a:spcBef>
                <a:spcPts val="0"/>
              </a:spcBef>
              <a:spcAft>
                <a:spcPts val="0"/>
              </a:spcAft>
              <a:buClr>
                <a:srgbClr val="000000"/>
              </a:buClr>
              <a:buFont typeface="Helvetica Neue"/>
              <a:buChar char="●"/>
              <a:defRPr b="0" i="0" sz="1200" u="none" cap="none" strike="noStrike">
                <a:solidFill>
                  <a:srgbClr val="000000"/>
                </a:solidFill>
                <a:latin typeface="Helvetica Neue"/>
                <a:ea typeface="Helvetica Neue"/>
                <a:cs typeface="Helvetica Neue"/>
                <a:sym typeface="Helvetica Neue"/>
              </a:defRPr>
            </a:lvl1pPr>
            <a:lvl2pPr indent="-38100" lvl="1" marL="3683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3pPr>
            <a:lvl4pPr indent="-114300" lvl="3" marL="787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4pPr>
            <a:lvl5pPr indent="-127000" lvl="4" marL="9652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5pPr>
            <a:lvl6pPr indent="-152400" lvl="5" marL="1168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9pPr>
          </a:lstStyle>
          <a:p/>
        </p:txBody>
      </p:sp>
      <p:sp>
        <p:nvSpPr>
          <p:cNvPr id="172" name="Shape 172"/>
          <p:cNvSpPr txBox="1"/>
          <p:nvPr>
            <p:ph idx="2" type="body"/>
          </p:nvPr>
        </p:nvSpPr>
        <p:spPr>
          <a:xfrm>
            <a:off x="1812726" y="2250132"/>
            <a:ext cx="5518500" cy="361800"/>
          </a:xfrm>
          <a:prstGeom prst="rect">
            <a:avLst/>
          </a:prstGeom>
          <a:noFill/>
          <a:ln>
            <a:noFill/>
          </a:ln>
        </p:spPr>
        <p:txBody>
          <a:bodyPr anchorCtr="0" anchor="ctr" bIns="34275" lIns="34275" rIns="34275" tIns="34275"/>
          <a:lstStyle>
            <a:lvl1pPr indent="0" lvl="0" marL="0" marR="0" rtl="0" algn="ctr">
              <a:lnSpc>
                <a:spcPct val="100000"/>
              </a:lnSpc>
              <a:spcBef>
                <a:spcPts val="0"/>
              </a:spcBef>
              <a:spcAft>
                <a:spcPts val="0"/>
              </a:spcAft>
              <a:buClr>
                <a:srgbClr val="000000"/>
              </a:buClr>
              <a:buFont typeface="Helvetica Neue Light"/>
              <a:buChar char="●"/>
              <a:defRPr b="0" i="0" sz="2000" u="none" cap="none" strike="noStrike">
                <a:solidFill>
                  <a:srgbClr val="000000"/>
                </a:solidFill>
                <a:latin typeface="Helvetica Neue Light"/>
                <a:ea typeface="Helvetica Neue Light"/>
                <a:cs typeface="Helvetica Neue Light"/>
                <a:sym typeface="Helvetica Neue Light"/>
              </a:defRPr>
            </a:lvl1pPr>
            <a:lvl2pPr indent="-38100" lvl="1" marL="3683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3pPr>
            <a:lvl4pPr indent="-114300" lvl="3" marL="787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4pPr>
            <a:lvl5pPr indent="-127000" lvl="4" marL="9652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5pPr>
            <a:lvl6pPr indent="-152400" lvl="5" marL="1168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9pPr>
          </a:lstStyle>
          <a:p/>
        </p:txBody>
      </p:sp>
      <p:sp>
        <p:nvSpPr>
          <p:cNvPr id="173" name="Shape 173"/>
          <p:cNvSpPr txBox="1"/>
          <p:nvPr>
            <p:ph idx="12" type="sldNum"/>
          </p:nvPr>
        </p:nvSpPr>
        <p:spPr>
          <a:xfrm>
            <a:off x="4475930" y="4878957"/>
            <a:ext cx="185400" cy="1917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000000"/>
              </a:buClr>
              <a:buSzPct val="25000"/>
              <a:buFont typeface="Helvetica Neue Light"/>
              <a:buNone/>
            </a:pPr>
            <a:fld id="{00000000-1234-1234-1234-123412341234}" type="slidenum">
              <a:rPr b="0" i="0" lang="en" sz="9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p:spTree>
      <p:nvGrpSpPr>
        <p:cNvPr id="174" name="Shape 174"/>
        <p:cNvGrpSpPr/>
        <p:nvPr/>
      </p:nvGrpSpPr>
      <p:grpSpPr>
        <a:xfrm>
          <a:off x="0" y="0"/>
          <a:ext cx="0" cy="0"/>
          <a:chOff x="0" y="0"/>
          <a:chExt cx="0" cy="0"/>
        </a:xfrm>
      </p:grpSpPr>
      <p:sp>
        <p:nvSpPr>
          <p:cNvPr id="175" name="Shape 175"/>
          <p:cNvSpPr/>
          <p:nvPr>
            <p:ph idx="2" type="pic"/>
          </p:nvPr>
        </p:nvSpPr>
        <p:spPr>
          <a:xfrm>
            <a:off x="1143000" y="0"/>
            <a:ext cx="6858000" cy="5143500"/>
          </a:xfrm>
          <a:prstGeom prst="rect">
            <a:avLst/>
          </a:prstGeom>
          <a:noFill/>
          <a:ln>
            <a:noFill/>
          </a:ln>
        </p:spPr>
        <p:txBody>
          <a:bodyPr anchorCtr="0" anchor="t" bIns="34275" lIns="34275" rIns="34275" tIns="34275"/>
          <a:lstStyle>
            <a:lvl1pPr indent="-25400" lvl="0" marL="177800" marR="0" rtl="0" algn="l">
              <a:lnSpc>
                <a:spcPct val="100000"/>
              </a:lnSpc>
              <a:spcBef>
                <a:spcPts val="800"/>
              </a:spcBef>
              <a:spcAft>
                <a:spcPts val="0"/>
              </a:spcAft>
              <a:buClr>
                <a:srgbClr val="000000"/>
              </a:buClr>
              <a:buSzPct val="100000"/>
              <a:buFont typeface="Arial"/>
              <a:buChar char="▪"/>
              <a:defRPr b="0" i="0" sz="2400" u="none" cap="none" strike="noStrike">
                <a:solidFill>
                  <a:srgbClr val="000000"/>
                </a:solidFill>
                <a:latin typeface="Arial"/>
                <a:ea typeface="Arial"/>
                <a:cs typeface="Arial"/>
                <a:sym typeface="Arial"/>
              </a:defRPr>
            </a:lvl1pPr>
            <a:lvl2pPr indent="-38100" lvl="1" marL="368300" marR="0" rtl="0" algn="l">
              <a:lnSpc>
                <a:spcPct val="100000"/>
              </a:lnSpc>
              <a:spcBef>
                <a:spcPts val="800"/>
              </a:spcBef>
              <a:spcAft>
                <a:spcPts val="0"/>
              </a:spcAft>
              <a:buClr>
                <a:srgbClr val="000000"/>
              </a:buClr>
              <a:buSzPct val="100000"/>
              <a:buFont typeface="Arial"/>
              <a:buChar char="•"/>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Clr>
                <a:srgbClr val="000000"/>
              </a:buClr>
              <a:buSzPct val="100000"/>
              <a:buFont typeface="Arial"/>
              <a:buChar char="✓"/>
              <a:defRPr b="0" i="0" sz="2400" u="none" cap="none" strike="noStrike">
                <a:solidFill>
                  <a:srgbClr val="000000"/>
                </a:solidFill>
                <a:latin typeface="Arial"/>
                <a:ea typeface="Arial"/>
                <a:cs typeface="Arial"/>
                <a:sym typeface="Arial"/>
              </a:defRPr>
            </a:lvl3pPr>
            <a:lvl4pPr indent="-114300" lvl="3" marL="787400" marR="0" rtl="0" algn="l">
              <a:lnSpc>
                <a:spcPct val="100000"/>
              </a:lnSpc>
              <a:spcBef>
                <a:spcPts val="800"/>
              </a:spcBef>
              <a:spcAft>
                <a:spcPts val="0"/>
              </a:spcAft>
              <a:buClr>
                <a:srgbClr val="000000"/>
              </a:buClr>
              <a:buSzPct val="100000"/>
              <a:buFont typeface="Arial"/>
              <a:buChar char="•"/>
              <a:defRPr b="0" i="0" sz="2400" u="none" cap="none" strike="noStrike">
                <a:solidFill>
                  <a:srgbClr val="000000"/>
                </a:solidFill>
                <a:latin typeface="Arial"/>
                <a:ea typeface="Arial"/>
                <a:cs typeface="Arial"/>
                <a:sym typeface="Arial"/>
              </a:defRPr>
            </a:lvl4pPr>
            <a:lvl5pPr indent="-127000" lvl="4" marL="965200" marR="0" rtl="0" algn="l">
              <a:lnSpc>
                <a:spcPct val="100000"/>
              </a:lnSpc>
              <a:spcBef>
                <a:spcPts val="800"/>
              </a:spcBef>
              <a:spcAft>
                <a:spcPts val="0"/>
              </a:spcAft>
              <a:buClr>
                <a:srgbClr val="000000"/>
              </a:buClr>
              <a:buSzPct val="100000"/>
              <a:buFont typeface="Arial"/>
              <a:buChar char="•"/>
              <a:defRPr b="0" i="0" sz="2400" u="none" cap="none" strike="noStrike">
                <a:solidFill>
                  <a:srgbClr val="000000"/>
                </a:solidFill>
                <a:latin typeface="Arial"/>
                <a:ea typeface="Arial"/>
                <a:cs typeface="Arial"/>
                <a:sym typeface="Arial"/>
              </a:defRPr>
            </a:lvl5pPr>
            <a:lvl6pPr indent="-152400" lvl="5" marL="1168400" marR="0" rtl="0" algn="l">
              <a:lnSpc>
                <a:spcPct val="100000"/>
              </a:lnSpc>
              <a:spcBef>
                <a:spcPts val="800"/>
              </a:spcBef>
              <a:spcAft>
                <a:spcPts val="0"/>
              </a:spcAft>
              <a:buClr>
                <a:srgbClr val="000000"/>
              </a:buClr>
              <a:buSzPct val="100000"/>
              <a:buFont typeface="Arial"/>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ct val="100000"/>
              <a:buFont typeface="Arial"/>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ct val="100000"/>
              <a:buFont typeface="Arial"/>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ct val="100000"/>
              <a:buFont typeface="Arial"/>
              <a:buChar char="•"/>
              <a:defRPr b="0" i="0" sz="2400" u="none" cap="none" strike="noStrike">
                <a:solidFill>
                  <a:srgbClr val="000000"/>
                </a:solidFill>
                <a:latin typeface="Arial"/>
                <a:ea typeface="Arial"/>
                <a:cs typeface="Arial"/>
                <a:sym typeface="Arial"/>
              </a:defRPr>
            </a:lvl9pPr>
          </a:lstStyle>
          <a:p/>
        </p:txBody>
      </p:sp>
      <p:sp>
        <p:nvSpPr>
          <p:cNvPr id="176" name="Shape 176"/>
          <p:cNvSpPr txBox="1"/>
          <p:nvPr>
            <p:ph idx="12" type="sldNum"/>
          </p:nvPr>
        </p:nvSpPr>
        <p:spPr>
          <a:xfrm>
            <a:off x="4475930" y="4878957"/>
            <a:ext cx="185400" cy="1917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000000"/>
              </a:buClr>
              <a:buSzPct val="25000"/>
              <a:buFont typeface="Helvetica Neue Light"/>
              <a:buNone/>
            </a:pPr>
            <a:fld id="{00000000-1234-1234-1234-123412341234}" type="slidenum">
              <a:rPr b="0" i="0" lang="en" sz="9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177" name="Shape 177"/>
        <p:cNvGrpSpPr/>
        <p:nvPr/>
      </p:nvGrpSpPr>
      <p:grpSpPr>
        <a:xfrm>
          <a:off x="0" y="0"/>
          <a:ext cx="0" cy="0"/>
          <a:chOff x="0" y="0"/>
          <a:chExt cx="0" cy="0"/>
        </a:xfrm>
      </p:grpSpPr>
      <p:sp>
        <p:nvSpPr>
          <p:cNvPr id="178" name="Shape 178"/>
          <p:cNvSpPr txBox="1"/>
          <p:nvPr>
            <p:ph type="title"/>
          </p:nvPr>
        </p:nvSpPr>
        <p:spPr>
          <a:xfrm>
            <a:off x="1812726" y="133945"/>
            <a:ext cx="5518500" cy="1285800"/>
          </a:xfrm>
          <a:prstGeom prst="rect">
            <a:avLst/>
          </a:prstGeom>
          <a:noFill/>
          <a:ln>
            <a:noFill/>
          </a:ln>
        </p:spPr>
        <p:txBody>
          <a:bodyPr anchorCtr="0" anchor="ctr" bIns="34275" lIns="34275" rIns="34275" tIns="34275"/>
          <a:lstStyle>
            <a:lvl1pPr indent="0" lvl="0" marL="0" marR="0" rtl="0" algn="ctr">
              <a:lnSpc>
                <a:spcPct val="100000"/>
              </a:lnSpc>
              <a:spcBef>
                <a:spcPts val="0"/>
              </a:spcBef>
              <a:spcAft>
                <a:spcPts val="0"/>
              </a:spcAft>
              <a:buClr>
                <a:srgbClr val="000000"/>
              </a:buClr>
              <a:buFont typeface="Gill Sans"/>
              <a:buNone/>
              <a:defRPr b="0" i="0" sz="34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9pPr>
          </a:lstStyle>
          <a:p/>
        </p:txBody>
      </p:sp>
      <p:sp>
        <p:nvSpPr>
          <p:cNvPr id="179" name="Shape 179"/>
          <p:cNvSpPr txBox="1"/>
          <p:nvPr>
            <p:ph idx="1" type="body"/>
          </p:nvPr>
        </p:nvSpPr>
        <p:spPr>
          <a:xfrm>
            <a:off x="1812726" y="1460003"/>
            <a:ext cx="5518500" cy="3013800"/>
          </a:xfrm>
          <a:prstGeom prst="rect">
            <a:avLst/>
          </a:prstGeom>
          <a:noFill/>
          <a:ln>
            <a:noFill/>
          </a:ln>
        </p:spPr>
        <p:txBody>
          <a:bodyPr anchorCtr="0" anchor="ctr" bIns="34275" lIns="34275" rIns="34275" tIns="34275"/>
          <a:lstStyle>
            <a:lvl1pPr indent="-38100" lvl="0" marL="406400" marR="0" rtl="0" algn="l">
              <a:lnSpc>
                <a:spcPct val="100000"/>
              </a:lnSpc>
              <a:spcBef>
                <a:spcPts val="1200"/>
              </a:spcBef>
              <a:spcAft>
                <a:spcPts val="0"/>
              </a:spcAft>
              <a:buNone/>
              <a:defRPr b="0" i="0" sz="2100" u="none" cap="none" strike="noStrike">
                <a:solidFill>
                  <a:srgbClr val="000000"/>
                </a:solidFill>
                <a:latin typeface="Gill Sans"/>
                <a:ea typeface="Gill Sans"/>
                <a:cs typeface="Gill Sans"/>
                <a:sym typeface="Gill Sans"/>
              </a:defRPr>
            </a:lvl1pPr>
            <a:lvl2pPr indent="-12700" lvl="1" marL="546100" marR="0" rtl="0" algn="l">
              <a:lnSpc>
                <a:spcPct val="100000"/>
              </a:lnSpc>
              <a:spcBef>
                <a:spcPts val="300"/>
              </a:spcBef>
              <a:spcAft>
                <a:spcPts val="0"/>
              </a:spcAft>
              <a:buNone/>
              <a:defRPr b="0" i="0" sz="1900" u="none" cap="none" strike="noStrike">
                <a:solidFill>
                  <a:srgbClr val="000000"/>
                </a:solidFill>
                <a:latin typeface="Gill Sans"/>
                <a:ea typeface="Gill Sans"/>
                <a:cs typeface="Gill Sans"/>
                <a:sym typeface="Gill Sans"/>
              </a:defRPr>
            </a:lvl2pPr>
            <a:lvl3pPr indent="-12700" lvl="2" marL="749300" marR="0" rtl="0" algn="l">
              <a:lnSpc>
                <a:spcPct val="100000"/>
              </a:lnSpc>
              <a:spcBef>
                <a:spcPts val="300"/>
              </a:spcBef>
              <a:spcAft>
                <a:spcPts val="0"/>
              </a:spcAft>
              <a:buNone/>
              <a:defRPr b="0" i="0" sz="1900" u="none" cap="none" strike="noStrike">
                <a:solidFill>
                  <a:srgbClr val="000000"/>
                </a:solidFill>
                <a:latin typeface="Gill Sans"/>
                <a:ea typeface="Gill Sans"/>
                <a:cs typeface="Gill Sans"/>
                <a:sym typeface="Gill Sans"/>
              </a:defRPr>
            </a:lvl3pPr>
            <a:lvl4pPr indent="-12700" lvl="3" marL="952500" marR="0" rtl="0" algn="l">
              <a:lnSpc>
                <a:spcPct val="100000"/>
              </a:lnSpc>
              <a:spcBef>
                <a:spcPts val="300"/>
              </a:spcBef>
              <a:spcAft>
                <a:spcPts val="0"/>
              </a:spcAft>
              <a:buNone/>
              <a:defRPr b="0" i="0" sz="1900" u="none" cap="none" strike="noStrike">
                <a:solidFill>
                  <a:srgbClr val="000000"/>
                </a:solidFill>
                <a:latin typeface="Gill Sans"/>
                <a:ea typeface="Gill Sans"/>
                <a:cs typeface="Gill Sans"/>
                <a:sym typeface="Gill Sans"/>
              </a:defRPr>
            </a:lvl4pPr>
            <a:lvl5pPr indent="-25400" lvl="4" marL="1181100" marR="0" rtl="0" algn="l">
              <a:lnSpc>
                <a:spcPct val="100000"/>
              </a:lnSpc>
              <a:spcBef>
                <a:spcPts val="300"/>
              </a:spcBef>
              <a:spcAft>
                <a:spcPts val="0"/>
              </a:spcAft>
              <a:buNone/>
              <a:defRPr b="0" i="0" sz="1900" u="none" cap="none" strike="noStrike">
                <a:solidFill>
                  <a:srgbClr val="000000"/>
                </a:solidFill>
                <a:latin typeface="Gill Sans"/>
                <a:ea typeface="Gill Sans"/>
                <a:cs typeface="Gill Sans"/>
                <a:sym typeface="Gill Sans"/>
              </a:defRPr>
            </a:lvl5pPr>
            <a:lvl6pPr indent="-152400" lvl="5" marL="1168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9pPr>
          </a:lstStyle>
          <a:p/>
        </p:txBody>
      </p:sp>
      <p:sp>
        <p:nvSpPr>
          <p:cNvPr id="180" name="Shape 180"/>
          <p:cNvSpPr txBox="1"/>
          <p:nvPr>
            <p:ph idx="12" type="sldNum"/>
          </p:nvPr>
        </p:nvSpPr>
        <p:spPr>
          <a:xfrm>
            <a:off x="4482330" y="4882306"/>
            <a:ext cx="172800" cy="1869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fld id="{00000000-1234-1234-1234-123412341234}" type="slidenum">
              <a:rPr b="0" i="0" lang="en" sz="9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181" name="Shape 181"/>
        <p:cNvGrpSpPr/>
        <p:nvPr/>
      </p:nvGrpSpPr>
      <p:grpSpPr>
        <a:xfrm>
          <a:off x="0" y="0"/>
          <a:ext cx="0" cy="0"/>
          <a:chOff x="0" y="0"/>
          <a:chExt cx="0" cy="0"/>
        </a:xfrm>
      </p:grpSpPr>
      <p:sp>
        <p:nvSpPr>
          <p:cNvPr id="182" name="Shape 182"/>
          <p:cNvSpPr txBox="1"/>
          <p:nvPr>
            <p:ph type="title"/>
          </p:nvPr>
        </p:nvSpPr>
        <p:spPr>
          <a:xfrm>
            <a:off x="1812726" y="133945"/>
            <a:ext cx="5518500" cy="1285800"/>
          </a:xfrm>
          <a:prstGeom prst="rect">
            <a:avLst/>
          </a:prstGeom>
          <a:noFill/>
          <a:ln>
            <a:noFill/>
          </a:ln>
        </p:spPr>
        <p:txBody>
          <a:bodyPr anchorCtr="0" anchor="ctr" bIns="34275" lIns="34275" rIns="34275" tIns="34275"/>
          <a:lstStyle>
            <a:lvl1pPr indent="0" lvl="0" marL="0" marR="0" rtl="0" algn="ctr">
              <a:lnSpc>
                <a:spcPct val="100000"/>
              </a:lnSpc>
              <a:spcBef>
                <a:spcPts val="0"/>
              </a:spcBef>
              <a:spcAft>
                <a:spcPts val="0"/>
              </a:spcAft>
              <a:buClr>
                <a:srgbClr val="000000"/>
              </a:buClr>
              <a:buFont typeface="Gill Sans"/>
              <a:buNone/>
              <a:defRPr b="0" i="0" sz="37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9pPr>
          </a:lstStyle>
          <a:p/>
        </p:txBody>
      </p:sp>
      <p:sp>
        <p:nvSpPr>
          <p:cNvPr id="183" name="Shape 183"/>
          <p:cNvSpPr txBox="1"/>
          <p:nvPr>
            <p:ph idx="1" type="body"/>
          </p:nvPr>
        </p:nvSpPr>
        <p:spPr>
          <a:xfrm>
            <a:off x="1812726" y="1460003"/>
            <a:ext cx="5518500" cy="3013800"/>
          </a:xfrm>
          <a:prstGeom prst="rect">
            <a:avLst/>
          </a:prstGeom>
          <a:noFill/>
          <a:ln>
            <a:noFill/>
          </a:ln>
        </p:spPr>
        <p:txBody>
          <a:bodyPr anchorCtr="0" anchor="ctr" bIns="34275" lIns="34275" rIns="34275" tIns="34275"/>
          <a:lstStyle>
            <a:lvl1pPr indent="-38100" lvl="0" marL="406400" marR="0" rtl="0" algn="l">
              <a:lnSpc>
                <a:spcPct val="100000"/>
              </a:lnSpc>
              <a:spcBef>
                <a:spcPts val="1200"/>
              </a:spcBef>
              <a:spcAft>
                <a:spcPts val="0"/>
              </a:spcAft>
              <a:buNone/>
              <a:defRPr b="0" i="0" sz="2100" u="none" cap="none" strike="noStrike">
                <a:solidFill>
                  <a:srgbClr val="000000"/>
                </a:solidFill>
                <a:latin typeface="Gill Sans"/>
                <a:ea typeface="Gill Sans"/>
                <a:cs typeface="Gill Sans"/>
                <a:sym typeface="Gill Sans"/>
              </a:defRPr>
            </a:lvl1pPr>
            <a:lvl2pPr indent="-12700" lvl="1" marL="546100" marR="0" rtl="0" algn="l">
              <a:lnSpc>
                <a:spcPct val="100000"/>
              </a:lnSpc>
              <a:spcBef>
                <a:spcPts val="300"/>
              </a:spcBef>
              <a:spcAft>
                <a:spcPts val="0"/>
              </a:spcAft>
              <a:buNone/>
              <a:defRPr b="0" i="0" sz="1900" u="none" cap="none" strike="noStrike">
                <a:solidFill>
                  <a:srgbClr val="000000"/>
                </a:solidFill>
                <a:latin typeface="Gill Sans"/>
                <a:ea typeface="Gill Sans"/>
                <a:cs typeface="Gill Sans"/>
                <a:sym typeface="Gill Sans"/>
              </a:defRPr>
            </a:lvl2pPr>
            <a:lvl3pPr indent="-12700" lvl="2" marL="749300" marR="0" rtl="0" algn="l">
              <a:lnSpc>
                <a:spcPct val="100000"/>
              </a:lnSpc>
              <a:spcBef>
                <a:spcPts val="300"/>
              </a:spcBef>
              <a:spcAft>
                <a:spcPts val="0"/>
              </a:spcAft>
              <a:buNone/>
              <a:defRPr b="0" i="0" sz="1900" u="none" cap="none" strike="noStrike">
                <a:solidFill>
                  <a:srgbClr val="000000"/>
                </a:solidFill>
                <a:latin typeface="Gill Sans"/>
                <a:ea typeface="Gill Sans"/>
                <a:cs typeface="Gill Sans"/>
                <a:sym typeface="Gill Sans"/>
              </a:defRPr>
            </a:lvl3pPr>
            <a:lvl4pPr indent="-12700" lvl="3" marL="952500" marR="0" rtl="0" algn="l">
              <a:lnSpc>
                <a:spcPct val="100000"/>
              </a:lnSpc>
              <a:spcBef>
                <a:spcPts val="300"/>
              </a:spcBef>
              <a:spcAft>
                <a:spcPts val="0"/>
              </a:spcAft>
              <a:buNone/>
              <a:defRPr b="0" i="0" sz="1900" u="none" cap="none" strike="noStrike">
                <a:solidFill>
                  <a:srgbClr val="000000"/>
                </a:solidFill>
                <a:latin typeface="Gill Sans"/>
                <a:ea typeface="Gill Sans"/>
                <a:cs typeface="Gill Sans"/>
                <a:sym typeface="Gill Sans"/>
              </a:defRPr>
            </a:lvl4pPr>
            <a:lvl5pPr indent="-25400" lvl="4" marL="1181100" marR="0" rtl="0" algn="l">
              <a:lnSpc>
                <a:spcPct val="100000"/>
              </a:lnSpc>
              <a:spcBef>
                <a:spcPts val="300"/>
              </a:spcBef>
              <a:spcAft>
                <a:spcPts val="0"/>
              </a:spcAft>
              <a:buNone/>
              <a:defRPr b="0" i="0" sz="1900" u="none" cap="none" strike="noStrike">
                <a:solidFill>
                  <a:srgbClr val="000000"/>
                </a:solidFill>
                <a:latin typeface="Gill Sans"/>
                <a:ea typeface="Gill Sans"/>
                <a:cs typeface="Gill Sans"/>
                <a:sym typeface="Gill Sans"/>
              </a:defRPr>
            </a:lvl5pPr>
            <a:lvl6pPr indent="-152400" lvl="5" marL="1168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9pPr>
          </a:lstStyle>
          <a:p/>
        </p:txBody>
      </p:sp>
      <p:sp>
        <p:nvSpPr>
          <p:cNvPr id="184" name="Shape 184"/>
          <p:cNvSpPr txBox="1"/>
          <p:nvPr>
            <p:ph idx="12" type="sldNum"/>
          </p:nvPr>
        </p:nvSpPr>
        <p:spPr>
          <a:xfrm>
            <a:off x="4482330" y="4882306"/>
            <a:ext cx="172800" cy="1869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fld id="{00000000-1234-1234-1234-123412341234}" type="slidenum">
              <a:rPr b="0" i="0" lang="en" sz="9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Only">
    <p:spTree>
      <p:nvGrpSpPr>
        <p:cNvPr id="185" name="Shape 185"/>
        <p:cNvGrpSpPr/>
        <p:nvPr/>
      </p:nvGrpSpPr>
      <p:grpSpPr>
        <a:xfrm>
          <a:off x="0" y="0"/>
          <a:ext cx="0" cy="0"/>
          <a:chOff x="0" y="0"/>
          <a:chExt cx="0" cy="0"/>
        </a:xfrm>
      </p:grpSpPr>
      <p:sp>
        <p:nvSpPr>
          <p:cNvPr id="186" name="Shape 186"/>
          <p:cNvSpPr txBox="1"/>
          <p:nvPr>
            <p:ph type="title"/>
          </p:nvPr>
        </p:nvSpPr>
        <p:spPr>
          <a:xfrm>
            <a:off x="449745" y="229117"/>
            <a:ext cx="8241900" cy="695400"/>
          </a:xfrm>
          <a:prstGeom prst="rect">
            <a:avLst/>
          </a:prstGeom>
          <a:noFill/>
          <a:ln>
            <a:noFill/>
          </a:ln>
        </p:spPr>
        <p:txBody>
          <a:bodyPr anchorCtr="0" anchor="ctr" bIns="34275" lIns="34275" rIns="34275" tIns="34275"/>
          <a:lstStyle>
            <a:lvl1pPr indent="0" lvl="0"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1pPr>
            <a:lvl2pPr indent="0" lvl="1"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9pPr>
          </a:lstStyle>
          <a:p/>
        </p:txBody>
      </p:sp>
      <p:sp>
        <p:nvSpPr>
          <p:cNvPr id="187" name="Shape 187"/>
          <p:cNvSpPr txBox="1"/>
          <p:nvPr>
            <p:ph idx="12" type="sldNum"/>
          </p:nvPr>
        </p:nvSpPr>
        <p:spPr>
          <a:xfrm>
            <a:off x="4419600" y="4629150"/>
            <a:ext cx="2133600" cy="276300"/>
          </a:xfrm>
          <a:prstGeom prst="rect">
            <a:avLst/>
          </a:prstGeom>
          <a:noFill/>
          <a:ln>
            <a:noFill/>
          </a:ln>
        </p:spPr>
        <p:txBody>
          <a:bodyPr anchorCtr="0" anchor="ctr" bIns="34275" lIns="34275" rIns="34275" tIns="34275">
            <a:noAutofit/>
          </a:bodyPr>
          <a:lstStyle/>
          <a:p>
            <a:pPr indent="0" lvl="0" marL="0" marR="0" rtl="0" algn="r">
              <a:lnSpc>
                <a:spcPct val="100000"/>
              </a:lnSpc>
              <a:spcBef>
                <a:spcPts val="0"/>
              </a:spcBef>
              <a:spcAft>
                <a:spcPts val="0"/>
              </a:spcAft>
              <a:buClr>
                <a:srgbClr val="000000"/>
              </a:buClr>
              <a:buSzPct val="25000"/>
              <a:buFont typeface="Calibri"/>
              <a:buNone/>
            </a:pPr>
            <a:fld id="{00000000-1234-1234-1234-123412341234}" type="slidenum">
              <a:rPr b="0" i="0" lang="en" sz="900" u="none" cap="none" strike="noStrike">
                <a:solidFill>
                  <a:srgbClr val="000000"/>
                </a:solidFill>
                <a:latin typeface="Calibri"/>
                <a:ea typeface="Calibri"/>
                <a:cs typeface="Calibri"/>
                <a:sym typeface="Calibri"/>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buChar char="●"/>
              <a:defRPr sz="1200"/>
            </a:lvl1pPr>
            <a:lvl2pPr lvl="1">
              <a:spcBef>
                <a:spcPts val="0"/>
              </a:spcBef>
              <a:buSzPct val="100000"/>
              <a:buChar char="○"/>
              <a:defRPr sz="1200"/>
            </a:lvl2pPr>
            <a:lvl3pPr lvl="2">
              <a:spcBef>
                <a:spcPts val="0"/>
              </a:spcBef>
              <a:buSzPct val="100000"/>
              <a:buChar char="■"/>
              <a:defRPr sz="1200"/>
            </a:lvl3pPr>
            <a:lvl4pPr lvl="3">
              <a:spcBef>
                <a:spcPts val="0"/>
              </a:spcBef>
              <a:buSzPct val="100000"/>
              <a:buChar char="●"/>
              <a:defRPr sz="1200"/>
            </a:lvl4pPr>
            <a:lvl5pPr lvl="4">
              <a:spcBef>
                <a:spcPts val="0"/>
              </a:spcBef>
              <a:buSzPct val="100000"/>
              <a:buChar char="○"/>
              <a:defRPr sz="1200"/>
            </a:lvl5pPr>
            <a:lvl6pPr lvl="5">
              <a:spcBef>
                <a:spcPts val="0"/>
              </a:spcBef>
              <a:buSzPct val="100000"/>
              <a:buChar char="■"/>
              <a:defRPr sz="1200"/>
            </a:lvl6pPr>
            <a:lvl7pPr lvl="6">
              <a:spcBef>
                <a:spcPts val="0"/>
              </a:spcBef>
              <a:buSzPct val="100000"/>
              <a:buChar char="●"/>
              <a:defRPr sz="1200"/>
            </a:lvl7pPr>
            <a:lvl8pPr lvl="7">
              <a:spcBef>
                <a:spcPts val="0"/>
              </a:spcBef>
              <a:buSzPct val="100000"/>
              <a:buChar char="○"/>
              <a:defRPr sz="1200"/>
            </a:lvl8pPr>
            <a:lvl9pPr lvl="8">
              <a:spcBef>
                <a:spcPts val="0"/>
              </a:spcBef>
              <a:buSzPct val="100000"/>
              <a:buChar char="■"/>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buChar char="●"/>
              <a:defRPr/>
            </a:lvl1pPr>
            <a:lvl2pPr lvl="1">
              <a:spcBef>
                <a:spcPts val="0"/>
              </a:spcBef>
              <a:buChar char="○"/>
              <a:defRPr/>
            </a:lvl2pPr>
            <a:lvl3pPr lvl="2">
              <a:spcBef>
                <a:spcPts val="0"/>
              </a:spcBef>
              <a:buChar char="■"/>
              <a:defRPr/>
            </a:lvl3pPr>
            <a:lvl4pPr lvl="3">
              <a:spcBef>
                <a:spcPts val="0"/>
              </a:spcBef>
              <a:buChar char="●"/>
              <a:defRPr/>
            </a:lvl4pPr>
            <a:lvl5pPr lvl="4">
              <a:spcBef>
                <a:spcPts val="0"/>
              </a:spcBef>
              <a:buChar char="○"/>
              <a:defRPr/>
            </a:lvl5pPr>
            <a:lvl6pPr lvl="5">
              <a:spcBef>
                <a:spcPts val="0"/>
              </a:spcBef>
              <a:buChar char="■"/>
              <a:defRPr/>
            </a:lvl6pPr>
            <a:lvl7pPr lvl="6">
              <a:spcBef>
                <a:spcPts val="0"/>
              </a:spcBef>
              <a:buChar char="●"/>
              <a:defRPr/>
            </a:lvl7pPr>
            <a:lvl8pPr lvl="7">
              <a:spcBef>
                <a:spcPts val="0"/>
              </a:spcBef>
              <a:buChar char="○"/>
              <a:defRPr/>
            </a:lvl8pPr>
            <a:lvl9pPr lvl="8">
              <a:spcBef>
                <a:spcPts val="0"/>
              </a:spcBef>
              <a:buChar char="■"/>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Char char="●"/>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18" Type="http://schemas.openxmlformats.org/officeDocument/2006/relationships/theme" Target="../theme/theme4.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9.xml"/><Relationship Id="rId10" Type="http://schemas.openxmlformats.org/officeDocument/2006/relationships/slideLayout" Target="../slideLayouts/slideLayout38.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5" Type="http://schemas.openxmlformats.org/officeDocument/2006/relationships/slideLayout" Target="../slideLayouts/slideLayout43.xml"/><Relationship Id="rId14" Type="http://schemas.openxmlformats.org/officeDocument/2006/relationships/slideLayout" Target="../slideLayouts/slideLayout42.xml"/><Relationship Id="rId17" Type="http://schemas.openxmlformats.org/officeDocument/2006/relationships/slideLayout" Target="../slideLayouts/slideLayout45.xml"/><Relationship Id="rId16" Type="http://schemas.openxmlformats.org/officeDocument/2006/relationships/slideLayout" Target="../slideLayouts/slideLayout44.xml"/><Relationship Id="rId5" Type="http://schemas.openxmlformats.org/officeDocument/2006/relationships/slideLayout" Target="../slideLayouts/slideLayout33.xml"/><Relationship Id="rId6" Type="http://schemas.openxmlformats.org/officeDocument/2006/relationships/slideLayout" Target="../slideLayouts/slideLayout34.xml"/><Relationship Id="rId18" Type="http://schemas.openxmlformats.org/officeDocument/2006/relationships/theme" Target="../theme/theme2.xml"/><Relationship Id="rId7" Type="http://schemas.openxmlformats.org/officeDocument/2006/relationships/slideLayout" Target="../slideLayouts/slideLayout35.xml"/><Relationship Id="rId8"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Char char="●"/>
              <a:defRPr sz="1800">
                <a:solidFill>
                  <a:schemeClr val="dk2"/>
                </a:solidFill>
              </a:defRPr>
            </a:lvl1pPr>
            <a:lvl2pPr lvl="1">
              <a:lnSpc>
                <a:spcPct val="115000"/>
              </a:lnSpc>
              <a:spcBef>
                <a:spcPts val="0"/>
              </a:spcBef>
              <a:spcAft>
                <a:spcPts val="1600"/>
              </a:spcAft>
              <a:buClr>
                <a:schemeClr val="dk2"/>
              </a:buClr>
              <a:buChar char="○"/>
              <a:defRPr>
                <a:solidFill>
                  <a:schemeClr val="dk2"/>
                </a:solidFill>
              </a:defRPr>
            </a:lvl2pPr>
            <a:lvl3pPr lvl="2">
              <a:lnSpc>
                <a:spcPct val="115000"/>
              </a:lnSpc>
              <a:spcBef>
                <a:spcPts val="0"/>
              </a:spcBef>
              <a:spcAft>
                <a:spcPts val="1600"/>
              </a:spcAft>
              <a:buClr>
                <a:schemeClr val="dk2"/>
              </a:buClr>
              <a:buChar char="■"/>
              <a:defRPr>
                <a:solidFill>
                  <a:schemeClr val="dk2"/>
                </a:solidFill>
              </a:defRPr>
            </a:lvl3pPr>
            <a:lvl4pPr lvl="3">
              <a:lnSpc>
                <a:spcPct val="115000"/>
              </a:lnSpc>
              <a:spcBef>
                <a:spcPts val="0"/>
              </a:spcBef>
              <a:spcAft>
                <a:spcPts val="1600"/>
              </a:spcAft>
              <a:buClr>
                <a:schemeClr val="dk2"/>
              </a:buClr>
              <a:buChar char="●"/>
              <a:defRPr>
                <a:solidFill>
                  <a:schemeClr val="dk2"/>
                </a:solidFill>
              </a:defRPr>
            </a:lvl4pPr>
            <a:lvl5pPr lvl="4">
              <a:lnSpc>
                <a:spcPct val="115000"/>
              </a:lnSpc>
              <a:spcBef>
                <a:spcPts val="0"/>
              </a:spcBef>
              <a:spcAft>
                <a:spcPts val="1600"/>
              </a:spcAft>
              <a:buClr>
                <a:schemeClr val="dk2"/>
              </a:buClr>
              <a:buChar char="○"/>
              <a:defRPr>
                <a:solidFill>
                  <a:schemeClr val="dk2"/>
                </a:solidFill>
              </a:defRPr>
            </a:lvl5pPr>
            <a:lvl6pPr lvl="5">
              <a:lnSpc>
                <a:spcPct val="115000"/>
              </a:lnSpc>
              <a:spcBef>
                <a:spcPts val="0"/>
              </a:spcBef>
              <a:spcAft>
                <a:spcPts val="1600"/>
              </a:spcAft>
              <a:buClr>
                <a:schemeClr val="dk2"/>
              </a:buClr>
              <a:buChar char="■"/>
              <a:defRPr>
                <a:solidFill>
                  <a:schemeClr val="dk2"/>
                </a:solidFill>
              </a:defRPr>
            </a:lvl6pPr>
            <a:lvl7pPr lvl="6">
              <a:lnSpc>
                <a:spcPct val="115000"/>
              </a:lnSpc>
              <a:spcBef>
                <a:spcPts val="0"/>
              </a:spcBef>
              <a:spcAft>
                <a:spcPts val="1600"/>
              </a:spcAft>
              <a:buClr>
                <a:schemeClr val="dk2"/>
              </a:buClr>
              <a:buChar char="●"/>
              <a:defRPr>
                <a:solidFill>
                  <a:schemeClr val="dk2"/>
                </a:solidFill>
              </a:defRPr>
            </a:lvl7pPr>
            <a:lvl8pPr lvl="7">
              <a:lnSpc>
                <a:spcPct val="115000"/>
              </a:lnSpc>
              <a:spcBef>
                <a:spcPts val="0"/>
              </a:spcBef>
              <a:spcAft>
                <a:spcPts val="1600"/>
              </a:spcAft>
              <a:buClr>
                <a:schemeClr val="dk2"/>
              </a:buClr>
              <a:buChar char="○"/>
              <a:defRPr>
                <a:solidFill>
                  <a:schemeClr val="dk2"/>
                </a:solidFill>
              </a:defRPr>
            </a:lvl8pPr>
            <a:lvl9pPr lvl="8">
              <a:lnSpc>
                <a:spcPct val="115000"/>
              </a:lnSpc>
              <a:spcBef>
                <a:spcPts val="0"/>
              </a:spcBef>
              <a:spcAft>
                <a:spcPts val="1600"/>
              </a:spcAft>
              <a:buClr>
                <a:schemeClr val="dk2"/>
              </a:buClr>
              <a:buChar cha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449745" y="229117"/>
            <a:ext cx="8241900" cy="695400"/>
          </a:xfrm>
          <a:prstGeom prst="rect">
            <a:avLst/>
          </a:prstGeom>
          <a:noFill/>
          <a:ln>
            <a:noFill/>
          </a:ln>
        </p:spPr>
        <p:txBody>
          <a:bodyPr anchorCtr="0" anchor="ctr" bIns="34275" lIns="34275" rIns="34275" tIns="34275"/>
          <a:lstStyle>
            <a:lvl1pPr indent="0" lvl="0" marL="0" marR="0" rtl="0" algn="l">
              <a:lnSpc>
                <a:spcPct val="90000"/>
              </a:lnSpc>
              <a:spcBef>
                <a:spcPts val="0"/>
              </a:spcBef>
              <a:spcAft>
                <a:spcPts val="0"/>
              </a:spcAft>
              <a:buClr>
                <a:srgbClr val="535353"/>
              </a:buClr>
              <a:buSzPct val="25000"/>
              <a:buFont typeface="Arial"/>
              <a:buNone/>
              <a:defRPr b="1" i="0" sz="3000" u="none" cap="none" strike="noStrike">
                <a:solidFill>
                  <a:srgbClr val="535353"/>
                </a:solidFill>
                <a:latin typeface="Arial"/>
                <a:ea typeface="Arial"/>
                <a:cs typeface="Arial"/>
                <a:sym typeface="Arial"/>
              </a:defRPr>
            </a:lvl1pPr>
            <a:lvl2pPr indent="0" lvl="1" marL="0" marR="0" rtl="0" algn="l">
              <a:lnSpc>
                <a:spcPct val="90000"/>
              </a:lnSpc>
              <a:spcBef>
                <a:spcPts val="0"/>
              </a:spcBef>
              <a:spcAft>
                <a:spcPts val="0"/>
              </a:spcAft>
              <a:buClr>
                <a:srgbClr val="535353"/>
              </a:buClr>
              <a:buSzPct val="250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ct val="250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ct val="250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ct val="250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ct val="250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ct val="250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ct val="250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ct val="25000"/>
              <a:buFont typeface="Arial"/>
              <a:buNone/>
              <a:defRPr b="1" i="0" sz="3000" u="none" cap="none" strike="noStrike">
                <a:solidFill>
                  <a:srgbClr val="535353"/>
                </a:solidFill>
                <a:latin typeface="Arial"/>
                <a:ea typeface="Arial"/>
                <a:cs typeface="Arial"/>
                <a:sym typeface="Arial"/>
              </a:defRPr>
            </a:lvl9pPr>
          </a:lstStyle>
          <a:p/>
        </p:txBody>
      </p:sp>
      <p:sp>
        <p:nvSpPr>
          <p:cNvPr id="52" name="Shape 52"/>
          <p:cNvSpPr txBox="1"/>
          <p:nvPr>
            <p:ph idx="1" type="body"/>
          </p:nvPr>
        </p:nvSpPr>
        <p:spPr>
          <a:xfrm>
            <a:off x="457200" y="1200150"/>
            <a:ext cx="8229600" cy="3943200"/>
          </a:xfrm>
          <a:prstGeom prst="rect">
            <a:avLst/>
          </a:prstGeom>
          <a:noFill/>
          <a:ln>
            <a:noFill/>
          </a:ln>
        </p:spPr>
        <p:txBody>
          <a:bodyPr anchorCtr="0" anchor="t" bIns="34275" lIns="34275" rIns="34275" tIns="34275"/>
          <a:lstStyle>
            <a:lvl1pPr indent="-25400" lvl="0" marL="1778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1pPr>
            <a:lvl2pPr indent="-38100" lvl="1" marL="3683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3pPr>
            <a:lvl4pPr indent="-114300" lvl="3" marL="787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4pPr>
            <a:lvl5pPr indent="-127000" lvl="4" marL="9652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5pPr>
            <a:lvl6pPr indent="-152400" lvl="5" marL="1168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9pPr>
          </a:lstStyle>
          <a:p/>
        </p:txBody>
      </p:sp>
      <p:sp>
        <p:nvSpPr>
          <p:cNvPr id="53" name="Shape 53"/>
          <p:cNvSpPr txBox="1"/>
          <p:nvPr>
            <p:ph idx="12" type="sldNum"/>
          </p:nvPr>
        </p:nvSpPr>
        <p:spPr>
          <a:xfrm>
            <a:off x="4419600" y="4629150"/>
            <a:ext cx="2133600" cy="276300"/>
          </a:xfrm>
          <a:prstGeom prst="rect">
            <a:avLst/>
          </a:prstGeom>
          <a:noFill/>
          <a:ln>
            <a:noFill/>
          </a:ln>
        </p:spPr>
        <p:txBody>
          <a:bodyPr anchorCtr="0" anchor="ctr" bIns="34275" lIns="34275" rIns="34275" tIns="34275">
            <a:noAutofit/>
          </a:bodyPr>
          <a:lstStyle/>
          <a:p>
            <a:pPr indent="0" lvl="0" marL="0" marR="0" rtl="0" algn="r">
              <a:lnSpc>
                <a:spcPct val="100000"/>
              </a:lnSpc>
              <a:spcBef>
                <a:spcPts val="0"/>
              </a:spcBef>
              <a:spcAft>
                <a:spcPts val="0"/>
              </a:spcAft>
              <a:buClr>
                <a:srgbClr val="000000"/>
              </a:buClr>
              <a:buSzPct val="25000"/>
              <a:buFont typeface="Calibri"/>
              <a:buNone/>
            </a:pPr>
            <a:fld id="{00000000-1234-1234-1234-123412341234}" type="slidenum">
              <a:rPr b="0" i="0" lang="en" sz="900" u="none" cap="none" strike="noStrike">
                <a:solidFill>
                  <a:srgbClr val="000000"/>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19" name="Shape 119"/>
        <p:cNvGrpSpPr/>
        <p:nvPr/>
      </p:nvGrpSpPr>
      <p:grpSpPr>
        <a:xfrm>
          <a:off x="0" y="0"/>
          <a:ext cx="0" cy="0"/>
          <a:chOff x="0" y="0"/>
          <a:chExt cx="0" cy="0"/>
        </a:xfrm>
      </p:grpSpPr>
      <p:sp>
        <p:nvSpPr>
          <p:cNvPr id="120" name="Shape 120"/>
          <p:cNvSpPr txBox="1"/>
          <p:nvPr>
            <p:ph type="title"/>
          </p:nvPr>
        </p:nvSpPr>
        <p:spPr>
          <a:xfrm>
            <a:off x="449745" y="229117"/>
            <a:ext cx="8241900" cy="695400"/>
          </a:xfrm>
          <a:prstGeom prst="rect">
            <a:avLst/>
          </a:prstGeom>
          <a:noFill/>
          <a:ln>
            <a:noFill/>
          </a:ln>
        </p:spPr>
        <p:txBody>
          <a:bodyPr anchorCtr="0" anchor="ctr" bIns="34275" lIns="34275" rIns="34275" tIns="34275"/>
          <a:lstStyle>
            <a:lvl1pPr indent="0" lvl="0" marL="0" marR="0" rtl="0" algn="l">
              <a:lnSpc>
                <a:spcPct val="90000"/>
              </a:lnSpc>
              <a:spcBef>
                <a:spcPts val="0"/>
              </a:spcBef>
              <a:spcAft>
                <a:spcPts val="0"/>
              </a:spcAft>
              <a:buClr>
                <a:srgbClr val="535353"/>
              </a:buClr>
              <a:buSzPct val="25000"/>
              <a:buFont typeface="Arial"/>
              <a:buNone/>
              <a:defRPr b="1" i="0" sz="3000" u="none" cap="none" strike="noStrike">
                <a:solidFill>
                  <a:srgbClr val="535353"/>
                </a:solidFill>
                <a:latin typeface="Arial"/>
                <a:ea typeface="Arial"/>
                <a:cs typeface="Arial"/>
                <a:sym typeface="Arial"/>
              </a:defRPr>
            </a:lvl1pPr>
            <a:lvl2pPr indent="0" lvl="1" marL="0" marR="0" rtl="0" algn="l">
              <a:lnSpc>
                <a:spcPct val="90000"/>
              </a:lnSpc>
              <a:spcBef>
                <a:spcPts val="0"/>
              </a:spcBef>
              <a:spcAft>
                <a:spcPts val="0"/>
              </a:spcAft>
              <a:buClr>
                <a:srgbClr val="535353"/>
              </a:buClr>
              <a:buSzPct val="250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ct val="250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ct val="250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ct val="250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ct val="250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ct val="250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ct val="250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ct val="25000"/>
              <a:buFont typeface="Arial"/>
              <a:buNone/>
              <a:defRPr b="1" i="0" sz="3000" u="none" cap="none" strike="noStrike">
                <a:solidFill>
                  <a:srgbClr val="535353"/>
                </a:solidFill>
                <a:latin typeface="Arial"/>
                <a:ea typeface="Arial"/>
                <a:cs typeface="Arial"/>
                <a:sym typeface="Arial"/>
              </a:defRPr>
            </a:lvl9pPr>
          </a:lstStyle>
          <a:p/>
        </p:txBody>
      </p:sp>
      <p:sp>
        <p:nvSpPr>
          <p:cNvPr id="121" name="Shape 121"/>
          <p:cNvSpPr txBox="1"/>
          <p:nvPr>
            <p:ph idx="1" type="body"/>
          </p:nvPr>
        </p:nvSpPr>
        <p:spPr>
          <a:xfrm>
            <a:off x="457200" y="1200150"/>
            <a:ext cx="8229600" cy="3943200"/>
          </a:xfrm>
          <a:prstGeom prst="rect">
            <a:avLst/>
          </a:prstGeom>
          <a:noFill/>
          <a:ln>
            <a:noFill/>
          </a:ln>
        </p:spPr>
        <p:txBody>
          <a:bodyPr anchorCtr="0" anchor="t" bIns="34275" lIns="34275" rIns="34275" tIns="34275"/>
          <a:lstStyle>
            <a:lvl1pPr indent="-25400" lvl="0" marL="1778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1pPr>
            <a:lvl2pPr indent="-38100" lvl="1" marL="3683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3pPr>
            <a:lvl4pPr indent="-114300" lvl="3" marL="787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4pPr>
            <a:lvl5pPr indent="-127000" lvl="4" marL="9652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5pPr>
            <a:lvl6pPr indent="-152400" lvl="5" marL="1168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None/>
              <a:defRPr b="0" i="0" sz="2400" u="none" cap="none" strike="noStrike">
                <a:solidFill>
                  <a:srgbClr val="000000"/>
                </a:solidFill>
                <a:latin typeface="Arial"/>
                <a:ea typeface="Arial"/>
                <a:cs typeface="Arial"/>
                <a:sym typeface="Arial"/>
              </a:defRPr>
            </a:lvl9pPr>
          </a:lstStyle>
          <a:p/>
        </p:txBody>
      </p:sp>
      <p:sp>
        <p:nvSpPr>
          <p:cNvPr id="122" name="Shape 122"/>
          <p:cNvSpPr txBox="1"/>
          <p:nvPr>
            <p:ph idx="12" type="sldNum"/>
          </p:nvPr>
        </p:nvSpPr>
        <p:spPr>
          <a:xfrm>
            <a:off x="4419600" y="4629150"/>
            <a:ext cx="2133600" cy="276300"/>
          </a:xfrm>
          <a:prstGeom prst="rect">
            <a:avLst/>
          </a:prstGeom>
          <a:noFill/>
          <a:ln>
            <a:noFill/>
          </a:ln>
        </p:spPr>
        <p:txBody>
          <a:bodyPr anchorCtr="0" anchor="ctr" bIns="34275" lIns="34275" rIns="34275" tIns="34275">
            <a:noAutofit/>
          </a:bodyPr>
          <a:lstStyle/>
          <a:p>
            <a:pPr indent="0" lvl="0" marL="0" marR="0" rtl="0" algn="r">
              <a:lnSpc>
                <a:spcPct val="100000"/>
              </a:lnSpc>
              <a:spcBef>
                <a:spcPts val="0"/>
              </a:spcBef>
              <a:spcAft>
                <a:spcPts val="0"/>
              </a:spcAft>
              <a:buClr>
                <a:srgbClr val="000000"/>
              </a:buClr>
              <a:buSzPct val="25000"/>
              <a:buFont typeface="Calibri"/>
              <a:buNone/>
            </a:pPr>
            <a:fld id="{00000000-1234-1234-1234-123412341234}" type="slidenum">
              <a:rPr b="0" i="0" lang="en" sz="900" u="none" cap="none" strike="noStrike">
                <a:solidFill>
                  <a:srgbClr val="000000"/>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hyperlink" Target="mailto:hunkim+ml@gmail.com" TargetMode="External"/><Relationship Id="rId5" Type="http://schemas.openxmlformats.org/officeDocument/2006/relationships/hyperlink" Target="https://github.com/hunkim/DeepLearningZeroToAll/" TargetMode="External"/><Relationship Id="rId6" Type="http://schemas.openxmlformats.org/officeDocument/2006/relationships/image" Target="../media/image4.png"/><Relationship Id="rId7"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hyperlink" Target="https://github.com/hunkim/DeepLearningZeroToAll/blob/master/lab-12-0-rnn_basics.ipynb" TargetMode="External"/><Relationship Id="rId5" Type="http://schemas.openxmlformats.org/officeDocument/2006/relationships/image" Target="../media/image20.png"/><Relationship Id="rId6" Type="http://schemas.openxmlformats.org/officeDocument/2006/relationships/image" Target="../media/image18.png"/><Relationship Id="rId7"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hyperlink" Target="https://github.com/hunkim/DeepLearningZeroToAll/blob/master/lab-12-0-rnn_basics.ipynb" TargetMode="External"/><Relationship Id="rId6"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hyperlink" Target="https://github.com/hunkim/DeepLearningZeroToAll/blob/master/lab-12-0-rnn_basics.ipynb"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hyperlink" Target="https://github.com/hunkim/DeepLearningZeroToAll/blob/master/lab-12-0-rnn_basics.ipynb"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hyperlink" Target="mailto:hunkim+ml@gmail.com" TargetMode="External"/><Relationship Id="rId5" Type="http://schemas.openxmlformats.org/officeDocument/2006/relationships/hyperlink" Target="https://github.com/hunkim/DeepLearningZeroToAll/" TargetMode="External"/><Relationship Id="rId6" Type="http://schemas.openxmlformats.org/officeDocument/2006/relationships/image" Target="../media/image4.png"/><Relationship Id="rId7" Type="http://schemas.openxmlformats.org/officeDocument/2006/relationships/image" Target="../media/image1.png"/></Relationships>
</file>

<file path=ppt/slides/_rels/slide16.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12.png"/><Relationship Id="rId13" Type="http://schemas.openxmlformats.org/officeDocument/2006/relationships/image" Target="../media/image8.png"/><Relationship Id="rId12" Type="http://schemas.openxmlformats.org/officeDocument/2006/relationships/image" Target="../media/image10.png"/><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hyperlink" Target="https://github.com/hunkim/DeepLearningZeroToAll/" TargetMode="External"/><Relationship Id="rId4" Type="http://schemas.openxmlformats.org/officeDocument/2006/relationships/image" Target="../media/image7.png"/><Relationship Id="rId9" Type="http://schemas.openxmlformats.org/officeDocument/2006/relationships/image" Target="../media/image9.png"/><Relationship Id="rId15" Type="http://schemas.openxmlformats.org/officeDocument/2006/relationships/image" Target="../media/image13.png"/><Relationship Id="rId14" Type="http://schemas.openxmlformats.org/officeDocument/2006/relationships/image" Target="../media/image14.png"/><Relationship Id="rId5" Type="http://schemas.openxmlformats.org/officeDocument/2006/relationships/image" Target="../media/image2.png"/><Relationship Id="rId6" Type="http://schemas.openxmlformats.org/officeDocument/2006/relationships/image" Target="../media/image16.png"/><Relationship Id="rId7" Type="http://schemas.openxmlformats.org/officeDocument/2006/relationships/image" Target="../media/image6.png"/><Relationship Id="rId8"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hyperlink" Target="https://goo.gl/jPtWN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26.png"/><Relationship Id="rId5"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hyperlink" Target="https://github.com/hunkim/DeepLearningZeroToAll/blob/master/lab-12-1-hello-rnn.py"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hyperlink" Target="https://github.com/hunkim/DeepLearningZeroToAll/blob/master/lab-12-1-hello-rnn.py"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hyperlink" Target="https://github.com/hunkim/DeepLearningZeroToAll/blob/master/lab-12-1-hello-rnn.py"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hyperlink" Target="https://github.com/hunkim/DeepLearningZeroToAll/blob/master/lab-12-0-rnn_basics.ipynb" TargetMode="Externa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hyperlink" Target="https://github.com/hunkim/DeepLearningZeroToAll/blob/master/lab-12-1-hello-rnn.py"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hyperlink" Target="https://github.com/hunkim/DeepLearningZeroToAll/blob/master/lab-12-1-hello-rnn.p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hyperlink" Target="mailto:hunkim+ml@gmail.com" TargetMode="External"/><Relationship Id="rId5" Type="http://schemas.openxmlformats.org/officeDocument/2006/relationships/hyperlink" Target="https://github.com/hunkim/DeepLearningZeroToAll/" TargetMode="External"/><Relationship Id="rId6" Type="http://schemas.openxmlformats.org/officeDocument/2006/relationships/image" Target="../media/image4.png"/><Relationship Id="rId7"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hyperlink" Target="https://github.com/hunkim/DeepLearningZeroToAll/blob/master/lab-12-1-hello-rnn.py"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15.png"/><Relationship Id="rId4" Type="http://schemas.openxmlformats.org/officeDocument/2006/relationships/hyperlink" Target="mailto:hunkim+ml@gmail.com" TargetMode="External"/><Relationship Id="rId5" Type="http://schemas.openxmlformats.org/officeDocument/2006/relationships/hyperlink" Target="https://github.com/hunkim/DeepLearningZeroToAll/" TargetMode="External"/><Relationship Id="rId6" Type="http://schemas.openxmlformats.org/officeDocument/2006/relationships/image" Target="../media/image4.png"/><Relationship Id="rId7" Type="http://schemas.openxmlformats.org/officeDocument/2006/relationships/image" Target="../media/image1.png"/></Relationships>
</file>

<file path=ppt/slides/_rels/slide32.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12.png"/><Relationship Id="rId13" Type="http://schemas.openxmlformats.org/officeDocument/2006/relationships/image" Target="../media/image8.png"/><Relationship Id="rId12" Type="http://schemas.openxmlformats.org/officeDocument/2006/relationships/image" Target="../media/image10.png"/><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hyperlink" Target="https://github.com/hunkim/DeepLearningZeroToAll/" TargetMode="External"/><Relationship Id="rId4" Type="http://schemas.openxmlformats.org/officeDocument/2006/relationships/image" Target="../media/image7.png"/><Relationship Id="rId9" Type="http://schemas.openxmlformats.org/officeDocument/2006/relationships/image" Target="../media/image9.png"/><Relationship Id="rId15" Type="http://schemas.openxmlformats.org/officeDocument/2006/relationships/image" Target="../media/image13.png"/><Relationship Id="rId14" Type="http://schemas.openxmlformats.org/officeDocument/2006/relationships/image" Target="../media/image14.png"/><Relationship Id="rId5" Type="http://schemas.openxmlformats.org/officeDocument/2006/relationships/image" Target="../media/image2.png"/><Relationship Id="rId6" Type="http://schemas.openxmlformats.org/officeDocument/2006/relationships/image" Target="../media/image16.png"/><Relationship Id="rId7" Type="http://schemas.openxmlformats.org/officeDocument/2006/relationships/image" Target="../media/image6.png"/><Relationship Id="rId8"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hyperlink" Target="https://github.com/hunkim/DeepLearningZeroToAll/blob/master/lab-12-1-hello-rnn.py"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hyperlink" Target="https://github.com/hunkim/DeepLearningZeroToAll/blob/master/lab-12-2-char-seq-rnn.py"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hyperlink" Target="https://github.com/hunkim/DeepLearningZeroToAll/blob/master/lab-12-2-char-seq-rnn.py"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hyperlink" Target="https://github.com/hunkim/DeepLearningZeroToAll/blob/master/lab-12-2-char-seq-rnn.py"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hyperlink" Target="https://github.com/hunkim/DeepLearningZeroToAll/blob/master/lab-12-4-rnn_long_char.py"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hyperlink" Target="https://github.com/hunkim/DeepLearningZeroToAll/blob/master/lab-12-4-rnn_long_char.py" TargetMode="External"/></Relationships>
</file>

<file path=ppt/slides/_rels/slide4.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12.png"/><Relationship Id="rId13" Type="http://schemas.openxmlformats.org/officeDocument/2006/relationships/image" Target="../media/image8.png"/><Relationship Id="rId12" Type="http://schemas.openxmlformats.org/officeDocument/2006/relationships/image" Target="../media/image10.png"/><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hyperlink" Target="https://github.com/hunkim/DeepLearningZeroToAll/" TargetMode="External"/><Relationship Id="rId4" Type="http://schemas.openxmlformats.org/officeDocument/2006/relationships/image" Target="../media/image7.png"/><Relationship Id="rId9" Type="http://schemas.openxmlformats.org/officeDocument/2006/relationships/image" Target="../media/image9.png"/><Relationship Id="rId15" Type="http://schemas.openxmlformats.org/officeDocument/2006/relationships/image" Target="../media/image13.png"/><Relationship Id="rId14" Type="http://schemas.openxmlformats.org/officeDocument/2006/relationships/image" Target="../media/image14.png"/><Relationship Id="rId5" Type="http://schemas.openxmlformats.org/officeDocument/2006/relationships/image" Target="../media/image2.png"/><Relationship Id="rId6" Type="http://schemas.openxmlformats.org/officeDocument/2006/relationships/image" Target="../media/image16.png"/><Relationship Id="rId7" Type="http://schemas.openxmlformats.org/officeDocument/2006/relationships/image" Target="../media/image6.png"/><Relationship Id="rId8"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hyperlink" Target="https://github.com/hunkim/DeepLearningZeroToAll/blob/master/lab-12-4-rnn_long_char.py"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hyperlink" Target="https://github.com/hunkim/DeepLearningZeroToAll/blob/master/lab-12-4-rnn_long_char.py"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hyperlink" Target="https://github.com/hunkim/DeepLearningZeroToAll/blob/master/lab-12-2-char-seq-rnn.py"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15.png"/><Relationship Id="rId4" Type="http://schemas.openxmlformats.org/officeDocument/2006/relationships/hyperlink" Target="mailto:hunkim+ml@gmail.com" TargetMode="External"/><Relationship Id="rId5" Type="http://schemas.openxmlformats.org/officeDocument/2006/relationships/hyperlink" Target="https://github.com/hunkim/DeepLearningZeroToAll/" TargetMode="External"/><Relationship Id="rId6" Type="http://schemas.openxmlformats.org/officeDocument/2006/relationships/image" Target="../media/image4.png"/><Relationship Id="rId7" Type="http://schemas.openxmlformats.org/officeDocument/2006/relationships/image" Target="../media/image1.png"/></Relationships>
</file>

<file path=ppt/slides/_rels/slide45.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12.png"/><Relationship Id="rId13" Type="http://schemas.openxmlformats.org/officeDocument/2006/relationships/image" Target="../media/image8.png"/><Relationship Id="rId12" Type="http://schemas.openxmlformats.org/officeDocument/2006/relationships/image" Target="../media/image10.png"/><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hyperlink" Target="https://github.com/hunkim/DeepLearningZeroToAll/" TargetMode="External"/><Relationship Id="rId4" Type="http://schemas.openxmlformats.org/officeDocument/2006/relationships/image" Target="../media/image7.png"/><Relationship Id="rId9" Type="http://schemas.openxmlformats.org/officeDocument/2006/relationships/image" Target="../media/image9.png"/><Relationship Id="rId15" Type="http://schemas.openxmlformats.org/officeDocument/2006/relationships/image" Target="../media/image13.png"/><Relationship Id="rId14" Type="http://schemas.openxmlformats.org/officeDocument/2006/relationships/image" Target="../media/image14.png"/><Relationship Id="rId5" Type="http://schemas.openxmlformats.org/officeDocument/2006/relationships/image" Target="../media/image2.png"/><Relationship Id="rId6" Type="http://schemas.openxmlformats.org/officeDocument/2006/relationships/image" Target="../media/image16.png"/><Relationship Id="rId7" Type="http://schemas.openxmlformats.org/officeDocument/2006/relationships/image" Target="../media/image6.png"/><Relationship Id="rId8" Type="http://schemas.openxmlformats.org/officeDocument/2006/relationships/image" Target="../media/image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hyperlink" Target="https://github.com/hunkim/DeepLearningZeroToAll/blob/master/lab-12-4-rnn_long_char.py"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hyperlink" Target="https://github.com/hunkim/DeepLearningZeroToAll/blob/master/lab-12-4-rnn_long_char.py"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hyperlink" Target="https://github.com/hunkim/DeepLearningZeroToAll/blob/master/lab-12-4-rnn_long_char.py"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9.xml"/><Relationship Id="rId3" Type="http://schemas.openxmlformats.org/officeDocument/2006/relationships/image" Target="../media/image29.png"/><Relationship Id="rId4" Type="http://schemas.openxmlformats.org/officeDocument/2006/relationships/hyperlink" Target="https://www.tensorflow.org/versions/r0.11/tutorials/wide_and_deep/index.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hyperlink" Target="https://github.com/hunkim/DeepLearningZeroToAll/blob/master/lab-12-0-rnn_basics.ipynb"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30.png"/><Relationship Id="rId4" Type="http://schemas.openxmlformats.org/officeDocument/2006/relationships/hyperlink" Target="https://github.com/hunkim/DeepLearningZeroToAll/blob/master/lab-12-4-rnn_long_char.py"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hyperlink" Target="http://personal.ie.cuhk.edu.hk/~ccloy/project_target_code/index.html" TargetMode="External"/><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32.png"/><Relationship Id="rId4" Type="http://schemas.openxmlformats.org/officeDocument/2006/relationships/hyperlink" Target="https://github.com/hunkim/DeepLearningZeroToAll/blob/master/lab-12-4-rnn_long_char.py"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comments" Target="../comments/comment1.xml"/><Relationship Id="rId4" Type="http://schemas.openxmlformats.org/officeDocument/2006/relationships/image" Target="../media/image32.png"/><Relationship Id="rId5" Type="http://schemas.openxmlformats.org/officeDocument/2006/relationships/hyperlink" Target="https://github.com/hunkim/DeepLearningZeroToAll/blob/master/lab-12-4-rnn_long_char.py"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32.png"/><Relationship Id="rId4" Type="http://schemas.openxmlformats.org/officeDocument/2006/relationships/hyperlink" Target="https://github.com/hunkim/DeepLearningZeroToAll/blob/master/lab-12-4-rnn_long_char.py"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32.png"/><Relationship Id="rId4" Type="http://schemas.openxmlformats.org/officeDocument/2006/relationships/hyperlink" Target="https://github.com/hunkim/DeepLearningZeroToAll/blob/master/lab-12-4-rnn_long_char.py"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hyperlink" Target="https://github.com/hunkim/DeepLearningZeroToAll/blob/master/lab-12-4-rnn_long_char.py"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hyperlink" Target="https://github.com/hunkim/DeepLearningZeroToAll/blob/master/lab-12-4-rnn_long_char.py"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35.png"/><Relationship Id="rId4" Type="http://schemas.openxmlformats.org/officeDocument/2006/relationships/image" Target="../media/image33.png"/><Relationship Id="rId5" Type="http://schemas.openxmlformats.org/officeDocument/2006/relationships/hyperlink" Target="http://karpathy.github.io/2015/05/21/rnn-effectiveness/"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hyperlink" Target="http://karpathy.github.io/2015/05/21/rnn-effectivenes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hyperlink" Target="https://github.com/hunkim/DeepLearningZeroToAll/blob/master/lab-12-0-rnn_basics.ipynb"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hyperlink" Target="https://github.com/sherjilozair/char-rnn-tensorflow" TargetMode="External"/><Relationship Id="rId4" Type="http://schemas.openxmlformats.org/officeDocument/2006/relationships/hyperlink" Target="https://github.com/hunkim/word-rnn-tensorflow" TargetMode="External"/><Relationship Id="rId5" Type="http://schemas.openxmlformats.org/officeDocument/2006/relationships/image" Target="../media/image3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15.png"/><Relationship Id="rId4" Type="http://schemas.openxmlformats.org/officeDocument/2006/relationships/hyperlink" Target="mailto:hunkim+ml@gmail.com" TargetMode="External"/><Relationship Id="rId5" Type="http://schemas.openxmlformats.org/officeDocument/2006/relationships/hyperlink" Target="https://github.com/hunkim/DeepLearningZeroToAll/" TargetMode="External"/><Relationship Id="rId6" Type="http://schemas.openxmlformats.org/officeDocument/2006/relationships/image" Target="../media/image4.png"/><Relationship Id="rId7" Type="http://schemas.openxmlformats.org/officeDocument/2006/relationships/image" Target="../media/image1.png"/></Relationships>
</file>

<file path=ppt/slides/_rels/slide62.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12.png"/><Relationship Id="rId13" Type="http://schemas.openxmlformats.org/officeDocument/2006/relationships/image" Target="../media/image8.png"/><Relationship Id="rId12" Type="http://schemas.openxmlformats.org/officeDocument/2006/relationships/image" Target="../media/image10.png"/><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hyperlink" Target="https://github.com/hunkim/DeepLearningZeroToAll/" TargetMode="External"/><Relationship Id="rId4" Type="http://schemas.openxmlformats.org/officeDocument/2006/relationships/image" Target="../media/image7.png"/><Relationship Id="rId9" Type="http://schemas.openxmlformats.org/officeDocument/2006/relationships/image" Target="../media/image9.png"/><Relationship Id="rId15" Type="http://schemas.openxmlformats.org/officeDocument/2006/relationships/image" Target="../media/image13.png"/><Relationship Id="rId14" Type="http://schemas.openxmlformats.org/officeDocument/2006/relationships/image" Target="../media/image14.png"/><Relationship Id="rId5" Type="http://schemas.openxmlformats.org/officeDocument/2006/relationships/image" Target="../media/image2.png"/><Relationship Id="rId6" Type="http://schemas.openxmlformats.org/officeDocument/2006/relationships/image" Target="../media/image16.png"/><Relationship Id="rId7" Type="http://schemas.openxmlformats.org/officeDocument/2006/relationships/image" Target="../media/image6.png"/><Relationship Id="rId8" Type="http://schemas.openxmlformats.org/officeDocument/2006/relationships/image" Target="../media/image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3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3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3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hyperlink" Target="https://github.com/hunkim/DeepLearningZeroToAll/blob/master/lab-12-0-rnn_basics.ipynb"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 Id="rId3" Type="http://schemas.openxmlformats.org/officeDocument/2006/relationships/image" Target="../media/image36.png"/><Relationship Id="rId4" Type="http://schemas.openxmlformats.org/officeDocument/2006/relationships/hyperlink" Target="mailto:hunkim+ml@gmail.com" TargetMode="External"/><Relationship Id="rId5" Type="http://schemas.openxmlformats.org/officeDocument/2006/relationships/hyperlink" Target="https://github.com/hunkim/DeepLearningZeroToAll/" TargetMode="External"/><Relationship Id="rId6" Type="http://schemas.openxmlformats.org/officeDocument/2006/relationships/image" Target="../media/image4.png"/><Relationship Id="rId7" Type="http://schemas.openxmlformats.org/officeDocument/2006/relationships/image" Target="../media/image1.png"/></Relationships>
</file>

<file path=ppt/slides/_rels/slide68.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12.png"/><Relationship Id="rId13" Type="http://schemas.openxmlformats.org/officeDocument/2006/relationships/image" Target="../media/image8.png"/><Relationship Id="rId12" Type="http://schemas.openxmlformats.org/officeDocument/2006/relationships/image" Target="../media/image10.png"/><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hyperlink" Target="https://github.com/hunkim/DeepLearningZeroToAll/" TargetMode="External"/><Relationship Id="rId4" Type="http://schemas.openxmlformats.org/officeDocument/2006/relationships/image" Target="../media/image7.png"/><Relationship Id="rId9" Type="http://schemas.openxmlformats.org/officeDocument/2006/relationships/image" Target="../media/image9.png"/><Relationship Id="rId15" Type="http://schemas.openxmlformats.org/officeDocument/2006/relationships/image" Target="../media/image13.png"/><Relationship Id="rId14" Type="http://schemas.openxmlformats.org/officeDocument/2006/relationships/image" Target="../media/image14.png"/><Relationship Id="rId5" Type="http://schemas.openxmlformats.org/officeDocument/2006/relationships/image" Target="../media/image2.png"/><Relationship Id="rId6" Type="http://schemas.openxmlformats.org/officeDocument/2006/relationships/image" Target="../media/image16.png"/><Relationship Id="rId7" Type="http://schemas.openxmlformats.org/officeDocument/2006/relationships/image" Target="../media/image6.png"/><Relationship Id="rId8" Type="http://schemas.openxmlformats.org/officeDocument/2006/relationships/image" Target="../media/image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comments" Target="../comments/comment2.xml"/><Relationship Id="rId4" Type="http://schemas.openxmlformats.org/officeDocument/2006/relationships/image" Target="../media/image38.png"/><Relationship Id="rId5" Type="http://schemas.openxmlformats.org/officeDocument/2006/relationships/hyperlink" Target="https://github.com/hunkim/DeepLearningZeroToAll/blob/master/lab-12-5-rnn_stock_prediction.py"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image" Target="../media/image3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hyperlink" Target="https://github.com/hunkim/DeepLearningZeroToAll/blob/master/lab-12-5-rnn_stock_prediction.py"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hyperlink" Target="https://github.com/hunkim/DeepLearningZeroToAll/blob/master/lab-12-5-rnn_stock_prediction.py"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 Id="rId3" Type="http://schemas.openxmlformats.org/officeDocument/2006/relationships/hyperlink" Target="https://github.com/hunkim/DeepLearningZeroToAll/blob/master/lab-12-5-rnn_stock_prediction.py" TargetMode="External"/><Relationship Id="rId4" Type="http://schemas.openxmlformats.org/officeDocument/2006/relationships/image" Target="../media/image3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hyperlink" Target="https://github.com/hunkim/DeepLearningZeroToAll/blob/master/lab-12-5-rnn_stock_prediction.py" TargetMode="External"/><Relationship Id="rId4" Type="http://schemas.openxmlformats.org/officeDocument/2006/relationships/image" Target="../media/image4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 Id="rId3" Type="http://schemas.openxmlformats.org/officeDocument/2006/relationships/hyperlink" Target="http://jiwonkim.org/awesome-rn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hyperlink" Target="https://github.com/hunkim/DeepLearningZeroToAll/blob/master/lab-12-0-rnn_basics.ipynb"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pic>
        <p:nvPicPr>
          <p:cNvPr id="192" name="Shape 192"/>
          <p:cNvPicPr preferRelativeResize="0"/>
          <p:nvPr/>
        </p:nvPicPr>
        <p:blipFill>
          <a:blip r:embed="rId3">
            <a:alphaModFix amt="7000"/>
          </a:blip>
          <a:stretch>
            <a:fillRect/>
          </a:stretch>
        </p:blipFill>
        <p:spPr>
          <a:xfrm>
            <a:off x="0" y="-222189"/>
            <a:ext cx="9144001" cy="3149479"/>
          </a:xfrm>
          <a:prstGeom prst="rect">
            <a:avLst/>
          </a:prstGeom>
          <a:noFill/>
          <a:ln>
            <a:noFill/>
          </a:ln>
        </p:spPr>
      </p:pic>
      <p:sp>
        <p:nvSpPr>
          <p:cNvPr id="193" name="Shape 193"/>
          <p:cNvSpPr txBox="1"/>
          <p:nvPr>
            <p:ph type="title"/>
          </p:nvPr>
        </p:nvSpPr>
        <p:spPr>
          <a:xfrm>
            <a:off x="1812726" y="853400"/>
            <a:ext cx="5518500" cy="1741200"/>
          </a:xfrm>
          <a:prstGeom prst="rect">
            <a:avLst/>
          </a:prstGeom>
          <a:noFill/>
          <a:ln>
            <a:noFill/>
          </a:ln>
        </p:spPr>
        <p:txBody>
          <a:bodyPr anchorCtr="0" anchor="b"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r>
              <a:rPr b="0" i="0" lang="en" sz="4400" u="none" cap="none" strike="noStrike">
                <a:solidFill>
                  <a:srgbClr val="000000"/>
                </a:solidFill>
                <a:latin typeface="Gill Sans"/>
                <a:ea typeface="Gill Sans"/>
                <a:cs typeface="Gill Sans"/>
                <a:sym typeface="Gill Sans"/>
              </a:rPr>
              <a:t>Lab 12</a:t>
            </a:r>
          </a:p>
          <a:p>
            <a:pPr indent="0" lvl="0" marL="0" marR="0" rtl="0" algn="ctr">
              <a:lnSpc>
                <a:spcPct val="100000"/>
              </a:lnSpc>
              <a:spcBef>
                <a:spcPts val="0"/>
              </a:spcBef>
              <a:spcAft>
                <a:spcPts val="0"/>
              </a:spcAft>
              <a:buClr>
                <a:srgbClr val="000000"/>
              </a:buClr>
              <a:buSzPct val="25000"/>
              <a:buFont typeface="Gill Sans"/>
              <a:buNone/>
            </a:pPr>
            <a:r>
              <a:rPr b="0" i="0" lang="en" sz="2700" u="none" cap="none" strike="noStrike">
                <a:solidFill>
                  <a:srgbClr val="000000"/>
                </a:solidFill>
                <a:latin typeface="Gill Sans"/>
                <a:ea typeface="Gill Sans"/>
                <a:cs typeface="Gill Sans"/>
                <a:sym typeface="Gill Sans"/>
              </a:rPr>
              <a:t>RNN</a:t>
            </a:r>
          </a:p>
        </p:txBody>
      </p:sp>
      <p:sp>
        <p:nvSpPr>
          <p:cNvPr id="194" name="Shape 194"/>
          <p:cNvSpPr txBox="1"/>
          <p:nvPr/>
        </p:nvSpPr>
        <p:spPr>
          <a:xfrm>
            <a:off x="1279125" y="3208031"/>
            <a:ext cx="6585900" cy="596100"/>
          </a:xfrm>
          <a:prstGeom prst="rect">
            <a:avLst/>
          </a:prstGeom>
          <a:noFill/>
          <a:ln>
            <a:noFill/>
          </a:ln>
        </p:spPr>
        <p:txBody>
          <a:bodyPr anchorCtr="0" anchor="t" bIns="26775" lIns="26775" rIns="26775" tIns="26775">
            <a:noAutofit/>
          </a:bodyPr>
          <a:lstStyle/>
          <a:p>
            <a:pPr lvl="0" rtl="0" algn="ctr">
              <a:spcBef>
                <a:spcPts val="0"/>
              </a:spcBef>
              <a:buNone/>
            </a:pPr>
            <a:r>
              <a:rPr lang="en" sz="1900">
                <a:latin typeface="Gill Sans"/>
                <a:ea typeface="Gill Sans"/>
                <a:cs typeface="Gill Sans"/>
                <a:sym typeface="Gill Sans"/>
              </a:rPr>
              <a:t>Sung Kim &lt;</a:t>
            </a:r>
            <a:r>
              <a:rPr lang="en" sz="1900" u="sng">
                <a:solidFill>
                  <a:srgbClr val="0000FF"/>
                </a:solidFill>
                <a:latin typeface="Gill Sans"/>
                <a:ea typeface="Gill Sans"/>
                <a:cs typeface="Gill Sans"/>
                <a:sym typeface="Gill Sans"/>
                <a:hlinkClick r:id="rId4"/>
              </a:rPr>
              <a:t>hunkim+ml@gmail.com</a:t>
            </a:r>
            <a:r>
              <a:rPr lang="en" sz="1900">
                <a:latin typeface="Gill Sans"/>
                <a:ea typeface="Gill Sans"/>
                <a:cs typeface="Gill Sans"/>
                <a:sym typeface="Gill Sans"/>
              </a:rPr>
              <a:t>&gt;</a:t>
            </a:r>
          </a:p>
          <a:p>
            <a:pPr lvl="0" rtl="0" algn="ctr">
              <a:spcBef>
                <a:spcPts val="0"/>
              </a:spcBef>
              <a:buNone/>
            </a:pPr>
            <a:r>
              <a:rPr lang="en" sz="1900">
                <a:latin typeface="Gill Sans"/>
                <a:ea typeface="Gill Sans"/>
                <a:cs typeface="Gill Sans"/>
                <a:sym typeface="Gill Sans"/>
              </a:rPr>
              <a:t>Code: </a:t>
            </a:r>
            <a:r>
              <a:rPr lang="en" sz="1900" u="sng">
                <a:solidFill>
                  <a:srgbClr val="0000FF"/>
                </a:solidFill>
                <a:latin typeface="Gill Sans"/>
                <a:ea typeface="Gill Sans"/>
                <a:cs typeface="Gill Sans"/>
                <a:sym typeface="Gill Sans"/>
                <a:hlinkClick r:id="rId5"/>
              </a:rPr>
              <a:t>https://github.com/hunkim/DeepLearningZeroToAll/</a:t>
            </a:r>
          </a:p>
          <a:p>
            <a:pPr lvl="0" rtl="0" algn="ctr">
              <a:spcBef>
                <a:spcPts val="0"/>
              </a:spcBef>
              <a:buNone/>
            </a:pPr>
            <a:r>
              <a:t/>
            </a:r>
            <a:endParaRPr sz="1900">
              <a:latin typeface="Gill Sans"/>
              <a:ea typeface="Gill Sans"/>
              <a:cs typeface="Gill Sans"/>
              <a:sym typeface="Gill Sans"/>
            </a:endParaRPr>
          </a:p>
          <a:p>
            <a:pPr lvl="0" rtl="0" algn="ctr">
              <a:spcBef>
                <a:spcPts val="0"/>
              </a:spcBef>
              <a:buNone/>
            </a:pPr>
            <a:r>
              <a:t/>
            </a:r>
            <a:endParaRPr sz="1900">
              <a:latin typeface="Gill Sans"/>
              <a:ea typeface="Gill Sans"/>
              <a:cs typeface="Gill Sans"/>
              <a:sym typeface="Gill Sans"/>
            </a:endParaRPr>
          </a:p>
        </p:txBody>
      </p:sp>
      <p:grpSp>
        <p:nvGrpSpPr>
          <p:cNvPr id="195" name="Shape 195"/>
          <p:cNvGrpSpPr/>
          <p:nvPr/>
        </p:nvGrpSpPr>
        <p:grpSpPr>
          <a:xfrm>
            <a:off x="-348126" y="87975"/>
            <a:ext cx="2543802" cy="1589521"/>
            <a:chOff x="-928337" y="234600"/>
            <a:chExt cx="6783474" cy="4238725"/>
          </a:xfrm>
        </p:grpSpPr>
        <p:pic>
          <p:nvPicPr>
            <p:cNvPr id="196" name="Shape 196"/>
            <p:cNvPicPr preferRelativeResize="0"/>
            <p:nvPr/>
          </p:nvPicPr>
          <p:blipFill>
            <a:blip r:embed="rId6">
              <a:alphaModFix/>
            </a:blip>
            <a:stretch>
              <a:fillRect/>
            </a:stretch>
          </p:blipFill>
          <p:spPr>
            <a:xfrm>
              <a:off x="-928337" y="656924"/>
              <a:ext cx="6783474" cy="3816400"/>
            </a:xfrm>
            <a:prstGeom prst="rect">
              <a:avLst/>
            </a:prstGeom>
            <a:noFill/>
            <a:ln>
              <a:noFill/>
            </a:ln>
          </p:spPr>
        </p:pic>
        <p:sp>
          <p:nvSpPr>
            <p:cNvPr id="197" name="Shape 197"/>
            <p:cNvSpPr txBox="1"/>
            <p:nvPr/>
          </p:nvSpPr>
          <p:spPr>
            <a:xfrm>
              <a:off x="672550" y="234600"/>
              <a:ext cx="3581700" cy="1051200"/>
            </a:xfrm>
            <a:prstGeom prst="rect">
              <a:avLst/>
            </a:prstGeom>
            <a:noFill/>
            <a:ln>
              <a:noFill/>
            </a:ln>
          </p:spPr>
          <p:txBody>
            <a:bodyPr anchorCtr="0" anchor="t" bIns="34275" lIns="34275" rIns="34275" tIns="34275">
              <a:noAutofit/>
            </a:bodyPr>
            <a:lstStyle/>
            <a:p>
              <a:pPr lvl="0" rtl="0">
                <a:spcBef>
                  <a:spcPts val="0"/>
                </a:spcBef>
                <a:buNone/>
              </a:pPr>
              <a:r>
                <a:rPr lang="en" sz="1800"/>
                <a:t>With TF 1.0!</a:t>
              </a:r>
            </a:p>
          </p:txBody>
        </p:sp>
      </p:grpSp>
      <p:pic>
        <p:nvPicPr>
          <p:cNvPr id="198" name="Shape 198"/>
          <p:cNvPicPr preferRelativeResize="0"/>
          <p:nvPr/>
        </p:nvPicPr>
        <p:blipFill>
          <a:blip r:embed="rId7">
            <a:alphaModFix/>
          </a:blip>
          <a:stretch>
            <a:fillRect/>
          </a:stretch>
        </p:blipFill>
        <p:spPr>
          <a:xfrm>
            <a:off x="7546340" y="4261901"/>
            <a:ext cx="1428750" cy="77509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pic>
        <p:nvPicPr>
          <p:cNvPr id="277" name="Shape 277"/>
          <p:cNvPicPr preferRelativeResize="0"/>
          <p:nvPr/>
        </p:nvPicPr>
        <p:blipFill>
          <a:blip r:embed="rId3">
            <a:alphaModFix/>
          </a:blip>
          <a:stretch>
            <a:fillRect/>
          </a:stretch>
        </p:blipFill>
        <p:spPr>
          <a:xfrm>
            <a:off x="457200" y="499049"/>
            <a:ext cx="8614201" cy="4339650"/>
          </a:xfrm>
          <a:prstGeom prst="rect">
            <a:avLst/>
          </a:prstGeom>
          <a:noFill/>
          <a:ln>
            <a:noFill/>
          </a:ln>
        </p:spPr>
      </p:pic>
      <p:sp>
        <p:nvSpPr>
          <p:cNvPr id="278" name="Shape 278"/>
          <p:cNvSpPr txBox="1"/>
          <p:nvPr>
            <p:ph type="title"/>
          </p:nvPr>
        </p:nvSpPr>
        <p:spPr>
          <a:xfrm>
            <a:off x="3108126" y="-94654"/>
            <a:ext cx="5518500" cy="1285800"/>
          </a:xfrm>
          <a:prstGeom prst="rect">
            <a:avLst/>
          </a:prstGeom>
        </p:spPr>
        <p:txBody>
          <a:bodyPr anchorCtr="0" anchor="ctr" bIns="34275" lIns="34275" rIns="34275" tIns="34275">
            <a:noAutofit/>
          </a:bodyPr>
          <a:lstStyle/>
          <a:p>
            <a:pPr lvl="0" algn="l">
              <a:spcBef>
                <a:spcPts val="0"/>
              </a:spcBef>
              <a:buNone/>
            </a:pPr>
            <a:r>
              <a:rPr lang="en"/>
              <a:t>Unfolding to n </a:t>
            </a:r>
            <a:r>
              <a:rPr lang="en"/>
              <a:t>sequences</a:t>
            </a:r>
          </a:p>
        </p:txBody>
      </p:sp>
      <p:sp>
        <p:nvSpPr>
          <p:cNvPr id="279" name="Shape 279"/>
          <p:cNvSpPr txBox="1"/>
          <p:nvPr/>
        </p:nvSpPr>
        <p:spPr>
          <a:xfrm>
            <a:off x="3442350" y="4662575"/>
            <a:ext cx="5866800" cy="668400"/>
          </a:xfrm>
          <a:prstGeom prst="rect">
            <a:avLst/>
          </a:prstGeom>
          <a:noFill/>
          <a:ln>
            <a:noFill/>
          </a:ln>
        </p:spPr>
        <p:txBody>
          <a:bodyPr anchorCtr="0" anchor="ctr" bIns="91425" lIns="91425" rIns="91425" tIns="91425">
            <a:noAutofit/>
          </a:bodyPr>
          <a:lstStyle/>
          <a:p>
            <a:pPr lvl="0" rtl="0">
              <a:spcBef>
                <a:spcPts val="0"/>
              </a:spcBef>
              <a:buNone/>
            </a:pPr>
            <a:r>
              <a:rPr lang="en" sz="1100" u="sng">
                <a:solidFill>
                  <a:schemeClr val="hlink"/>
                </a:solidFill>
                <a:hlinkClick r:id="rId4"/>
              </a:rPr>
              <a:t>https://github.com/hunkim/DeepLearningZeroToAll/blob/master/lab-12-0-rnn_basics.ipynb</a:t>
            </a:r>
            <a:r>
              <a:rPr lang="en" sz="1100">
                <a:solidFill>
                  <a:srgbClr val="808080"/>
                </a:solidFill>
              </a:rPr>
              <a:t> </a:t>
            </a:r>
          </a:p>
        </p:txBody>
      </p:sp>
      <p:pic>
        <p:nvPicPr>
          <p:cNvPr id="280" name="Shape 280"/>
          <p:cNvPicPr preferRelativeResize="0"/>
          <p:nvPr/>
        </p:nvPicPr>
        <p:blipFill>
          <a:blip r:embed="rId5">
            <a:alphaModFix/>
          </a:blip>
          <a:stretch>
            <a:fillRect/>
          </a:stretch>
        </p:blipFill>
        <p:spPr>
          <a:xfrm>
            <a:off x="389075" y="2198100"/>
            <a:ext cx="1657724" cy="1957100"/>
          </a:xfrm>
          <a:prstGeom prst="rect">
            <a:avLst/>
          </a:prstGeom>
          <a:noFill/>
          <a:ln>
            <a:noFill/>
          </a:ln>
        </p:spPr>
      </p:pic>
      <p:pic>
        <p:nvPicPr>
          <p:cNvPr id="281" name="Shape 281"/>
          <p:cNvPicPr preferRelativeResize="0"/>
          <p:nvPr/>
        </p:nvPicPr>
        <p:blipFill>
          <a:blip r:embed="rId6">
            <a:alphaModFix/>
          </a:blip>
          <a:stretch>
            <a:fillRect/>
          </a:stretch>
        </p:blipFill>
        <p:spPr>
          <a:xfrm>
            <a:off x="1845575" y="2969400"/>
            <a:ext cx="915875" cy="488975"/>
          </a:xfrm>
          <a:prstGeom prst="rect">
            <a:avLst/>
          </a:prstGeom>
          <a:noFill/>
          <a:ln>
            <a:noFill/>
          </a:ln>
        </p:spPr>
      </p:pic>
      <p:sp>
        <p:nvSpPr>
          <p:cNvPr id="282" name="Shape 282"/>
          <p:cNvSpPr txBox="1"/>
          <p:nvPr/>
        </p:nvSpPr>
        <p:spPr>
          <a:xfrm>
            <a:off x="501050" y="695900"/>
            <a:ext cx="2379900" cy="668400"/>
          </a:xfrm>
          <a:prstGeom prst="rect">
            <a:avLst/>
          </a:prstGeom>
          <a:solidFill>
            <a:srgbClr val="FFF2CC"/>
          </a:solidFill>
          <a:ln cap="flat" cmpd="sng" w="9525">
            <a:solidFill>
              <a:srgbClr val="4A86E8"/>
            </a:solidFill>
            <a:prstDash val="solid"/>
            <a:round/>
            <a:headEnd len="med" w="med" type="none"/>
            <a:tailEnd len="med" w="med" type="none"/>
          </a:ln>
        </p:spPr>
        <p:txBody>
          <a:bodyPr anchorCtr="0" anchor="t" bIns="91425" lIns="91425" rIns="91425" tIns="91425">
            <a:noAutofit/>
          </a:bodyPr>
          <a:lstStyle/>
          <a:p>
            <a:pPr lvl="0">
              <a:spcBef>
                <a:spcPts val="0"/>
              </a:spcBef>
              <a:buNone/>
            </a:pPr>
            <a:r>
              <a:rPr b="1" lang="en" sz="1800">
                <a:latin typeface="Consolas"/>
                <a:ea typeface="Consolas"/>
                <a:cs typeface="Consolas"/>
                <a:sym typeface="Consolas"/>
              </a:rPr>
              <a:t>Hidden_size=2</a:t>
            </a:r>
          </a:p>
          <a:p>
            <a:pPr lvl="0">
              <a:spcBef>
                <a:spcPts val="0"/>
              </a:spcBef>
              <a:buNone/>
            </a:pPr>
            <a:r>
              <a:rPr b="1" lang="en" sz="1800">
                <a:latin typeface="Consolas"/>
                <a:ea typeface="Consolas"/>
                <a:cs typeface="Consolas"/>
                <a:sym typeface="Consolas"/>
              </a:rPr>
              <a:t>sequence_length=5</a:t>
            </a:r>
          </a:p>
        </p:txBody>
      </p:sp>
      <p:sp>
        <p:nvSpPr>
          <p:cNvPr id="283" name="Shape 283"/>
          <p:cNvSpPr/>
          <p:nvPr/>
        </p:nvSpPr>
        <p:spPr>
          <a:xfrm>
            <a:off x="2804575" y="2180175"/>
            <a:ext cx="5228100" cy="19572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pic>
        <p:nvPicPr>
          <p:cNvPr id="284" name="Shape 284"/>
          <p:cNvPicPr preferRelativeResize="0"/>
          <p:nvPr/>
        </p:nvPicPr>
        <p:blipFill>
          <a:blip r:embed="rId7">
            <a:alphaModFix/>
          </a:blip>
          <a:stretch>
            <a:fillRect/>
          </a:stretch>
        </p:blipFill>
        <p:spPr>
          <a:xfrm>
            <a:off x="2652175" y="2180175"/>
            <a:ext cx="5372717" cy="19084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pic>
        <p:nvPicPr>
          <p:cNvPr id="289" name="Shape 289"/>
          <p:cNvPicPr preferRelativeResize="0"/>
          <p:nvPr/>
        </p:nvPicPr>
        <p:blipFill>
          <a:blip r:embed="rId3">
            <a:alphaModFix/>
          </a:blip>
          <a:stretch>
            <a:fillRect/>
          </a:stretch>
        </p:blipFill>
        <p:spPr>
          <a:xfrm>
            <a:off x="76200" y="2618675"/>
            <a:ext cx="4709249" cy="2372426"/>
          </a:xfrm>
          <a:prstGeom prst="rect">
            <a:avLst/>
          </a:prstGeom>
          <a:noFill/>
          <a:ln>
            <a:noFill/>
          </a:ln>
        </p:spPr>
      </p:pic>
      <p:sp>
        <p:nvSpPr>
          <p:cNvPr id="290" name="Shape 290"/>
          <p:cNvSpPr txBox="1"/>
          <p:nvPr>
            <p:ph type="title"/>
          </p:nvPr>
        </p:nvSpPr>
        <p:spPr>
          <a:xfrm>
            <a:off x="2346126" y="-94654"/>
            <a:ext cx="5518500" cy="1285800"/>
          </a:xfrm>
          <a:prstGeom prst="rect">
            <a:avLst/>
          </a:prstGeom>
        </p:spPr>
        <p:txBody>
          <a:bodyPr anchorCtr="0" anchor="ctr" bIns="34275" lIns="34275" rIns="34275" tIns="34275">
            <a:noAutofit/>
          </a:bodyPr>
          <a:lstStyle/>
          <a:p>
            <a:pPr lvl="0" rtl="0" algn="l">
              <a:spcBef>
                <a:spcPts val="0"/>
              </a:spcBef>
              <a:buNone/>
            </a:pPr>
            <a:r>
              <a:rPr lang="en"/>
              <a:t>Unfolding to n sequences</a:t>
            </a:r>
          </a:p>
        </p:txBody>
      </p:sp>
      <p:sp>
        <p:nvSpPr>
          <p:cNvPr id="291" name="Shape 291"/>
          <p:cNvSpPr txBox="1"/>
          <p:nvPr/>
        </p:nvSpPr>
        <p:spPr>
          <a:xfrm>
            <a:off x="0" y="782600"/>
            <a:ext cx="7603500" cy="1988700"/>
          </a:xfrm>
          <a:prstGeom prst="rect">
            <a:avLst/>
          </a:prstGeom>
          <a:noFill/>
          <a:ln>
            <a:noFill/>
          </a:ln>
        </p:spPr>
        <p:txBody>
          <a:bodyPr anchorCtr="0" anchor="ctr" bIns="91425" lIns="91425" rIns="91425" tIns="91425">
            <a:noAutofit/>
          </a:bodyPr>
          <a:lstStyle/>
          <a:p>
            <a:pPr lvl="0" rtl="0">
              <a:lnSpc>
                <a:spcPct val="115000"/>
              </a:lnSpc>
              <a:spcBef>
                <a:spcPts val="0"/>
              </a:spcBef>
              <a:buNone/>
            </a:pPr>
            <a:r>
              <a:rPr i="1" lang="en" sz="1200">
                <a:solidFill>
                  <a:srgbClr val="408080"/>
                </a:solidFill>
                <a:latin typeface="Consolas"/>
                <a:ea typeface="Consolas"/>
                <a:cs typeface="Consolas"/>
                <a:sym typeface="Consolas"/>
              </a:rPr>
              <a:t># One cell RNN input_dim (4) -&gt; output_dim (2). sequence: 5</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hidden_size </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 </a:t>
            </a:r>
            <a:r>
              <a:rPr lang="en" sz="1200">
                <a:solidFill>
                  <a:srgbClr val="666666"/>
                </a:solidFill>
                <a:latin typeface="Consolas"/>
                <a:ea typeface="Consolas"/>
                <a:cs typeface="Consolas"/>
                <a:sym typeface="Consolas"/>
              </a:rPr>
              <a:t>2</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cell </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 tf</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contrib</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rnn</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BasicLSTMCell(num_units</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hidden_size</a:t>
            </a:r>
            <a:r>
              <a:rPr lang="en" sz="1200">
                <a:solidFill>
                  <a:srgbClr val="333333"/>
                </a:solidFill>
                <a:latin typeface="Consolas"/>
                <a:ea typeface="Consolas"/>
                <a:cs typeface="Consolas"/>
                <a:sym typeface="Consolas"/>
              </a:rPr>
              <a:t>)</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x_data </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 np</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array([[h, e, l, l, o]], dtype</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np</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float32)</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a:t>
            </a:r>
            <a:r>
              <a:rPr lang="en" sz="1200">
                <a:solidFill>
                  <a:srgbClr val="008000"/>
                </a:solidFill>
                <a:latin typeface="Consolas"/>
                <a:ea typeface="Consolas"/>
                <a:cs typeface="Consolas"/>
                <a:sym typeface="Consolas"/>
              </a:rPr>
              <a:t>print</a:t>
            </a:r>
            <a:r>
              <a:rPr lang="en" sz="1200">
                <a:solidFill>
                  <a:srgbClr val="333333"/>
                </a:solidFill>
                <a:latin typeface="Consolas"/>
                <a:ea typeface="Consolas"/>
                <a:cs typeface="Consolas"/>
                <a:sym typeface="Consolas"/>
              </a:rPr>
              <a:t>(x_data</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shape)</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pp</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pprint(x_data)</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outputs, states </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 tf</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nn</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dynamic_rnn(cell, x_data, dtype</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tf</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float32)</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sess</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run(tf</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global_variables_initializer())</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pp</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pprint(outputs</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eval())</a:t>
            </a:r>
          </a:p>
        </p:txBody>
      </p:sp>
      <p:sp>
        <p:nvSpPr>
          <p:cNvPr id="292" name="Shape 292"/>
          <p:cNvSpPr txBox="1"/>
          <p:nvPr/>
        </p:nvSpPr>
        <p:spPr>
          <a:xfrm>
            <a:off x="5347925" y="2288100"/>
            <a:ext cx="3714300" cy="2605800"/>
          </a:xfrm>
          <a:prstGeom prst="rect">
            <a:avLst/>
          </a:prstGeom>
          <a:no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lvl="0" rtl="0">
              <a:lnSpc>
                <a:spcPct val="115000"/>
              </a:lnSpc>
              <a:spcBef>
                <a:spcPts val="0"/>
              </a:spcBef>
              <a:buNone/>
            </a:pPr>
            <a:r>
              <a:rPr b="1" lang="en" sz="1200">
                <a:solidFill>
                  <a:srgbClr val="274E13"/>
                </a:solidFill>
                <a:highlight>
                  <a:srgbClr val="FFFFFF"/>
                </a:highlight>
              </a:rPr>
              <a:t>X_data = </a:t>
            </a:r>
            <a:r>
              <a:rPr b="1" lang="en" sz="1200">
                <a:solidFill>
                  <a:srgbClr val="274E13"/>
                </a:solidFill>
                <a:highlight>
                  <a:srgbClr val="FFFFFF"/>
                </a:highlight>
              </a:rPr>
              <a:t>array</a:t>
            </a:r>
          </a:p>
          <a:p>
            <a:pPr lvl="0" rtl="0">
              <a:lnSpc>
                <a:spcPct val="115000"/>
              </a:lnSpc>
              <a:spcBef>
                <a:spcPts val="0"/>
              </a:spcBef>
              <a:buNone/>
            </a:pPr>
            <a:r>
              <a:rPr b="1" lang="en" sz="1200">
                <a:solidFill>
                  <a:srgbClr val="274E13"/>
                </a:solidFill>
                <a:highlight>
                  <a:srgbClr val="FFFFFF"/>
                </a:highlight>
              </a:rPr>
              <a:t>    ([[[ 1.,  0.,  0.,  0.],</a:t>
            </a:r>
            <a:br>
              <a:rPr b="1" lang="en" sz="1200">
                <a:solidFill>
                  <a:srgbClr val="274E13"/>
                </a:solidFill>
                <a:highlight>
                  <a:srgbClr val="FFFFFF"/>
                </a:highlight>
              </a:rPr>
            </a:br>
            <a:r>
              <a:rPr b="1" lang="en" sz="1200">
                <a:solidFill>
                  <a:srgbClr val="274E13"/>
                </a:solidFill>
                <a:highlight>
                  <a:srgbClr val="FFFFFF"/>
                </a:highlight>
              </a:rPr>
              <a:t>        [ 0.,  1.,  0.,  0.],</a:t>
            </a:r>
            <a:br>
              <a:rPr b="1" lang="en" sz="1200">
                <a:solidFill>
                  <a:srgbClr val="274E13"/>
                </a:solidFill>
                <a:highlight>
                  <a:srgbClr val="FFFFFF"/>
                </a:highlight>
              </a:rPr>
            </a:br>
            <a:r>
              <a:rPr b="1" lang="en" sz="1200">
                <a:solidFill>
                  <a:srgbClr val="274E13"/>
                </a:solidFill>
                <a:highlight>
                  <a:srgbClr val="FFFFFF"/>
                </a:highlight>
              </a:rPr>
              <a:t>        [ 0.,  0.,  1.,  0.],</a:t>
            </a:r>
            <a:br>
              <a:rPr b="1" lang="en" sz="1200">
                <a:solidFill>
                  <a:srgbClr val="274E13"/>
                </a:solidFill>
                <a:highlight>
                  <a:srgbClr val="FFFFFF"/>
                </a:highlight>
              </a:rPr>
            </a:br>
            <a:r>
              <a:rPr b="1" lang="en" sz="1200">
                <a:solidFill>
                  <a:srgbClr val="274E13"/>
                </a:solidFill>
                <a:highlight>
                  <a:srgbClr val="FFFFFF"/>
                </a:highlight>
              </a:rPr>
              <a:t>        [ 0.,  0.,  1.,  0.],</a:t>
            </a:r>
            <a:br>
              <a:rPr b="1" lang="en" sz="1200">
                <a:solidFill>
                  <a:srgbClr val="274E13"/>
                </a:solidFill>
                <a:highlight>
                  <a:srgbClr val="FFFFFF"/>
                </a:highlight>
              </a:rPr>
            </a:br>
            <a:r>
              <a:rPr b="1" lang="en" sz="1200">
                <a:solidFill>
                  <a:srgbClr val="274E13"/>
                </a:solidFill>
                <a:highlight>
                  <a:srgbClr val="FFFFFF"/>
                </a:highlight>
              </a:rPr>
              <a:t>        [ 0.,  0.,  0.,  1.]]], dtype=float32)</a:t>
            </a:r>
            <a:br>
              <a:rPr b="1" lang="en" sz="1200">
                <a:solidFill>
                  <a:srgbClr val="274E13"/>
                </a:solidFill>
                <a:highlight>
                  <a:srgbClr val="FFFFFF"/>
                </a:highlight>
              </a:rPr>
            </a:br>
            <a:r>
              <a:rPr b="1" lang="en" sz="1200">
                <a:solidFill>
                  <a:srgbClr val="274E13"/>
                </a:solidFill>
                <a:highlight>
                  <a:srgbClr val="FFFFFF"/>
                </a:highlight>
              </a:rPr>
              <a:t>Outputs = array</a:t>
            </a:r>
          </a:p>
          <a:p>
            <a:pPr lvl="0" rtl="0">
              <a:lnSpc>
                <a:spcPct val="115000"/>
              </a:lnSpc>
              <a:spcBef>
                <a:spcPts val="0"/>
              </a:spcBef>
              <a:buNone/>
            </a:pPr>
            <a:r>
              <a:rPr b="1" lang="en" sz="1200">
                <a:solidFill>
                  <a:srgbClr val="274E13"/>
                </a:solidFill>
                <a:highlight>
                  <a:srgbClr val="FFFFFF"/>
                </a:highlight>
              </a:rPr>
              <a:t>    ([[[ 0.19709368,  0.24918222],</a:t>
            </a:r>
            <a:br>
              <a:rPr b="1" lang="en" sz="1200">
                <a:solidFill>
                  <a:srgbClr val="274E13"/>
                </a:solidFill>
                <a:highlight>
                  <a:srgbClr val="FFFFFF"/>
                </a:highlight>
              </a:rPr>
            </a:br>
            <a:r>
              <a:rPr b="1" lang="en" sz="1200">
                <a:solidFill>
                  <a:srgbClr val="274E13"/>
                </a:solidFill>
                <a:highlight>
                  <a:srgbClr val="FFFFFF"/>
                </a:highlight>
              </a:rPr>
              <a:t>        [-0.11721198,  0.1784237 ],</a:t>
            </a:r>
            <a:br>
              <a:rPr b="1" lang="en" sz="1200">
                <a:solidFill>
                  <a:srgbClr val="274E13"/>
                </a:solidFill>
                <a:highlight>
                  <a:srgbClr val="FFFFFF"/>
                </a:highlight>
              </a:rPr>
            </a:br>
            <a:r>
              <a:rPr b="1" lang="en" sz="1200">
                <a:solidFill>
                  <a:srgbClr val="274E13"/>
                </a:solidFill>
                <a:highlight>
                  <a:srgbClr val="FFFFFF"/>
                </a:highlight>
              </a:rPr>
              <a:t>        [-0.35297349, -0.66278851],</a:t>
            </a:r>
            <a:br>
              <a:rPr b="1" lang="en" sz="1200">
                <a:solidFill>
                  <a:srgbClr val="274E13"/>
                </a:solidFill>
                <a:highlight>
                  <a:srgbClr val="FFFFFF"/>
                </a:highlight>
              </a:rPr>
            </a:br>
            <a:r>
              <a:rPr b="1" lang="en" sz="1200">
                <a:solidFill>
                  <a:srgbClr val="274E13"/>
                </a:solidFill>
                <a:highlight>
                  <a:srgbClr val="FFFFFF"/>
                </a:highlight>
              </a:rPr>
              <a:t>        [-0.70915914, -0.58334434],</a:t>
            </a:r>
            <a:br>
              <a:rPr b="1" lang="en" sz="1200">
                <a:solidFill>
                  <a:srgbClr val="274E13"/>
                </a:solidFill>
                <a:highlight>
                  <a:srgbClr val="FFFFFF"/>
                </a:highlight>
              </a:rPr>
            </a:br>
            <a:r>
              <a:rPr b="1" lang="en" sz="1200">
                <a:solidFill>
                  <a:srgbClr val="274E13"/>
                </a:solidFill>
                <a:highlight>
                  <a:srgbClr val="FFFFFF"/>
                </a:highlight>
              </a:rPr>
              <a:t>        [-0.38886023,  0.47304463]]], dtype=float32)</a:t>
            </a:r>
          </a:p>
        </p:txBody>
      </p:sp>
      <p:pic>
        <p:nvPicPr>
          <p:cNvPr id="293" name="Shape 293"/>
          <p:cNvPicPr preferRelativeResize="0"/>
          <p:nvPr/>
        </p:nvPicPr>
        <p:blipFill>
          <a:blip r:embed="rId4">
            <a:alphaModFix/>
          </a:blip>
          <a:stretch>
            <a:fillRect/>
          </a:stretch>
        </p:blipFill>
        <p:spPr>
          <a:xfrm>
            <a:off x="6585600" y="934999"/>
            <a:ext cx="2096203" cy="1159200"/>
          </a:xfrm>
          <a:prstGeom prst="rect">
            <a:avLst/>
          </a:prstGeom>
          <a:noFill/>
          <a:ln>
            <a:noFill/>
          </a:ln>
        </p:spPr>
      </p:pic>
      <p:sp>
        <p:nvSpPr>
          <p:cNvPr id="294" name="Shape 294"/>
          <p:cNvSpPr txBox="1"/>
          <p:nvPr/>
        </p:nvSpPr>
        <p:spPr>
          <a:xfrm>
            <a:off x="3442350" y="4662575"/>
            <a:ext cx="5866800" cy="668400"/>
          </a:xfrm>
          <a:prstGeom prst="rect">
            <a:avLst/>
          </a:prstGeom>
          <a:noFill/>
          <a:ln>
            <a:noFill/>
          </a:ln>
        </p:spPr>
        <p:txBody>
          <a:bodyPr anchorCtr="0" anchor="ctr" bIns="91425" lIns="91425" rIns="91425" tIns="91425">
            <a:noAutofit/>
          </a:bodyPr>
          <a:lstStyle/>
          <a:p>
            <a:pPr lvl="0" rtl="0">
              <a:spcBef>
                <a:spcPts val="0"/>
              </a:spcBef>
              <a:buNone/>
            </a:pPr>
            <a:r>
              <a:rPr lang="en" sz="1100" u="sng">
                <a:solidFill>
                  <a:schemeClr val="hlink"/>
                </a:solidFill>
                <a:hlinkClick r:id="rId5"/>
              </a:rPr>
              <a:t>https://github.com/hunkim/DeepLearningZeroToAll/blob/master/lab-12-0-rnn_basics.ipynb</a:t>
            </a:r>
            <a:r>
              <a:rPr lang="en" sz="1100">
                <a:solidFill>
                  <a:srgbClr val="808080"/>
                </a:solidFill>
              </a:rPr>
              <a:t> </a:t>
            </a:r>
          </a:p>
        </p:txBody>
      </p:sp>
      <p:sp>
        <p:nvSpPr>
          <p:cNvPr id="295" name="Shape 295"/>
          <p:cNvSpPr txBox="1"/>
          <p:nvPr/>
        </p:nvSpPr>
        <p:spPr>
          <a:xfrm>
            <a:off x="76200" y="2726275"/>
            <a:ext cx="1490100" cy="480600"/>
          </a:xfrm>
          <a:prstGeom prst="rect">
            <a:avLst/>
          </a:prstGeom>
          <a:solidFill>
            <a:srgbClr val="FFF2CC"/>
          </a:solidFill>
          <a:ln cap="flat" cmpd="sng" w="9525">
            <a:solidFill>
              <a:srgbClr val="4A86E8"/>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b="1" lang="en" sz="1100">
                <a:latin typeface="Consolas"/>
                <a:ea typeface="Consolas"/>
                <a:cs typeface="Consolas"/>
                <a:sym typeface="Consolas"/>
              </a:rPr>
              <a:t>Hidden_size=2</a:t>
            </a:r>
          </a:p>
          <a:p>
            <a:pPr lvl="0" rtl="0">
              <a:spcBef>
                <a:spcPts val="0"/>
              </a:spcBef>
              <a:buNone/>
            </a:pPr>
            <a:r>
              <a:rPr b="1" lang="en" sz="1100">
                <a:latin typeface="Consolas"/>
                <a:ea typeface="Consolas"/>
                <a:cs typeface="Consolas"/>
                <a:sym typeface="Consolas"/>
              </a:rPr>
              <a:t>sequence_length=5</a:t>
            </a:r>
          </a:p>
        </p:txBody>
      </p:sp>
      <p:grpSp>
        <p:nvGrpSpPr>
          <p:cNvPr id="296" name="Shape 296"/>
          <p:cNvGrpSpPr/>
          <p:nvPr/>
        </p:nvGrpSpPr>
        <p:grpSpPr>
          <a:xfrm>
            <a:off x="1254206" y="3538480"/>
            <a:ext cx="2983177" cy="1033763"/>
            <a:chOff x="2275425" y="2317750"/>
            <a:chExt cx="5556300" cy="1969824"/>
          </a:xfrm>
        </p:grpSpPr>
        <p:sp>
          <p:nvSpPr>
            <p:cNvPr id="297" name="Shape 297"/>
            <p:cNvSpPr/>
            <p:nvPr/>
          </p:nvSpPr>
          <p:spPr>
            <a:xfrm>
              <a:off x="2275425" y="2317750"/>
              <a:ext cx="5556300" cy="1968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pic>
          <p:nvPicPr>
            <p:cNvPr id="298" name="Shape 298"/>
            <p:cNvPicPr preferRelativeResize="0"/>
            <p:nvPr/>
          </p:nvPicPr>
          <p:blipFill>
            <a:blip r:embed="rId6">
              <a:alphaModFix/>
            </a:blip>
            <a:stretch>
              <a:fillRect/>
            </a:stretch>
          </p:blipFill>
          <p:spPr>
            <a:xfrm>
              <a:off x="2338925" y="2379150"/>
              <a:ext cx="5372717" cy="1908424"/>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Shape 303"/>
          <p:cNvSpPr txBox="1"/>
          <p:nvPr/>
        </p:nvSpPr>
        <p:spPr>
          <a:xfrm>
            <a:off x="4340225" y="-228600"/>
            <a:ext cx="4236300" cy="1217700"/>
          </a:xfrm>
          <a:prstGeom prst="rect">
            <a:avLst/>
          </a:prstGeom>
          <a:noFill/>
          <a:ln>
            <a:noFill/>
          </a:ln>
        </p:spPr>
        <p:txBody>
          <a:bodyPr anchorCtr="0" anchor="ctr" bIns="91425" lIns="91425" rIns="91425" tIns="91425">
            <a:noAutofit/>
          </a:bodyPr>
          <a:lstStyle/>
          <a:p>
            <a:pPr lvl="0" rtl="0">
              <a:spcBef>
                <a:spcPts val="0"/>
              </a:spcBef>
              <a:buNone/>
            </a:pPr>
            <a:r>
              <a:rPr lang="en" sz="3400">
                <a:solidFill>
                  <a:schemeClr val="dk1"/>
                </a:solidFill>
                <a:latin typeface="Gill Sans"/>
                <a:ea typeface="Gill Sans"/>
                <a:cs typeface="Gill Sans"/>
                <a:sym typeface="Gill Sans"/>
              </a:rPr>
              <a:t>Batching input</a:t>
            </a:r>
          </a:p>
        </p:txBody>
      </p:sp>
      <p:pic>
        <p:nvPicPr>
          <p:cNvPr id="304" name="Shape 304"/>
          <p:cNvPicPr preferRelativeResize="0"/>
          <p:nvPr/>
        </p:nvPicPr>
        <p:blipFill>
          <a:blip r:embed="rId3">
            <a:alphaModFix/>
          </a:blip>
          <a:stretch>
            <a:fillRect/>
          </a:stretch>
        </p:blipFill>
        <p:spPr>
          <a:xfrm>
            <a:off x="0" y="73174"/>
            <a:ext cx="9143998" cy="5078770"/>
          </a:xfrm>
          <a:prstGeom prst="rect">
            <a:avLst/>
          </a:prstGeom>
          <a:noFill/>
          <a:ln>
            <a:noFill/>
          </a:ln>
        </p:spPr>
      </p:pic>
      <p:sp>
        <p:nvSpPr>
          <p:cNvPr id="305" name="Shape 305"/>
          <p:cNvSpPr txBox="1"/>
          <p:nvPr/>
        </p:nvSpPr>
        <p:spPr>
          <a:xfrm>
            <a:off x="160275" y="187925"/>
            <a:ext cx="2379900" cy="997500"/>
          </a:xfrm>
          <a:prstGeom prst="rect">
            <a:avLst/>
          </a:prstGeom>
          <a:solidFill>
            <a:srgbClr val="FFF2CC"/>
          </a:solidFill>
          <a:ln cap="flat" cmpd="sng" w="9525">
            <a:solidFill>
              <a:srgbClr val="4A86E8"/>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b="1" lang="en" sz="1800">
                <a:latin typeface="Consolas"/>
                <a:ea typeface="Consolas"/>
                <a:cs typeface="Consolas"/>
                <a:sym typeface="Consolas"/>
              </a:rPr>
              <a:t>Hidden_size=2</a:t>
            </a:r>
          </a:p>
          <a:p>
            <a:pPr lvl="0">
              <a:spcBef>
                <a:spcPts val="0"/>
              </a:spcBef>
              <a:buNone/>
            </a:pPr>
            <a:r>
              <a:rPr b="1" lang="en" sz="1800">
                <a:latin typeface="Consolas"/>
                <a:ea typeface="Consolas"/>
                <a:cs typeface="Consolas"/>
                <a:sym typeface="Consolas"/>
              </a:rPr>
              <a:t>sequence_length=5</a:t>
            </a:r>
          </a:p>
          <a:p>
            <a:pPr lvl="0" rtl="0">
              <a:spcBef>
                <a:spcPts val="0"/>
              </a:spcBef>
              <a:buNone/>
            </a:pPr>
            <a:r>
              <a:rPr b="1" lang="en" sz="1800">
                <a:latin typeface="Consolas"/>
                <a:ea typeface="Consolas"/>
                <a:cs typeface="Consolas"/>
                <a:sym typeface="Consolas"/>
              </a:rPr>
              <a:t>batch_size=3</a:t>
            </a:r>
          </a:p>
        </p:txBody>
      </p:sp>
      <p:grpSp>
        <p:nvGrpSpPr>
          <p:cNvPr id="306" name="Shape 306"/>
          <p:cNvGrpSpPr/>
          <p:nvPr/>
        </p:nvGrpSpPr>
        <p:grpSpPr>
          <a:xfrm>
            <a:off x="2275425" y="2317750"/>
            <a:ext cx="5556300" cy="1969824"/>
            <a:chOff x="2275425" y="2317750"/>
            <a:chExt cx="5556300" cy="1969824"/>
          </a:xfrm>
        </p:grpSpPr>
        <p:sp>
          <p:nvSpPr>
            <p:cNvPr id="307" name="Shape 307"/>
            <p:cNvSpPr/>
            <p:nvPr/>
          </p:nvSpPr>
          <p:spPr>
            <a:xfrm>
              <a:off x="2275425" y="2317750"/>
              <a:ext cx="5556300" cy="1968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pic>
          <p:nvPicPr>
            <p:cNvPr id="308" name="Shape 308"/>
            <p:cNvPicPr preferRelativeResize="0"/>
            <p:nvPr/>
          </p:nvPicPr>
          <p:blipFill>
            <a:blip r:embed="rId4">
              <a:alphaModFix/>
            </a:blip>
            <a:stretch>
              <a:fillRect/>
            </a:stretch>
          </p:blipFill>
          <p:spPr>
            <a:xfrm>
              <a:off x="2338925" y="2379150"/>
              <a:ext cx="5372717" cy="1908424"/>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Shape 313"/>
          <p:cNvSpPr txBox="1"/>
          <p:nvPr/>
        </p:nvSpPr>
        <p:spPr>
          <a:xfrm>
            <a:off x="4340225" y="-228600"/>
            <a:ext cx="4236300" cy="1217700"/>
          </a:xfrm>
          <a:prstGeom prst="rect">
            <a:avLst/>
          </a:prstGeom>
          <a:noFill/>
          <a:ln>
            <a:noFill/>
          </a:ln>
        </p:spPr>
        <p:txBody>
          <a:bodyPr anchorCtr="0" anchor="ctr" bIns="91425" lIns="91425" rIns="91425" tIns="91425">
            <a:noAutofit/>
          </a:bodyPr>
          <a:lstStyle/>
          <a:p>
            <a:pPr lvl="0" rtl="0">
              <a:spcBef>
                <a:spcPts val="0"/>
              </a:spcBef>
              <a:buNone/>
            </a:pPr>
            <a:r>
              <a:rPr lang="en" sz="3400">
                <a:solidFill>
                  <a:schemeClr val="dk1"/>
                </a:solidFill>
                <a:latin typeface="Gill Sans"/>
                <a:ea typeface="Gill Sans"/>
                <a:cs typeface="Gill Sans"/>
                <a:sym typeface="Gill Sans"/>
              </a:rPr>
              <a:t>Batching input</a:t>
            </a:r>
          </a:p>
        </p:txBody>
      </p:sp>
      <p:pic>
        <p:nvPicPr>
          <p:cNvPr id="314" name="Shape 314"/>
          <p:cNvPicPr preferRelativeResize="0"/>
          <p:nvPr/>
        </p:nvPicPr>
        <p:blipFill>
          <a:blip r:embed="rId3">
            <a:alphaModFix/>
          </a:blip>
          <a:stretch>
            <a:fillRect/>
          </a:stretch>
        </p:blipFill>
        <p:spPr>
          <a:xfrm>
            <a:off x="0" y="3243725"/>
            <a:ext cx="3420376" cy="1899775"/>
          </a:xfrm>
          <a:prstGeom prst="rect">
            <a:avLst/>
          </a:prstGeom>
          <a:noFill/>
          <a:ln>
            <a:noFill/>
          </a:ln>
        </p:spPr>
      </p:pic>
      <p:sp>
        <p:nvSpPr>
          <p:cNvPr id="315" name="Shape 315"/>
          <p:cNvSpPr txBox="1"/>
          <p:nvPr/>
        </p:nvSpPr>
        <p:spPr>
          <a:xfrm>
            <a:off x="-228600" y="649325"/>
            <a:ext cx="8848800" cy="2785500"/>
          </a:xfrm>
          <a:prstGeom prst="rect">
            <a:avLst/>
          </a:prstGeom>
          <a:noFill/>
          <a:ln>
            <a:noFill/>
          </a:ln>
        </p:spPr>
        <p:txBody>
          <a:bodyPr anchorCtr="0" anchor="ctr" bIns="91425" lIns="91425" rIns="91425" tIns="91425">
            <a:noAutofit/>
          </a:bodyPr>
          <a:lstStyle/>
          <a:p>
            <a:pPr lvl="0" rtl="0">
              <a:lnSpc>
                <a:spcPct val="115000"/>
              </a:lnSpc>
              <a:spcBef>
                <a:spcPts val="0"/>
              </a:spcBef>
              <a:buNone/>
            </a:pPr>
            <a:r>
              <a:rPr i="1" lang="en" sz="1200">
                <a:solidFill>
                  <a:srgbClr val="408080"/>
                </a:solidFill>
                <a:latin typeface="Consolas"/>
                <a:ea typeface="Consolas"/>
                <a:cs typeface="Consolas"/>
                <a:sym typeface="Consolas"/>
              </a:rPr>
              <a:t>    </a:t>
            </a:r>
            <a:r>
              <a:rPr i="1" lang="en" sz="1200">
                <a:solidFill>
                  <a:srgbClr val="408080"/>
                </a:solidFill>
                <a:latin typeface="Consolas"/>
                <a:ea typeface="Consolas"/>
                <a:cs typeface="Consolas"/>
                <a:sym typeface="Consolas"/>
              </a:rPr>
              <a:t># One cell RNN input_dim (4) -&gt; output_dim (2). sequence: 5, batch 3</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a:t>
            </a:r>
            <a:r>
              <a:rPr i="1" lang="en" sz="1200">
                <a:solidFill>
                  <a:srgbClr val="408080"/>
                </a:solidFill>
                <a:latin typeface="Consolas"/>
                <a:ea typeface="Consolas"/>
                <a:cs typeface="Consolas"/>
                <a:sym typeface="Consolas"/>
              </a:rPr>
              <a:t># 3 batches 'hello', 'eolll', 'lleel'</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x_data </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 np</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array([[h, e, l, l, o],</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[e, o, l, l, l],</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[l, l, e, e, l]], dtype</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np</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float32)</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pp</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pprint(x_data)</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cell </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 rnn</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BasicLSTMCell(num_units</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2</a:t>
            </a:r>
            <a:r>
              <a:rPr lang="en" sz="1200">
                <a:solidFill>
                  <a:srgbClr val="333333"/>
                </a:solidFill>
                <a:latin typeface="Consolas"/>
                <a:ea typeface="Consolas"/>
                <a:cs typeface="Consolas"/>
                <a:sym typeface="Consolas"/>
              </a:rPr>
              <a:t>, state_is_tuple</a:t>
            </a:r>
            <a:r>
              <a:rPr lang="en" sz="1200">
                <a:solidFill>
                  <a:srgbClr val="666666"/>
                </a:solidFill>
                <a:latin typeface="Consolas"/>
                <a:ea typeface="Consolas"/>
                <a:cs typeface="Consolas"/>
                <a:sym typeface="Consolas"/>
              </a:rPr>
              <a:t>=</a:t>
            </a:r>
            <a:r>
              <a:rPr b="1" lang="en" sz="1200">
                <a:solidFill>
                  <a:srgbClr val="008000"/>
                </a:solidFill>
                <a:latin typeface="Consolas"/>
                <a:ea typeface="Consolas"/>
                <a:cs typeface="Consolas"/>
                <a:sym typeface="Consolas"/>
              </a:rPr>
              <a:t>True</a:t>
            </a:r>
            <a:r>
              <a:rPr lang="en" sz="1200">
                <a:solidFill>
                  <a:srgbClr val="333333"/>
                </a:solidFill>
                <a:latin typeface="Consolas"/>
                <a:ea typeface="Consolas"/>
                <a:cs typeface="Consolas"/>
                <a:sym typeface="Consolas"/>
              </a:rPr>
              <a:t>)</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outputs, _states </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 tf</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nn</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dynamic_rnn(cell, x_data, </a:t>
            </a:r>
          </a:p>
          <a:p>
            <a:pPr lvl="0" rtl="0">
              <a:lnSpc>
                <a:spcPct val="115000"/>
              </a:lnSpc>
              <a:spcBef>
                <a:spcPts val="0"/>
              </a:spcBef>
              <a:buNone/>
            </a:pPr>
            <a:r>
              <a:rPr lang="en" sz="1200">
                <a:solidFill>
                  <a:srgbClr val="333333"/>
                </a:solidFill>
                <a:latin typeface="Consolas"/>
                <a:ea typeface="Consolas"/>
                <a:cs typeface="Consolas"/>
                <a:sym typeface="Consolas"/>
              </a:rPr>
              <a:t>                                              dtype</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tf</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float32)</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sess</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run(tf</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global_variables_initializer())</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pp</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pprint(outputs</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eval())</a:t>
            </a:r>
          </a:p>
        </p:txBody>
      </p:sp>
      <p:sp>
        <p:nvSpPr>
          <p:cNvPr id="316" name="Shape 316"/>
          <p:cNvSpPr txBox="1"/>
          <p:nvPr/>
        </p:nvSpPr>
        <p:spPr>
          <a:xfrm>
            <a:off x="5537450" y="1036475"/>
            <a:ext cx="1656300" cy="3705300"/>
          </a:xfrm>
          <a:prstGeom prst="rect">
            <a:avLst/>
          </a:prstGeom>
          <a:no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lvl="0" rtl="0">
              <a:lnSpc>
                <a:spcPct val="115000"/>
              </a:lnSpc>
              <a:spcBef>
                <a:spcPts val="0"/>
              </a:spcBef>
              <a:buNone/>
            </a:pPr>
            <a:r>
              <a:rPr lang="en" sz="1100">
                <a:solidFill>
                  <a:schemeClr val="dk1"/>
                </a:solidFill>
                <a:highlight>
                  <a:srgbClr val="FFFFFF"/>
                </a:highlight>
              </a:rPr>
              <a:t>array([[[ 1.,  0.,  0.,  0.],</a:t>
            </a:r>
            <a:br>
              <a:rPr lang="en" sz="1100">
                <a:solidFill>
                  <a:schemeClr val="dk1"/>
                </a:solidFill>
                <a:highlight>
                  <a:srgbClr val="FFFFFF"/>
                </a:highlight>
              </a:rPr>
            </a:br>
            <a:r>
              <a:rPr lang="en" sz="1100">
                <a:solidFill>
                  <a:schemeClr val="dk1"/>
                </a:solidFill>
                <a:highlight>
                  <a:srgbClr val="FFFFFF"/>
                </a:highlight>
              </a:rPr>
              <a:t>        [ 0.,  1.,  0.,  0.],</a:t>
            </a:r>
            <a:br>
              <a:rPr lang="en" sz="1100">
                <a:solidFill>
                  <a:schemeClr val="dk1"/>
                </a:solidFill>
                <a:highlight>
                  <a:srgbClr val="FFFFFF"/>
                </a:highlight>
              </a:rPr>
            </a:br>
            <a:r>
              <a:rPr lang="en" sz="1100">
                <a:solidFill>
                  <a:schemeClr val="dk1"/>
                </a:solidFill>
                <a:highlight>
                  <a:srgbClr val="FFFFFF"/>
                </a:highlight>
              </a:rPr>
              <a:t>        [ 0.,  0.,  1.,  0.],</a:t>
            </a:r>
            <a:br>
              <a:rPr lang="en" sz="1100">
                <a:solidFill>
                  <a:schemeClr val="dk1"/>
                </a:solidFill>
                <a:highlight>
                  <a:srgbClr val="FFFFFF"/>
                </a:highlight>
              </a:rPr>
            </a:br>
            <a:r>
              <a:rPr lang="en" sz="1100">
                <a:solidFill>
                  <a:schemeClr val="dk1"/>
                </a:solidFill>
                <a:highlight>
                  <a:srgbClr val="FFFFFF"/>
                </a:highlight>
              </a:rPr>
              <a:t>        [ 0.,  0.,  1.,  0.],</a:t>
            </a:r>
            <a:br>
              <a:rPr lang="en" sz="1100">
                <a:solidFill>
                  <a:schemeClr val="dk1"/>
                </a:solidFill>
                <a:highlight>
                  <a:srgbClr val="FFFFFF"/>
                </a:highlight>
              </a:rPr>
            </a:br>
            <a:r>
              <a:rPr lang="en" sz="1100">
                <a:solidFill>
                  <a:schemeClr val="dk1"/>
                </a:solidFill>
                <a:highlight>
                  <a:srgbClr val="FFFFFF"/>
                </a:highlight>
              </a:rPr>
              <a:t>        [ 0.,  0.,  0.,  1.]],</a:t>
            </a:r>
            <a:br>
              <a:rPr lang="en" sz="1100">
                <a:solidFill>
                  <a:schemeClr val="dk1"/>
                </a:solidFill>
                <a:highlight>
                  <a:srgbClr val="FFFFFF"/>
                </a:highlight>
              </a:rPr>
            </a:br>
            <a:br>
              <a:rPr lang="en" sz="1100">
                <a:solidFill>
                  <a:schemeClr val="dk1"/>
                </a:solidFill>
                <a:highlight>
                  <a:srgbClr val="FFFFFF"/>
                </a:highlight>
              </a:rPr>
            </a:br>
            <a:r>
              <a:rPr lang="en" sz="1100">
                <a:solidFill>
                  <a:schemeClr val="dk1"/>
                </a:solidFill>
                <a:highlight>
                  <a:srgbClr val="FFFFFF"/>
                </a:highlight>
              </a:rPr>
              <a:t>       [[ 0.,  1.,  0.,  0.],</a:t>
            </a:r>
            <a:br>
              <a:rPr lang="en" sz="1100">
                <a:solidFill>
                  <a:schemeClr val="dk1"/>
                </a:solidFill>
                <a:highlight>
                  <a:srgbClr val="FFFFFF"/>
                </a:highlight>
              </a:rPr>
            </a:br>
            <a:r>
              <a:rPr lang="en" sz="1100">
                <a:solidFill>
                  <a:schemeClr val="dk1"/>
                </a:solidFill>
                <a:highlight>
                  <a:srgbClr val="FFFFFF"/>
                </a:highlight>
              </a:rPr>
              <a:t>        [ 0.,  0.,  0.,  1.],</a:t>
            </a:r>
            <a:br>
              <a:rPr lang="en" sz="1100">
                <a:solidFill>
                  <a:schemeClr val="dk1"/>
                </a:solidFill>
                <a:highlight>
                  <a:srgbClr val="FFFFFF"/>
                </a:highlight>
              </a:rPr>
            </a:br>
            <a:r>
              <a:rPr lang="en" sz="1100">
                <a:solidFill>
                  <a:schemeClr val="dk1"/>
                </a:solidFill>
                <a:highlight>
                  <a:srgbClr val="FFFFFF"/>
                </a:highlight>
              </a:rPr>
              <a:t>        [ 0.,  0.,  1.,  0.],</a:t>
            </a:r>
            <a:br>
              <a:rPr lang="en" sz="1100">
                <a:solidFill>
                  <a:schemeClr val="dk1"/>
                </a:solidFill>
                <a:highlight>
                  <a:srgbClr val="FFFFFF"/>
                </a:highlight>
              </a:rPr>
            </a:br>
            <a:r>
              <a:rPr lang="en" sz="1100">
                <a:solidFill>
                  <a:schemeClr val="dk1"/>
                </a:solidFill>
                <a:highlight>
                  <a:srgbClr val="FFFFFF"/>
                </a:highlight>
              </a:rPr>
              <a:t>        [ 0.,  0.,  1.,  0.],</a:t>
            </a:r>
            <a:br>
              <a:rPr lang="en" sz="1100">
                <a:solidFill>
                  <a:schemeClr val="dk1"/>
                </a:solidFill>
                <a:highlight>
                  <a:srgbClr val="FFFFFF"/>
                </a:highlight>
              </a:rPr>
            </a:br>
            <a:r>
              <a:rPr lang="en" sz="1100">
                <a:solidFill>
                  <a:schemeClr val="dk1"/>
                </a:solidFill>
                <a:highlight>
                  <a:srgbClr val="FFFFFF"/>
                </a:highlight>
              </a:rPr>
              <a:t>        [ 0.,  0.,  1.,  0.]],</a:t>
            </a:r>
            <a:br>
              <a:rPr lang="en" sz="1100">
                <a:solidFill>
                  <a:schemeClr val="dk1"/>
                </a:solidFill>
                <a:highlight>
                  <a:srgbClr val="FFFFFF"/>
                </a:highlight>
              </a:rPr>
            </a:br>
            <a:br>
              <a:rPr lang="en" sz="1100">
                <a:solidFill>
                  <a:schemeClr val="dk1"/>
                </a:solidFill>
                <a:highlight>
                  <a:srgbClr val="FFFFFF"/>
                </a:highlight>
              </a:rPr>
            </a:br>
            <a:r>
              <a:rPr lang="en" sz="1100">
                <a:solidFill>
                  <a:schemeClr val="dk1"/>
                </a:solidFill>
                <a:highlight>
                  <a:srgbClr val="FFFFFF"/>
                </a:highlight>
              </a:rPr>
              <a:t>       [[ 0.,  0.,  1.,  0.],</a:t>
            </a:r>
            <a:br>
              <a:rPr lang="en" sz="1100">
                <a:solidFill>
                  <a:schemeClr val="dk1"/>
                </a:solidFill>
                <a:highlight>
                  <a:srgbClr val="FFFFFF"/>
                </a:highlight>
              </a:rPr>
            </a:br>
            <a:r>
              <a:rPr lang="en" sz="1100">
                <a:solidFill>
                  <a:schemeClr val="dk1"/>
                </a:solidFill>
                <a:highlight>
                  <a:srgbClr val="FFFFFF"/>
                </a:highlight>
              </a:rPr>
              <a:t>        [ 0.,  0.,  1.,  0.],</a:t>
            </a:r>
            <a:br>
              <a:rPr lang="en" sz="1100">
                <a:solidFill>
                  <a:schemeClr val="dk1"/>
                </a:solidFill>
                <a:highlight>
                  <a:srgbClr val="FFFFFF"/>
                </a:highlight>
              </a:rPr>
            </a:br>
            <a:r>
              <a:rPr lang="en" sz="1100">
                <a:solidFill>
                  <a:schemeClr val="dk1"/>
                </a:solidFill>
                <a:highlight>
                  <a:srgbClr val="FFFFFF"/>
                </a:highlight>
              </a:rPr>
              <a:t>        [ 0.,  1.,  0.,  0.],</a:t>
            </a:r>
            <a:br>
              <a:rPr lang="en" sz="1100">
                <a:solidFill>
                  <a:schemeClr val="dk1"/>
                </a:solidFill>
                <a:highlight>
                  <a:srgbClr val="FFFFFF"/>
                </a:highlight>
              </a:rPr>
            </a:br>
            <a:r>
              <a:rPr lang="en" sz="1100">
                <a:solidFill>
                  <a:schemeClr val="dk1"/>
                </a:solidFill>
                <a:highlight>
                  <a:srgbClr val="FFFFFF"/>
                </a:highlight>
              </a:rPr>
              <a:t>        [ 0.,  1.,  0.,  0.],</a:t>
            </a:r>
            <a:br>
              <a:rPr lang="en" sz="1100">
                <a:solidFill>
                  <a:schemeClr val="dk1"/>
                </a:solidFill>
                <a:highlight>
                  <a:srgbClr val="FFFFFF"/>
                </a:highlight>
              </a:rPr>
            </a:br>
            <a:r>
              <a:rPr lang="en" sz="1100">
                <a:solidFill>
                  <a:schemeClr val="dk1"/>
                </a:solidFill>
                <a:highlight>
                  <a:srgbClr val="FFFFFF"/>
                </a:highlight>
              </a:rPr>
              <a:t>        [ 0.,  0.,  1.,  0.]]], </a:t>
            </a:r>
          </a:p>
        </p:txBody>
      </p:sp>
      <p:sp>
        <p:nvSpPr>
          <p:cNvPr id="317" name="Shape 317"/>
          <p:cNvSpPr txBox="1"/>
          <p:nvPr/>
        </p:nvSpPr>
        <p:spPr>
          <a:xfrm>
            <a:off x="3442350" y="4662575"/>
            <a:ext cx="5866800" cy="668400"/>
          </a:xfrm>
          <a:prstGeom prst="rect">
            <a:avLst/>
          </a:prstGeom>
          <a:noFill/>
          <a:ln>
            <a:noFill/>
          </a:ln>
        </p:spPr>
        <p:txBody>
          <a:bodyPr anchorCtr="0" anchor="ctr" bIns="91425" lIns="91425" rIns="91425" tIns="91425">
            <a:noAutofit/>
          </a:bodyPr>
          <a:lstStyle/>
          <a:p>
            <a:pPr lvl="0" rtl="0">
              <a:spcBef>
                <a:spcPts val="0"/>
              </a:spcBef>
              <a:buNone/>
            </a:pPr>
            <a:r>
              <a:rPr lang="en" sz="1100" u="sng">
                <a:solidFill>
                  <a:schemeClr val="hlink"/>
                </a:solidFill>
                <a:hlinkClick r:id="rId4"/>
              </a:rPr>
              <a:t>https://github.com/hunkim/DeepLearningZeroToAll/blob/master/lab-12-0-rnn_basics.ipynb</a:t>
            </a:r>
            <a:r>
              <a:rPr lang="en" sz="1100">
                <a:solidFill>
                  <a:srgbClr val="808080"/>
                </a:solidFill>
              </a:rPr>
              <a:t> </a:t>
            </a:r>
          </a:p>
        </p:txBody>
      </p:sp>
      <p:sp>
        <p:nvSpPr>
          <p:cNvPr id="318" name="Shape 318"/>
          <p:cNvSpPr txBox="1"/>
          <p:nvPr/>
        </p:nvSpPr>
        <p:spPr>
          <a:xfrm>
            <a:off x="3250600" y="4073375"/>
            <a:ext cx="1702500" cy="668400"/>
          </a:xfrm>
          <a:prstGeom prst="rect">
            <a:avLst/>
          </a:prstGeom>
          <a:solidFill>
            <a:srgbClr val="FFF2CC"/>
          </a:solidFill>
          <a:ln cap="flat" cmpd="sng" w="9525">
            <a:solidFill>
              <a:srgbClr val="4A86E8"/>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b="1" lang="en" sz="1200">
                <a:latin typeface="Consolas"/>
                <a:ea typeface="Consolas"/>
                <a:cs typeface="Consolas"/>
                <a:sym typeface="Consolas"/>
              </a:rPr>
              <a:t>Hidden_size=2</a:t>
            </a:r>
          </a:p>
          <a:p>
            <a:pPr lvl="0" rtl="0">
              <a:spcBef>
                <a:spcPts val="0"/>
              </a:spcBef>
              <a:buNone/>
            </a:pPr>
            <a:r>
              <a:rPr b="1" lang="en" sz="1200">
                <a:latin typeface="Consolas"/>
                <a:ea typeface="Consolas"/>
                <a:cs typeface="Consolas"/>
                <a:sym typeface="Consolas"/>
              </a:rPr>
              <a:t>sequence_length=5</a:t>
            </a:r>
          </a:p>
          <a:p>
            <a:pPr lvl="0" rtl="0">
              <a:spcBef>
                <a:spcPts val="0"/>
              </a:spcBef>
              <a:buNone/>
            </a:pPr>
            <a:r>
              <a:rPr b="1" lang="en" sz="1200">
                <a:latin typeface="Consolas"/>
                <a:ea typeface="Consolas"/>
                <a:cs typeface="Consolas"/>
                <a:sym typeface="Consolas"/>
              </a:rPr>
              <a:t>batch_size=3</a:t>
            </a:r>
          </a:p>
        </p:txBody>
      </p:sp>
      <p:sp>
        <p:nvSpPr>
          <p:cNvPr id="319" name="Shape 319"/>
          <p:cNvSpPr/>
          <p:nvPr/>
        </p:nvSpPr>
        <p:spPr>
          <a:xfrm>
            <a:off x="52925" y="3312575"/>
            <a:ext cx="804300" cy="3282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Shape 324"/>
          <p:cNvSpPr txBox="1"/>
          <p:nvPr/>
        </p:nvSpPr>
        <p:spPr>
          <a:xfrm>
            <a:off x="4340225" y="-228600"/>
            <a:ext cx="4236300" cy="1217700"/>
          </a:xfrm>
          <a:prstGeom prst="rect">
            <a:avLst/>
          </a:prstGeom>
          <a:noFill/>
          <a:ln>
            <a:noFill/>
          </a:ln>
        </p:spPr>
        <p:txBody>
          <a:bodyPr anchorCtr="0" anchor="ctr" bIns="91425" lIns="91425" rIns="91425" tIns="91425">
            <a:noAutofit/>
          </a:bodyPr>
          <a:lstStyle/>
          <a:p>
            <a:pPr lvl="0" rtl="0">
              <a:spcBef>
                <a:spcPts val="0"/>
              </a:spcBef>
              <a:buNone/>
            </a:pPr>
            <a:r>
              <a:rPr lang="en" sz="3400">
                <a:solidFill>
                  <a:schemeClr val="dk1"/>
                </a:solidFill>
                <a:latin typeface="Gill Sans"/>
                <a:ea typeface="Gill Sans"/>
                <a:cs typeface="Gill Sans"/>
                <a:sym typeface="Gill Sans"/>
              </a:rPr>
              <a:t>Batching input</a:t>
            </a:r>
          </a:p>
        </p:txBody>
      </p:sp>
      <p:pic>
        <p:nvPicPr>
          <p:cNvPr id="325" name="Shape 325"/>
          <p:cNvPicPr preferRelativeResize="0"/>
          <p:nvPr/>
        </p:nvPicPr>
        <p:blipFill>
          <a:blip r:embed="rId3">
            <a:alphaModFix/>
          </a:blip>
          <a:stretch>
            <a:fillRect/>
          </a:stretch>
        </p:blipFill>
        <p:spPr>
          <a:xfrm>
            <a:off x="0" y="3243725"/>
            <a:ext cx="3420376" cy="1899775"/>
          </a:xfrm>
          <a:prstGeom prst="rect">
            <a:avLst/>
          </a:prstGeom>
          <a:noFill/>
          <a:ln>
            <a:noFill/>
          </a:ln>
        </p:spPr>
      </p:pic>
      <p:sp>
        <p:nvSpPr>
          <p:cNvPr id="326" name="Shape 326"/>
          <p:cNvSpPr txBox="1"/>
          <p:nvPr/>
        </p:nvSpPr>
        <p:spPr>
          <a:xfrm>
            <a:off x="-228600" y="649325"/>
            <a:ext cx="8848800" cy="2785500"/>
          </a:xfrm>
          <a:prstGeom prst="rect">
            <a:avLst/>
          </a:prstGeom>
          <a:noFill/>
          <a:ln>
            <a:noFill/>
          </a:ln>
        </p:spPr>
        <p:txBody>
          <a:bodyPr anchorCtr="0" anchor="ctr" bIns="91425" lIns="91425" rIns="91425" tIns="91425">
            <a:noAutofit/>
          </a:bodyPr>
          <a:lstStyle/>
          <a:p>
            <a:pPr lvl="0" rtl="0">
              <a:lnSpc>
                <a:spcPct val="115000"/>
              </a:lnSpc>
              <a:spcBef>
                <a:spcPts val="0"/>
              </a:spcBef>
              <a:buNone/>
            </a:pPr>
            <a:r>
              <a:rPr i="1" lang="en" sz="1200">
                <a:solidFill>
                  <a:srgbClr val="408080"/>
                </a:solidFill>
                <a:latin typeface="Consolas"/>
                <a:ea typeface="Consolas"/>
                <a:cs typeface="Consolas"/>
                <a:sym typeface="Consolas"/>
              </a:rPr>
              <a:t>    # One cell RNN input_dim (4) -&gt; output_dim (2). sequence: 5, batch 3</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a:t>
            </a:r>
            <a:r>
              <a:rPr i="1" lang="en" sz="1200">
                <a:solidFill>
                  <a:srgbClr val="408080"/>
                </a:solidFill>
                <a:latin typeface="Consolas"/>
                <a:ea typeface="Consolas"/>
                <a:cs typeface="Consolas"/>
                <a:sym typeface="Consolas"/>
              </a:rPr>
              <a:t># 3 batches 'hello', 'eolll', 'lleel'</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x_data </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 np</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array([[h, e, l, l, o],</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[e, o, l, l, l],</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[l, l, e, e, l]], dtype</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np</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float32)</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pp</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pprint(x_data)</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cell </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 rnn</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BasicLSTMCell(num_units</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2, state_is_tuple</a:t>
            </a:r>
            <a:r>
              <a:rPr lang="en" sz="1200">
                <a:solidFill>
                  <a:srgbClr val="666666"/>
                </a:solidFill>
                <a:latin typeface="Consolas"/>
                <a:ea typeface="Consolas"/>
                <a:cs typeface="Consolas"/>
                <a:sym typeface="Consolas"/>
              </a:rPr>
              <a:t>=</a:t>
            </a:r>
            <a:r>
              <a:rPr b="1" lang="en" sz="1200">
                <a:solidFill>
                  <a:srgbClr val="008000"/>
                </a:solidFill>
                <a:latin typeface="Consolas"/>
                <a:ea typeface="Consolas"/>
                <a:cs typeface="Consolas"/>
                <a:sym typeface="Consolas"/>
              </a:rPr>
              <a:t>True</a:t>
            </a:r>
            <a:r>
              <a:rPr lang="en" sz="1200">
                <a:solidFill>
                  <a:srgbClr val="333333"/>
                </a:solidFill>
                <a:latin typeface="Consolas"/>
                <a:ea typeface="Consolas"/>
                <a:cs typeface="Consolas"/>
                <a:sym typeface="Consolas"/>
              </a:rPr>
              <a:t>)</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outputs, _states </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 tf</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nn</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dynamic_rnn(cell, x_data, </a:t>
            </a:r>
          </a:p>
          <a:p>
            <a:pPr lvl="0" rtl="0">
              <a:lnSpc>
                <a:spcPct val="115000"/>
              </a:lnSpc>
              <a:spcBef>
                <a:spcPts val="0"/>
              </a:spcBef>
              <a:buNone/>
            </a:pPr>
            <a:r>
              <a:rPr lang="en" sz="1200">
                <a:solidFill>
                  <a:srgbClr val="333333"/>
                </a:solidFill>
                <a:latin typeface="Consolas"/>
                <a:ea typeface="Consolas"/>
                <a:cs typeface="Consolas"/>
                <a:sym typeface="Consolas"/>
              </a:rPr>
              <a:t>                                              dtype</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tf</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float32)</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sess</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run(tf</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global_variables_initializer())</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pp</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pprint(outputs</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eval())</a:t>
            </a:r>
          </a:p>
        </p:txBody>
      </p:sp>
      <p:sp>
        <p:nvSpPr>
          <p:cNvPr id="327" name="Shape 327"/>
          <p:cNvSpPr txBox="1"/>
          <p:nvPr/>
        </p:nvSpPr>
        <p:spPr>
          <a:xfrm>
            <a:off x="5156450" y="1036475"/>
            <a:ext cx="1656300" cy="3705300"/>
          </a:xfrm>
          <a:prstGeom prst="rect">
            <a:avLst/>
          </a:prstGeom>
          <a:noFill/>
          <a:ln>
            <a:noFill/>
          </a:ln>
        </p:spPr>
        <p:txBody>
          <a:bodyPr anchorCtr="0" anchor="ctr" bIns="91425" lIns="91425" rIns="91425" tIns="91425">
            <a:noAutofit/>
          </a:bodyPr>
          <a:lstStyle/>
          <a:p>
            <a:pPr lvl="0" rtl="0">
              <a:lnSpc>
                <a:spcPct val="115000"/>
              </a:lnSpc>
              <a:spcBef>
                <a:spcPts val="0"/>
              </a:spcBef>
              <a:buNone/>
            </a:pPr>
            <a:r>
              <a:rPr lang="en" sz="1100">
                <a:solidFill>
                  <a:schemeClr val="dk1"/>
                </a:solidFill>
                <a:highlight>
                  <a:srgbClr val="FFFFFF"/>
                </a:highlight>
              </a:rPr>
              <a:t>array([[[ 1.,  0.,  0.,  0.],</a:t>
            </a:r>
            <a:br>
              <a:rPr lang="en" sz="1100">
                <a:solidFill>
                  <a:schemeClr val="dk1"/>
                </a:solidFill>
                <a:highlight>
                  <a:srgbClr val="FFFFFF"/>
                </a:highlight>
              </a:rPr>
            </a:br>
            <a:r>
              <a:rPr lang="en" sz="1100">
                <a:solidFill>
                  <a:schemeClr val="dk1"/>
                </a:solidFill>
                <a:highlight>
                  <a:srgbClr val="FFFFFF"/>
                </a:highlight>
              </a:rPr>
              <a:t>        [ 0.,  1.,  0.,  0.],</a:t>
            </a:r>
            <a:br>
              <a:rPr lang="en" sz="1100">
                <a:solidFill>
                  <a:schemeClr val="dk1"/>
                </a:solidFill>
                <a:highlight>
                  <a:srgbClr val="FFFFFF"/>
                </a:highlight>
              </a:rPr>
            </a:br>
            <a:r>
              <a:rPr lang="en" sz="1100">
                <a:solidFill>
                  <a:schemeClr val="dk1"/>
                </a:solidFill>
                <a:highlight>
                  <a:srgbClr val="FFFFFF"/>
                </a:highlight>
              </a:rPr>
              <a:t>        [ 0.,  0.,  1.,  0.],</a:t>
            </a:r>
            <a:br>
              <a:rPr lang="en" sz="1100">
                <a:solidFill>
                  <a:schemeClr val="dk1"/>
                </a:solidFill>
                <a:highlight>
                  <a:srgbClr val="FFFFFF"/>
                </a:highlight>
              </a:rPr>
            </a:br>
            <a:r>
              <a:rPr lang="en" sz="1100">
                <a:solidFill>
                  <a:schemeClr val="dk1"/>
                </a:solidFill>
                <a:highlight>
                  <a:srgbClr val="FFFFFF"/>
                </a:highlight>
              </a:rPr>
              <a:t>        [ 0.,  0.,  1.,  0.],</a:t>
            </a:r>
            <a:br>
              <a:rPr lang="en" sz="1100">
                <a:solidFill>
                  <a:schemeClr val="dk1"/>
                </a:solidFill>
                <a:highlight>
                  <a:srgbClr val="FFFFFF"/>
                </a:highlight>
              </a:rPr>
            </a:br>
            <a:r>
              <a:rPr lang="en" sz="1100">
                <a:solidFill>
                  <a:schemeClr val="dk1"/>
                </a:solidFill>
                <a:highlight>
                  <a:srgbClr val="FFFFFF"/>
                </a:highlight>
              </a:rPr>
              <a:t>        [ 0.,  0.,  0.,  1.]],</a:t>
            </a:r>
            <a:br>
              <a:rPr lang="en" sz="1100">
                <a:solidFill>
                  <a:schemeClr val="dk1"/>
                </a:solidFill>
                <a:highlight>
                  <a:srgbClr val="FFFFFF"/>
                </a:highlight>
              </a:rPr>
            </a:br>
            <a:br>
              <a:rPr lang="en" sz="1100">
                <a:solidFill>
                  <a:schemeClr val="dk1"/>
                </a:solidFill>
                <a:highlight>
                  <a:srgbClr val="FFFFFF"/>
                </a:highlight>
              </a:rPr>
            </a:br>
            <a:r>
              <a:rPr lang="en" sz="1100">
                <a:solidFill>
                  <a:schemeClr val="dk1"/>
                </a:solidFill>
                <a:highlight>
                  <a:srgbClr val="FFFFFF"/>
                </a:highlight>
              </a:rPr>
              <a:t>       [[ 0.,  1.,  0.,  0.],</a:t>
            </a:r>
            <a:br>
              <a:rPr lang="en" sz="1100">
                <a:solidFill>
                  <a:schemeClr val="dk1"/>
                </a:solidFill>
                <a:highlight>
                  <a:srgbClr val="FFFFFF"/>
                </a:highlight>
              </a:rPr>
            </a:br>
            <a:r>
              <a:rPr lang="en" sz="1100">
                <a:solidFill>
                  <a:schemeClr val="dk1"/>
                </a:solidFill>
                <a:highlight>
                  <a:srgbClr val="FFFFFF"/>
                </a:highlight>
              </a:rPr>
              <a:t>        [ 0.,  0.,  0.,  1.],</a:t>
            </a:r>
            <a:br>
              <a:rPr lang="en" sz="1100">
                <a:solidFill>
                  <a:schemeClr val="dk1"/>
                </a:solidFill>
                <a:highlight>
                  <a:srgbClr val="FFFFFF"/>
                </a:highlight>
              </a:rPr>
            </a:br>
            <a:r>
              <a:rPr lang="en" sz="1100">
                <a:solidFill>
                  <a:schemeClr val="dk1"/>
                </a:solidFill>
                <a:highlight>
                  <a:srgbClr val="FFFFFF"/>
                </a:highlight>
              </a:rPr>
              <a:t>        [ 0.,  0.,  1.,  0.],</a:t>
            </a:r>
            <a:br>
              <a:rPr lang="en" sz="1100">
                <a:solidFill>
                  <a:schemeClr val="dk1"/>
                </a:solidFill>
                <a:highlight>
                  <a:srgbClr val="FFFFFF"/>
                </a:highlight>
              </a:rPr>
            </a:br>
            <a:r>
              <a:rPr lang="en" sz="1100">
                <a:solidFill>
                  <a:schemeClr val="dk1"/>
                </a:solidFill>
                <a:highlight>
                  <a:srgbClr val="FFFFFF"/>
                </a:highlight>
              </a:rPr>
              <a:t>        [ 0.,  0.,  1.,  0.],</a:t>
            </a:r>
            <a:br>
              <a:rPr lang="en" sz="1100">
                <a:solidFill>
                  <a:schemeClr val="dk1"/>
                </a:solidFill>
                <a:highlight>
                  <a:srgbClr val="FFFFFF"/>
                </a:highlight>
              </a:rPr>
            </a:br>
            <a:r>
              <a:rPr lang="en" sz="1100">
                <a:solidFill>
                  <a:schemeClr val="dk1"/>
                </a:solidFill>
                <a:highlight>
                  <a:srgbClr val="FFFFFF"/>
                </a:highlight>
              </a:rPr>
              <a:t>        [ 0.,  0.,  1.,  0.]],</a:t>
            </a:r>
            <a:br>
              <a:rPr lang="en" sz="1100">
                <a:solidFill>
                  <a:schemeClr val="dk1"/>
                </a:solidFill>
                <a:highlight>
                  <a:srgbClr val="FFFFFF"/>
                </a:highlight>
              </a:rPr>
            </a:br>
            <a:br>
              <a:rPr lang="en" sz="1100">
                <a:solidFill>
                  <a:schemeClr val="dk1"/>
                </a:solidFill>
                <a:highlight>
                  <a:srgbClr val="FFFFFF"/>
                </a:highlight>
              </a:rPr>
            </a:br>
            <a:r>
              <a:rPr lang="en" sz="1100">
                <a:solidFill>
                  <a:schemeClr val="dk1"/>
                </a:solidFill>
                <a:highlight>
                  <a:srgbClr val="FFFFFF"/>
                </a:highlight>
              </a:rPr>
              <a:t>       [[ 0.,  0.,  1.,  0.],</a:t>
            </a:r>
            <a:br>
              <a:rPr lang="en" sz="1100">
                <a:solidFill>
                  <a:schemeClr val="dk1"/>
                </a:solidFill>
                <a:highlight>
                  <a:srgbClr val="FFFFFF"/>
                </a:highlight>
              </a:rPr>
            </a:br>
            <a:r>
              <a:rPr lang="en" sz="1100">
                <a:solidFill>
                  <a:schemeClr val="dk1"/>
                </a:solidFill>
                <a:highlight>
                  <a:srgbClr val="FFFFFF"/>
                </a:highlight>
              </a:rPr>
              <a:t>        [ 0.,  0.,  1.,  0.],</a:t>
            </a:r>
            <a:br>
              <a:rPr lang="en" sz="1100">
                <a:solidFill>
                  <a:schemeClr val="dk1"/>
                </a:solidFill>
                <a:highlight>
                  <a:srgbClr val="FFFFFF"/>
                </a:highlight>
              </a:rPr>
            </a:br>
            <a:r>
              <a:rPr lang="en" sz="1100">
                <a:solidFill>
                  <a:schemeClr val="dk1"/>
                </a:solidFill>
                <a:highlight>
                  <a:srgbClr val="FFFFFF"/>
                </a:highlight>
              </a:rPr>
              <a:t>        [ 0.,  1.,  0.,  0.],</a:t>
            </a:r>
            <a:br>
              <a:rPr lang="en" sz="1100">
                <a:solidFill>
                  <a:schemeClr val="dk1"/>
                </a:solidFill>
                <a:highlight>
                  <a:srgbClr val="FFFFFF"/>
                </a:highlight>
              </a:rPr>
            </a:br>
            <a:r>
              <a:rPr lang="en" sz="1100">
                <a:solidFill>
                  <a:schemeClr val="dk1"/>
                </a:solidFill>
                <a:highlight>
                  <a:srgbClr val="FFFFFF"/>
                </a:highlight>
              </a:rPr>
              <a:t>        [ 0.,  1.,  0.,  0.],</a:t>
            </a:r>
            <a:br>
              <a:rPr lang="en" sz="1100">
                <a:solidFill>
                  <a:schemeClr val="dk1"/>
                </a:solidFill>
                <a:highlight>
                  <a:srgbClr val="FFFFFF"/>
                </a:highlight>
              </a:rPr>
            </a:br>
            <a:r>
              <a:rPr lang="en" sz="1100">
                <a:solidFill>
                  <a:schemeClr val="dk1"/>
                </a:solidFill>
                <a:highlight>
                  <a:srgbClr val="FFFFFF"/>
                </a:highlight>
              </a:rPr>
              <a:t>        [ 0.,  0.,  1.,  0.]]], </a:t>
            </a:r>
          </a:p>
        </p:txBody>
      </p:sp>
      <p:sp>
        <p:nvSpPr>
          <p:cNvPr id="328" name="Shape 328"/>
          <p:cNvSpPr txBox="1"/>
          <p:nvPr/>
        </p:nvSpPr>
        <p:spPr>
          <a:xfrm>
            <a:off x="6702825" y="1191875"/>
            <a:ext cx="2370900" cy="3394500"/>
          </a:xfrm>
          <a:prstGeom prst="rect">
            <a:avLst/>
          </a:prstGeom>
          <a:no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lvl="0" rtl="0">
              <a:lnSpc>
                <a:spcPct val="115000"/>
              </a:lnSpc>
              <a:spcBef>
                <a:spcPts val="0"/>
              </a:spcBef>
              <a:buNone/>
            </a:pPr>
            <a:r>
              <a:rPr lang="en" sz="1100">
                <a:solidFill>
                  <a:schemeClr val="dk1"/>
                </a:solidFill>
                <a:highlight>
                  <a:srgbClr val="FFFFFF"/>
                </a:highlight>
              </a:rPr>
              <a:t>array([[[-0.0173022 , -0.12929453],</a:t>
            </a:r>
            <a:br>
              <a:rPr lang="en" sz="1100">
                <a:solidFill>
                  <a:schemeClr val="dk1"/>
                </a:solidFill>
                <a:highlight>
                  <a:srgbClr val="FFFFFF"/>
                </a:highlight>
              </a:rPr>
            </a:br>
            <a:r>
              <a:rPr lang="en" sz="1100">
                <a:solidFill>
                  <a:schemeClr val="dk1"/>
                </a:solidFill>
                <a:highlight>
                  <a:srgbClr val="FFFFFF"/>
                </a:highlight>
              </a:rPr>
              <a:t>        [-0.14995177, -0.23189341],</a:t>
            </a:r>
            <a:br>
              <a:rPr lang="en" sz="1100">
                <a:solidFill>
                  <a:schemeClr val="dk1"/>
                </a:solidFill>
                <a:highlight>
                  <a:srgbClr val="FFFFFF"/>
                </a:highlight>
              </a:rPr>
            </a:br>
            <a:r>
              <a:rPr lang="en" sz="1100">
                <a:solidFill>
                  <a:schemeClr val="dk1"/>
                </a:solidFill>
                <a:highlight>
                  <a:srgbClr val="FFFFFF"/>
                </a:highlight>
              </a:rPr>
              <a:t>        [ 0.03294011,  0.01962204],</a:t>
            </a:r>
            <a:br>
              <a:rPr lang="en" sz="1100">
                <a:solidFill>
                  <a:schemeClr val="dk1"/>
                </a:solidFill>
                <a:highlight>
                  <a:srgbClr val="FFFFFF"/>
                </a:highlight>
              </a:rPr>
            </a:br>
            <a:r>
              <a:rPr lang="en" sz="1100">
                <a:solidFill>
                  <a:schemeClr val="dk1"/>
                </a:solidFill>
                <a:highlight>
                  <a:srgbClr val="FFFFFF"/>
                </a:highlight>
              </a:rPr>
              <a:t>        [ 0.12852104,  0.12375218],</a:t>
            </a:r>
            <a:br>
              <a:rPr lang="en" sz="1100">
                <a:solidFill>
                  <a:schemeClr val="dk1"/>
                </a:solidFill>
                <a:highlight>
                  <a:srgbClr val="FFFFFF"/>
                </a:highlight>
              </a:rPr>
            </a:br>
            <a:r>
              <a:rPr lang="en" sz="1100">
                <a:solidFill>
                  <a:schemeClr val="dk1"/>
                </a:solidFill>
                <a:highlight>
                  <a:srgbClr val="FFFFFF"/>
                </a:highlight>
              </a:rPr>
              <a:t>        [ 0.13597946,  0.31746736]],</a:t>
            </a:r>
            <a:br>
              <a:rPr lang="en" sz="1100">
                <a:solidFill>
                  <a:schemeClr val="dk1"/>
                </a:solidFill>
                <a:highlight>
                  <a:srgbClr val="FFFFFF"/>
                </a:highlight>
              </a:rPr>
            </a:br>
            <a:br>
              <a:rPr lang="en" sz="1100">
                <a:solidFill>
                  <a:schemeClr val="dk1"/>
                </a:solidFill>
                <a:highlight>
                  <a:srgbClr val="FFFFFF"/>
                </a:highlight>
              </a:rPr>
            </a:br>
            <a:r>
              <a:rPr lang="en" sz="1100">
                <a:solidFill>
                  <a:schemeClr val="dk1"/>
                </a:solidFill>
                <a:highlight>
                  <a:srgbClr val="FFFFFF"/>
                </a:highlight>
              </a:rPr>
              <a:t>       [[-0.15243632, -0.14177315],</a:t>
            </a:r>
            <a:br>
              <a:rPr lang="en" sz="1100">
                <a:solidFill>
                  <a:schemeClr val="dk1"/>
                </a:solidFill>
                <a:highlight>
                  <a:srgbClr val="FFFFFF"/>
                </a:highlight>
              </a:rPr>
            </a:br>
            <a:r>
              <a:rPr lang="en" sz="1100">
                <a:solidFill>
                  <a:schemeClr val="dk1"/>
                </a:solidFill>
                <a:highlight>
                  <a:srgbClr val="FFFFFF"/>
                </a:highlight>
              </a:rPr>
              <a:t>        [ 0.04586344,  0.12249056],</a:t>
            </a:r>
            <a:br>
              <a:rPr lang="en" sz="1100">
                <a:solidFill>
                  <a:schemeClr val="dk1"/>
                </a:solidFill>
                <a:highlight>
                  <a:srgbClr val="FFFFFF"/>
                </a:highlight>
              </a:rPr>
            </a:br>
            <a:r>
              <a:rPr lang="en" sz="1100">
                <a:solidFill>
                  <a:schemeClr val="dk1"/>
                </a:solidFill>
                <a:highlight>
                  <a:srgbClr val="FFFFFF"/>
                </a:highlight>
              </a:rPr>
              <a:t>        [ 0.14292534,  0.15872268],</a:t>
            </a:r>
            <a:br>
              <a:rPr lang="en" sz="1100">
                <a:solidFill>
                  <a:schemeClr val="dk1"/>
                </a:solidFill>
                <a:highlight>
                  <a:srgbClr val="FFFFFF"/>
                </a:highlight>
              </a:rPr>
            </a:br>
            <a:r>
              <a:rPr lang="en" sz="1100">
                <a:solidFill>
                  <a:schemeClr val="dk1"/>
                </a:solidFill>
                <a:highlight>
                  <a:srgbClr val="FFFFFF"/>
                </a:highlight>
              </a:rPr>
              <a:t>        [ 0.18998367,  0.21004884],</a:t>
            </a:r>
            <a:br>
              <a:rPr lang="en" sz="1100">
                <a:solidFill>
                  <a:schemeClr val="dk1"/>
                </a:solidFill>
                <a:highlight>
                  <a:srgbClr val="FFFFFF"/>
                </a:highlight>
              </a:rPr>
            </a:br>
            <a:r>
              <a:rPr lang="en" sz="1100">
                <a:solidFill>
                  <a:schemeClr val="dk1"/>
                </a:solidFill>
                <a:highlight>
                  <a:srgbClr val="FFFFFF"/>
                </a:highlight>
              </a:rPr>
              <a:t>        [ 0.21788891,  0.24151592]],</a:t>
            </a:r>
            <a:br>
              <a:rPr lang="en" sz="1100">
                <a:solidFill>
                  <a:schemeClr val="dk1"/>
                </a:solidFill>
                <a:highlight>
                  <a:srgbClr val="FFFFFF"/>
                </a:highlight>
              </a:rPr>
            </a:br>
            <a:br>
              <a:rPr lang="en" sz="1100">
                <a:solidFill>
                  <a:schemeClr val="dk1"/>
                </a:solidFill>
                <a:highlight>
                  <a:srgbClr val="FFFFFF"/>
                </a:highlight>
              </a:rPr>
            </a:br>
            <a:r>
              <a:rPr lang="en" sz="1100">
                <a:solidFill>
                  <a:schemeClr val="dk1"/>
                </a:solidFill>
                <a:highlight>
                  <a:srgbClr val="FFFFFF"/>
                </a:highlight>
              </a:rPr>
              <a:t>       [[ 0.10713603,  0.11001928],</a:t>
            </a:r>
            <a:br>
              <a:rPr lang="en" sz="1100">
                <a:solidFill>
                  <a:schemeClr val="dk1"/>
                </a:solidFill>
                <a:highlight>
                  <a:srgbClr val="FFFFFF"/>
                </a:highlight>
              </a:rPr>
            </a:br>
            <a:r>
              <a:rPr lang="en" sz="1100">
                <a:solidFill>
                  <a:schemeClr val="dk1"/>
                </a:solidFill>
                <a:highlight>
                  <a:srgbClr val="FFFFFF"/>
                </a:highlight>
              </a:rPr>
              <a:t>        [ 0.17076059,  0.1799853 ],</a:t>
            </a:r>
            <a:br>
              <a:rPr lang="en" sz="1100">
                <a:solidFill>
                  <a:schemeClr val="dk1"/>
                </a:solidFill>
                <a:highlight>
                  <a:srgbClr val="FFFFFF"/>
                </a:highlight>
              </a:rPr>
            </a:br>
            <a:r>
              <a:rPr lang="en" sz="1100">
                <a:solidFill>
                  <a:schemeClr val="dk1"/>
                </a:solidFill>
                <a:highlight>
                  <a:srgbClr val="FFFFFF"/>
                </a:highlight>
              </a:rPr>
              <a:t>        [-0.03531617,  0.08993293],</a:t>
            </a:r>
            <a:br>
              <a:rPr lang="en" sz="1100">
                <a:solidFill>
                  <a:schemeClr val="dk1"/>
                </a:solidFill>
                <a:highlight>
                  <a:srgbClr val="FFFFFF"/>
                </a:highlight>
              </a:rPr>
            </a:br>
            <a:r>
              <a:rPr lang="en" sz="1100">
                <a:solidFill>
                  <a:schemeClr val="dk1"/>
                </a:solidFill>
                <a:highlight>
                  <a:srgbClr val="FFFFFF"/>
                </a:highlight>
              </a:rPr>
              <a:t>        [-0.1881337 , -0.08296411],</a:t>
            </a:r>
            <a:br>
              <a:rPr lang="en" sz="1100">
                <a:solidFill>
                  <a:schemeClr val="dk1"/>
                </a:solidFill>
                <a:highlight>
                  <a:srgbClr val="FFFFFF"/>
                </a:highlight>
              </a:rPr>
            </a:br>
            <a:r>
              <a:rPr lang="en" sz="1100">
                <a:solidFill>
                  <a:schemeClr val="dk1"/>
                </a:solidFill>
                <a:highlight>
                  <a:srgbClr val="FFFFFF"/>
                </a:highlight>
              </a:rPr>
              <a:t>        [-0.00404597,  0.07156041]]],</a:t>
            </a:r>
          </a:p>
        </p:txBody>
      </p:sp>
      <p:sp>
        <p:nvSpPr>
          <p:cNvPr id="329" name="Shape 329"/>
          <p:cNvSpPr txBox="1"/>
          <p:nvPr/>
        </p:nvSpPr>
        <p:spPr>
          <a:xfrm>
            <a:off x="3442350" y="4662575"/>
            <a:ext cx="5866800" cy="668400"/>
          </a:xfrm>
          <a:prstGeom prst="rect">
            <a:avLst/>
          </a:prstGeom>
          <a:noFill/>
          <a:ln>
            <a:noFill/>
          </a:ln>
        </p:spPr>
        <p:txBody>
          <a:bodyPr anchorCtr="0" anchor="ctr" bIns="91425" lIns="91425" rIns="91425" tIns="91425">
            <a:noAutofit/>
          </a:bodyPr>
          <a:lstStyle/>
          <a:p>
            <a:pPr lvl="0" rtl="0">
              <a:spcBef>
                <a:spcPts val="0"/>
              </a:spcBef>
              <a:buNone/>
            </a:pPr>
            <a:r>
              <a:rPr lang="en" sz="1100" u="sng">
                <a:solidFill>
                  <a:schemeClr val="hlink"/>
                </a:solidFill>
                <a:hlinkClick r:id="rId4"/>
              </a:rPr>
              <a:t>https://github.com/hunkim/DeepLearningZeroToAll/blob/master/lab-12-0-rnn_basics.ipynb</a:t>
            </a:r>
            <a:r>
              <a:rPr lang="en" sz="1100">
                <a:solidFill>
                  <a:srgbClr val="808080"/>
                </a:solidFill>
              </a:rPr>
              <a:t> </a:t>
            </a:r>
          </a:p>
        </p:txBody>
      </p:sp>
      <p:sp>
        <p:nvSpPr>
          <p:cNvPr id="330" name="Shape 330"/>
          <p:cNvSpPr txBox="1"/>
          <p:nvPr/>
        </p:nvSpPr>
        <p:spPr>
          <a:xfrm>
            <a:off x="3250600" y="4073375"/>
            <a:ext cx="1702500" cy="668400"/>
          </a:xfrm>
          <a:prstGeom prst="rect">
            <a:avLst/>
          </a:prstGeom>
          <a:solidFill>
            <a:srgbClr val="FFF2CC"/>
          </a:solidFill>
          <a:ln cap="flat" cmpd="sng" w="9525">
            <a:solidFill>
              <a:srgbClr val="4A86E8"/>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b="1" lang="en" sz="1200">
                <a:latin typeface="Consolas"/>
                <a:ea typeface="Consolas"/>
                <a:cs typeface="Consolas"/>
                <a:sym typeface="Consolas"/>
              </a:rPr>
              <a:t>Hidden_size=2</a:t>
            </a:r>
          </a:p>
          <a:p>
            <a:pPr lvl="0" rtl="0">
              <a:spcBef>
                <a:spcPts val="0"/>
              </a:spcBef>
              <a:buNone/>
            </a:pPr>
            <a:r>
              <a:rPr b="1" lang="en" sz="1200">
                <a:latin typeface="Consolas"/>
                <a:ea typeface="Consolas"/>
                <a:cs typeface="Consolas"/>
                <a:sym typeface="Consolas"/>
              </a:rPr>
              <a:t>sequence_length=5</a:t>
            </a:r>
          </a:p>
          <a:p>
            <a:pPr lvl="0" rtl="0">
              <a:spcBef>
                <a:spcPts val="0"/>
              </a:spcBef>
              <a:buNone/>
            </a:pPr>
            <a:r>
              <a:rPr b="1" lang="en" sz="1200">
                <a:latin typeface="Consolas"/>
                <a:ea typeface="Consolas"/>
                <a:cs typeface="Consolas"/>
                <a:sym typeface="Consolas"/>
              </a:rPr>
              <a:t>batch_size=3</a:t>
            </a:r>
          </a:p>
        </p:txBody>
      </p:sp>
      <p:sp>
        <p:nvSpPr>
          <p:cNvPr id="331" name="Shape 331"/>
          <p:cNvSpPr/>
          <p:nvPr/>
        </p:nvSpPr>
        <p:spPr>
          <a:xfrm>
            <a:off x="52925" y="3312575"/>
            <a:ext cx="804300" cy="3282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pic>
        <p:nvPicPr>
          <p:cNvPr id="336" name="Shape 336"/>
          <p:cNvPicPr preferRelativeResize="0"/>
          <p:nvPr/>
        </p:nvPicPr>
        <p:blipFill>
          <a:blip r:embed="rId3">
            <a:alphaModFix amt="7000"/>
          </a:blip>
          <a:stretch>
            <a:fillRect/>
          </a:stretch>
        </p:blipFill>
        <p:spPr>
          <a:xfrm>
            <a:off x="0" y="-222189"/>
            <a:ext cx="9144001" cy="3149479"/>
          </a:xfrm>
          <a:prstGeom prst="rect">
            <a:avLst/>
          </a:prstGeom>
          <a:noFill/>
          <a:ln>
            <a:noFill/>
          </a:ln>
        </p:spPr>
      </p:pic>
      <p:sp>
        <p:nvSpPr>
          <p:cNvPr id="337" name="Shape 337"/>
          <p:cNvSpPr txBox="1"/>
          <p:nvPr>
            <p:ph type="title"/>
          </p:nvPr>
        </p:nvSpPr>
        <p:spPr>
          <a:xfrm>
            <a:off x="1812726" y="853400"/>
            <a:ext cx="5518500" cy="1741200"/>
          </a:xfrm>
          <a:prstGeom prst="rect">
            <a:avLst/>
          </a:prstGeom>
          <a:noFill/>
          <a:ln>
            <a:noFill/>
          </a:ln>
        </p:spPr>
        <p:txBody>
          <a:bodyPr anchorCtr="0" anchor="b"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r>
              <a:rPr b="0" i="0" lang="en" sz="4400" u="none" cap="none" strike="noStrike">
                <a:solidFill>
                  <a:srgbClr val="000000"/>
                </a:solidFill>
                <a:latin typeface="Gill Sans"/>
                <a:ea typeface="Gill Sans"/>
                <a:cs typeface="Gill Sans"/>
                <a:sym typeface="Gill Sans"/>
              </a:rPr>
              <a:t>Lab 12-</a:t>
            </a:r>
            <a:r>
              <a:rPr lang="en"/>
              <a:t>2</a:t>
            </a:r>
          </a:p>
          <a:p>
            <a:pPr indent="0" lvl="0" marL="0" marR="0" rtl="0" algn="ctr">
              <a:lnSpc>
                <a:spcPct val="100000"/>
              </a:lnSpc>
              <a:spcBef>
                <a:spcPts val="0"/>
              </a:spcBef>
              <a:spcAft>
                <a:spcPts val="0"/>
              </a:spcAft>
              <a:buClr>
                <a:srgbClr val="000000"/>
              </a:buClr>
              <a:buSzPct val="25000"/>
              <a:buFont typeface="Gill Sans"/>
              <a:buNone/>
            </a:pPr>
            <a:r>
              <a:rPr lang="en" sz="2700"/>
              <a:t>Hi Hello </a:t>
            </a:r>
            <a:r>
              <a:rPr b="0" i="0" lang="en" sz="2700" u="none" cap="none" strike="noStrike">
                <a:solidFill>
                  <a:srgbClr val="000000"/>
                </a:solidFill>
                <a:latin typeface="Gill Sans"/>
                <a:ea typeface="Gill Sans"/>
                <a:cs typeface="Gill Sans"/>
                <a:sym typeface="Gill Sans"/>
              </a:rPr>
              <a:t>RNN</a:t>
            </a:r>
          </a:p>
        </p:txBody>
      </p:sp>
      <p:sp>
        <p:nvSpPr>
          <p:cNvPr id="338" name="Shape 338"/>
          <p:cNvSpPr txBox="1"/>
          <p:nvPr/>
        </p:nvSpPr>
        <p:spPr>
          <a:xfrm>
            <a:off x="1279125" y="3208031"/>
            <a:ext cx="6585900" cy="596100"/>
          </a:xfrm>
          <a:prstGeom prst="rect">
            <a:avLst/>
          </a:prstGeom>
          <a:noFill/>
          <a:ln>
            <a:noFill/>
          </a:ln>
        </p:spPr>
        <p:txBody>
          <a:bodyPr anchorCtr="0" anchor="t" bIns="26775" lIns="26775" rIns="26775" tIns="26775">
            <a:noAutofit/>
          </a:bodyPr>
          <a:lstStyle/>
          <a:p>
            <a:pPr lvl="0" rtl="0" algn="ctr">
              <a:spcBef>
                <a:spcPts val="0"/>
              </a:spcBef>
              <a:buNone/>
            </a:pPr>
            <a:r>
              <a:rPr lang="en" sz="1900">
                <a:latin typeface="Gill Sans"/>
                <a:ea typeface="Gill Sans"/>
                <a:cs typeface="Gill Sans"/>
                <a:sym typeface="Gill Sans"/>
              </a:rPr>
              <a:t>Sung Kim &lt;</a:t>
            </a:r>
            <a:r>
              <a:rPr lang="en" sz="1900" u="sng">
                <a:solidFill>
                  <a:srgbClr val="0000FF"/>
                </a:solidFill>
                <a:latin typeface="Gill Sans"/>
                <a:ea typeface="Gill Sans"/>
                <a:cs typeface="Gill Sans"/>
                <a:sym typeface="Gill Sans"/>
                <a:hlinkClick r:id="rId4"/>
              </a:rPr>
              <a:t>hunkim+ml@gmail.com</a:t>
            </a:r>
            <a:r>
              <a:rPr lang="en" sz="1900">
                <a:latin typeface="Gill Sans"/>
                <a:ea typeface="Gill Sans"/>
                <a:cs typeface="Gill Sans"/>
                <a:sym typeface="Gill Sans"/>
              </a:rPr>
              <a:t>&gt;</a:t>
            </a:r>
          </a:p>
          <a:p>
            <a:pPr lvl="0" rtl="0" algn="ctr">
              <a:spcBef>
                <a:spcPts val="0"/>
              </a:spcBef>
              <a:buNone/>
            </a:pPr>
            <a:r>
              <a:rPr lang="en" sz="1900">
                <a:latin typeface="Gill Sans"/>
                <a:ea typeface="Gill Sans"/>
                <a:cs typeface="Gill Sans"/>
                <a:sym typeface="Gill Sans"/>
              </a:rPr>
              <a:t>Code: </a:t>
            </a:r>
            <a:r>
              <a:rPr lang="en" sz="1900" u="sng">
                <a:solidFill>
                  <a:srgbClr val="0000FF"/>
                </a:solidFill>
                <a:latin typeface="Gill Sans"/>
                <a:ea typeface="Gill Sans"/>
                <a:cs typeface="Gill Sans"/>
                <a:sym typeface="Gill Sans"/>
                <a:hlinkClick r:id="rId5"/>
              </a:rPr>
              <a:t>https://github.com/hunkim/DeepLearningZeroToAll/</a:t>
            </a:r>
          </a:p>
          <a:p>
            <a:pPr lvl="0" rtl="0" algn="ctr">
              <a:spcBef>
                <a:spcPts val="0"/>
              </a:spcBef>
              <a:buNone/>
            </a:pPr>
            <a:r>
              <a:t/>
            </a:r>
            <a:endParaRPr sz="1900">
              <a:latin typeface="Gill Sans"/>
              <a:ea typeface="Gill Sans"/>
              <a:cs typeface="Gill Sans"/>
              <a:sym typeface="Gill Sans"/>
            </a:endParaRPr>
          </a:p>
          <a:p>
            <a:pPr lvl="0" rtl="0" algn="ctr">
              <a:spcBef>
                <a:spcPts val="0"/>
              </a:spcBef>
              <a:buNone/>
            </a:pPr>
            <a:r>
              <a:t/>
            </a:r>
            <a:endParaRPr sz="1900">
              <a:latin typeface="Gill Sans"/>
              <a:ea typeface="Gill Sans"/>
              <a:cs typeface="Gill Sans"/>
              <a:sym typeface="Gill Sans"/>
            </a:endParaRPr>
          </a:p>
        </p:txBody>
      </p:sp>
      <p:grpSp>
        <p:nvGrpSpPr>
          <p:cNvPr id="339" name="Shape 339"/>
          <p:cNvGrpSpPr/>
          <p:nvPr/>
        </p:nvGrpSpPr>
        <p:grpSpPr>
          <a:xfrm>
            <a:off x="-348126" y="87975"/>
            <a:ext cx="2543802" cy="1589521"/>
            <a:chOff x="-928337" y="234600"/>
            <a:chExt cx="6783474" cy="4238725"/>
          </a:xfrm>
        </p:grpSpPr>
        <p:pic>
          <p:nvPicPr>
            <p:cNvPr id="340" name="Shape 340"/>
            <p:cNvPicPr preferRelativeResize="0"/>
            <p:nvPr/>
          </p:nvPicPr>
          <p:blipFill>
            <a:blip r:embed="rId6">
              <a:alphaModFix/>
            </a:blip>
            <a:stretch>
              <a:fillRect/>
            </a:stretch>
          </p:blipFill>
          <p:spPr>
            <a:xfrm>
              <a:off x="-928337" y="656924"/>
              <a:ext cx="6783474" cy="3816400"/>
            </a:xfrm>
            <a:prstGeom prst="rect">
              <a:avLst/>
            </a:prstGeom>
            <a:noFill/>
            <a:ln>
              <a:noFill/>
            </a:ln>
          </p:spPr>
        </p:pic>
        <p:sp>
          <p:nvSpPr>
            <p:cNvPr id="341" name="Shape 341"/>
            <p:cNvSpPr txBox="1"/>
            <p:nvPr/>
          </p:nvSpPr>
          <p:spPr>
            <a:xfrm>
              <a:off x="672550" y="234600"/>
              <a:ext cx="3581700" cy="1051200"/>
            </a:xfrm>
            <a:prstGeom prst="rect">
              <a:avLst/>
            </a:prstGeom>
            <a:noFill/>
            <a:ln>
              <a:noFill/>
            </a:ln>
          </p:spPr>
          <p:txBody>
            <a:bodyPr anchorCtr="0" anchor="t" bIns="34275" lIns="34275" rIns="34275" tIns="34275">
              <a:noAutofit/>
            </a:bodyPr>
            <a:lstStyle/>
            <a:p>
              <a:pPr lvl="0" rtl="0">
                <a:spcBef>
                  <a:spcPts val="0"/>
                </a:spcBef>
                <a:buNone/>
              </a:pPr>
              <a:r>
                <a:rPr lang="en" sz="1800"/>
                <a:t>With TF 1.0!</a:t>
              </a:r>
            </a:p>
          </p:txBody>
        </p:sp>
      </p:grpSp>
      <p:pic>
        <p:nvPicPr>
          <p:cNvPr id="342" name="Shape 342"/>
          <p:cNvPicPr preferRelativeResize="0"/>
          <p:nvPr/>
        </p:nvPicPr>
        <p:blipFill>
          <a:blip r:embed="rId7">
            <a:alphaModFix/>
          </a:blip>
          <a:stretch>
            <a:fillRect/>
          </a:stretch>
        </p:blipFill>
        <p:spPr>
          <a:xfrm>
            <a:off x="7546340" y="4261901"/>
            <a:ext cx="1428750" cy="77509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Shape 347"/>
          <p:cNvSpPr txBox="1"/>
          <p:nvPr>
            <p:ph type="title"/>
          </p:nvPr>
        </p:nvSpPr>
        <p:spPr>
          <a:xfrm>
            <a:off x="225375" y="133950"/>
            <a:ext cx="8813100" cy="1285800"/>
          </a:xfrm>
          <a:prstGeom prst="rect">
            <a:avLst/>
          </a:prstGeom>
        </p:spPr>
        <p:txBody>
          <a:bodyPr anchorCtr="0" anchor="ctr" bIns="34275" lIns="34275" rIns="34275" tIns="34275">
            <a:noAutofit/>
          </a:bodyPr>
          <a:lstStyle/>
          <a:p>
            <a:pPr lvl="0" rtl="0">
              <a:spcBef>
                <a:spcPts val="0"/>
              </a:spcBef>
              <a:buNone/>
            </a:pPr>
            <a:r>
              <a:rPr lang="en" sz="3000" u="sng">
                <a:solidFill>
                  <a:schemeClr val="hlink"/>
                </a:solidFill>
                <a:hlinkClick r:id="rId3"/>
              </a:rPr>
              <a:t>https://github.com/hunkim/DeepLearningZeroToAll/</a:t>
            </a:r>
            <a:r>
              <a:rPr lang="en" sz="3000"/>
              <a:t> </a:t>
            </a:r>
          </a:p>
        </p:txBody>
      </p:sp>
      <p:pic>
        <p:nvPicPr>
          <p:cNvPr id="348" name="Shape 348"/>
          <p:cNvPicPr preferRelativeResize="0"/>
          <p:nvPr/>
        </p:nvPicPr>
        <p:blipFill>
          <a:blip r:embed="rId4">
            <a:alphaModFix/>
          </a:blip>
          <a:stretch>
            <a:fillRect/>
          </a:stretch>
        </p:blipFill>
        <p:spPr>
          <a:xfrm>
            <a:off x="228600" y="1724550"/>
            <a:ext cx="4194500" cy="256299"/>
          </a:xfrm>
          <a:prstGeom prst="rect">
            <a:avLst/>
          </a:prstGeom>
          <a:noFill/>
          <a:ln>
            <a:noFill/>
          </a:ln>
        </p:spPr>
      </p:pic>
      <p:pic>
        <p:nvPicPr>
          <p:cNvPr id="349" name="Shape 349"/>
          <p:cNvPicPr preferRelativeResize="0"/>
          <p:nvPr/>
        </p:nvPicPr>
        <p:blipFill>
          <a:blip r:embed="rId5">
            <a:alphaModFix/>
          </a:blip>
          <a:stretch>
            <a:fillRect/>
          </a:stretch>
        </p:blipFill>
        <p:spPr>
          <a:xfrm>
            <a:off x="4458725" y="1731249"/>
            <a:ext cx="4415503" cy="264750"/>
          </a:xfrm>
          <a:prstGeom prst="rect">
            <a:avLst/>
          </a:prstGeom>
          <a:noFill/>
          <a:ln>
            <a:noFill/>
          </a:ln>
        </p:spPr>
      </p:pic>
      <p:pic>
        <p:nvPicPr>
          <p:cNvPr id="350" name="Shape 350"/>
          <p:cNvPicPr preferRelativeResize="0"/>
          <p:nvPr/>
        </p:nvPicPr>
        <p:blipFill>
          <a:blip r:embed="rId6">
            <a:alphaModFix/>
          </a:blip>
          <a:stretch>
            <a:fillRect/>
          </a:stretch>
        </p:blipFill>
        <p:spPr>
          <a:xfrm>
            <a:off x="271237" y="2080775"/>
            <a:ext cx="4109213" cy="256300"/>
          </a:xfrm>
          <a:prstGeom prst="rect">
            <a:avLst/>
          </a:prstGeom>
          <a:noFill/>
          <a:ln>
            <a:noFill/>
          </a:ln>
        </p:spPr>
      </p:pic>
      <p:pic>
        <p:nvPicPr>
          <p:cNvPr id="351" name="Shape 351"/>
          <p:cNvPicPr preferRelativeResize="0"/>
          <p:nvPr/>
        </p:nvPicPr>
        <p:blipFill>
          <a:blip r:embed="rId7">
            <a:alphaModFix/>
          </a:blip>
          <a:stretch>
            <a:fillRect/>
          </a:stretch>
        </p:blipFill>
        <p:spPr>
          <a:xfrm>
            <a:off x="4458725" y="2080775"/>
            <a:ext cx="4420023" cy="283848"/>
          </a:xfrm>
          <a:prstGeom prst="rect">
            <a:avLst/>
          </a:prstGeom>
          <a:noFill/>
          <a:ln>
            <a:noFill/>
          </a:ln>
        </p:spPr>
      </p:pic>
      <p:pic>
        <p:nvPicPr>
          <p:cNvPr id="352" name="Shape 352"/>
          <p:cNvPicPr preferRelativeResize="0"/>
          <p:nvPr/>
        </p:nvPicPr>
        <p:blipFill>
          <a:blip r:embed="rId8">
            <a:alphaModFix/>
          </a:blip>
          <a:stretch>
            <a:fillRect/>
          </a:stretch>
        </p:blipFill>
        <p:spPr>
          <a:xfrm>
            <a:off x="228600" y="2489475"/>
            <a:ext cx="4186236" cy="256299"/>
          </a:xfrm>
          <a:prstGeom prst="rect">
            <a:avLst/>
          </a:prstGeom>
          <a:noFill/>
          <a:ln>
            <a:noFill/>
          </a:ln>
        </p:spPr>
      </p:pic>
      <p:pic>
        <p:nvPicPr>
          <p:cNvPr id="353" name="Shape 353"/>
          <p:cNvPicPr preferRelativeResize="0"/>
          <p:nvPr/>
        </p:nvPicPr>
        <p:blipFill>
          <a:blip r:embed="rId9">
            <a:alphaModFix/>
          </a:blip>
          <a:stretch>
            <a:fillRect/>
          </a:stretch>
        </p:blipFill>
        <p:spPr>
          <a:xfrm>
            <a:off x="4483975" y="2489475"/>
            <a:ext cx="4420030" cy="256299"/>
          </a:xfrm>
          <a:prstGeom prst="rect">
            <a:avLst/>
          </a:prstGeom>
          <a:noFill/>
          <a:ln>
            <a:noFill/>
          </a:ln>
        </p:spPr>
      </p:pic>
      <p:pic>
        <p:nvPicPr>
          <p:cNvPr id="354" name="Shape 354"/>
          <p:cNvPicPr preferRelativeResize="0"/>
          <p:nvPr/>
        </p:nvPicPr>
        <p:blipFill>
          <a:blip r:embed="rId10">
            <a:alphaModFix/>
          </a:blip>
          <a:stretch>
            <a:fillRect/>
          </a:stretch>
        </p:blipFill>
        <p:spPr>
          <a:xfrm>
            <a:off x="228600" y="2821975"/>
            <a:ext cx="4194500" cy="253044"/>
          </a:xfrm>
          <a:prstGeom prst="rect">
            <a:avLst/>
          </a:prstGeom>
          <a:noFill/>
          <a:ln>
            <a:noFill/>
          </a:ln>
        </p:spPr>
      </p:pic>
      <p:pic>
        <p:nvPicPr>
          <p:cNvPr id="355" name="Shape 355"/>
          <p:cNvPicPr preferRelativeResize="0"/>
          <p:nvPr/>
        </p:nvPicPr>
        <p:blipFill>
          <a:blip r:embed="rId11">
            <a:alphaModFix/>
          </a:blip>
          <a:stretch>
            <a:fillRect/>
          </a:stretch>
        </p:blipFill>
        <p:spPr>
          <a:xfrm>
            <a:off x="4458725" y="2783824"/>
            <a:ext cx="4420024" cy="264750"/>
          </a:xfrm>
          <a:prstGeom prst="rect">
            <a:avLst/>
          </a:prstGeom>
          <a:noFill/>
          <a:ln>
            <a:noFill/>
          </a:ln>
        </p:spPr>
      </p:pic>
      <p:pic>
        <p:nvPicPr>
          <p:cNvPr id="356" name="Shape 356"/>
          <p:cNvPicPr preferRelativeResize="0"/>
          <p:nvPr/>
        </p:nvPicPr>
        <p:blipFill>
          <a:blip r:embed="rId12">
            <a:alphaModFix/>
          </a:blip>
          <a:stretch>
            <a:fillRect/>
          </a:stretch>
        </p:blipFill>
        <p:spPr>
          <a:xfrm>
            <a:off x="195050" y="3101996"/>
            <a:ext cx="4274573" cy="279153"/>
          </a:xfrm>
          <a:prstGeom prst="rect">
            <a:avLst/>
          </a:prstGeom>
          <a:noFill/>
          <a:ln>
            <a:noFill/>
          </a:ln>
        </p:spPr>
      </p:pic>
      <p:pic>
        <p:nvPicPr>
          <p:cNvPr id="357" name="Shape 357"/>
          <p:cNvPicPr preferRelativeResize="0"/>
          <p:nvPr/>
        </p:nvPicPr>
        <p:blipFill>
          <a:blip r:embed="rId13">
            <a:alphaModFix/>
          </a:blip>
          <a:stretch>
            <a:fillRect/>
          </a:stretch>
        </p:blipFill>
        <p:spPr>
          <a:xfrm>
            <a:off x="4469625" y="3097100"/>
            <a:ext cx="4498360" cy="279150"/>
          </a:xfrm>
          <a:prstGeom prst="rect">
            <a:avLst/>
          </a:prstGeom>
          <a:noFill/>
          <a:ln>
            <a:noFill/>
          </a:ln>
        </p:spPr>
      </p:pic>
      <p:pic>
        <p:nvPicPr>
          <p:cNvPr id="358" name="Shape 358"/>
          <p:cNvPicPr preferRelativeResize="0"/>
          <p:nvPr/>
        </p:nvPicPr>
        <p:blipFill>
          <a:blip r:embed="rId14">
            <a:alphaModFix/>
          </a:blip>
          <a:stretch>
            <a:fillRect/>
          </a:stretch>
        </p:blipFill>
        <p:spPr>
          <a:xfrm>
            <a:off x="228600" y="1721700"/>
            <a:ext cx="2078579" cy="279149"/>
          </a:xfrm>
          <a:prstGeom prst="rect">
            <a:avLst/>
          </a:prstGeom>
          <a:noFill/>
          <a:ln>
            <a:noFill/>
          </a:ln>
        </p:spPr>
      </p:pic>
      <p:pic>
        <p:nvPicPr>
          <p:cNvPr id="359" name="Shape 359"/>
          <p:cNvPicPr preferRelativeResize="0"/>
          <p:nvPr/>
        </p:nvPicPr>
        <p:blipFill>
          <a:blip r:embed="rId15">
            <a:alphaModFix/>
          </a:blip>
          <a:stretch>
            <a:fillRect/>
          </a:stretch>
        </p:blipFill>
        <p:spPr>
          <a:xfrm>
            <a:off x="6729650" y="3086625"/>
            <a:ext cx="2144587" cy="2791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Shape 364"/>
          <p:cNvSpPr txBox="1"/>
          <p:nvPr>
            <p:ph type="title"/>
          </p:nvPr>
        </p:nvSpPr>
        <p:spPr>
          <a:xfrm>
            <a:off x="1812726" y="133945"/>
            <a:ext cx="5518500" cy="1285800"/>
          </a:xfrm>
          <a:prstGeom prst="rect">
            <a:avLst/>
          </a:prstGeom>
        </p:spPr>
        <p:txBody>
          <a:bodyPr anchorCtr="0" anchor="ctr" bIns="34275" lIns="34275" rIns="34275" tIns="34275">
            <a:noAutofit/>
          </a:bodyPr>
          <a:lstStyle/>
          <a:p>
            <a:pPr lvl="0">
              <a:spcBef>
                <a:spcPts val="0"/>
              </a:spcBef>
              <a:buNone/>
            </a:pPr>
            <a:r>
              <a:rPr lang="en"/>
              <a:t>Teach RNN ‘hihello’</a:t>
            </a:r>
          </a:p>
        </p:txBody>
      </p:sp>
      <p:pic>
        <p:nvPicPr>
          <p:cNvPr id="365" name="Shape 365"/>
          <p:cNvPicPr preferRelativeResize="0"/>
          <p:nvPr/>
        </p:nvPicPr>
        <p:blipFill>
          <a:blip r:embed="rId3">
            <a:alphaModFix/>
          </a:blip>
          <a:stretch>
            <a:fillRect/>
          </a:stretch>
        </p:blipFill>
        <p:spPr>
          <a:xfrm>
            <a:off x="228600" y="1572145"/>
            <a:ext cx="8839200" cy="2831106"/>
          </a:xfrm>
          <a:prstGeom prst="rect">
            <a:avLst/>
          </a:prstGeom>
          <a:noFill/>
          <a:ln>
            <a:noFill/>
          </a:ln>
        </p:spPr>
      </p:pic>
      <p:sp>
        <p:nvSpPr>
          <p:cNvPr id="366" name="Shape 366"/>
          <p:cNvSpPr txBox="1"/>
          <p:nvPr/>
        </p:nvSpPr>
        <p:spPr>
          <a:xfrm>
            <a:off x="594425" y="3809050"/>
            <a:ext cx="375600" cy="453300"/>
          </a:xfrm>
          <a:prstGeom prst="rect">
            <a:avLst/>
          </a:prstGeom>
          <a:noFill/>
          <a:ln>
            <a:noFill/>
          </a:ln>
        </p:spPr>
        <p:txBody>
          <a:bodyPr anchorCtr="0" anchor="t" bIns="91425" lIns="91425" rIns="91425" tIns="91425">
            <a:noAutofit/>
          </a:bodyPr>
          <a:lstStyle/>
          <a:p>
            <a:pPr lvl="0">
              <a:spcBef>
                <a:spcPts val="0"/>
              </a:spcBef>
              <a:buNone/>
            </a:pPr>
            <a:r>
              <a:rPr b="1" lang="en" sz="2400">
                <a:latin typeface="Consolas"/>
                <a:ea typeface="Consolas"/>
                <a:cs typeface="Consolas"/>
                <a:sym typeface="Consolas"/>
              </a:rPr>
              <a:t>h</a:t>
            </a:r>
          </a:p>
        </p:txBody>
      </p:sp>
      <p:sp>
        <p:nvSpPr>
          <p:cNvPr id="367" name="Shape 367"/>
          <p:cNvSpPr txBox="1"/>
          <p:nvPr/>
        </p:nvSpPr>
        <p:spPr>
          <a:xfrm>
            <a:off x="3493475" y="3809050"/>
            <a:ext cx="375600" cy="453300"/>
          </a:xfrm>
          <a:prstGeom prst="rect">
            <a:avLst/>
          </a:prstGeom>
          <a:noFill/>
          <a:ln>
            <a:noFill/>
          </a:ln>
        </p:spPr>
        <p:txBody>
          <a:bodyPr anchorCtr="0" anchor="t" bIns="91425" lIns="91425" rIns="91425" tIns="91425">
            <a:noAutofit/>
          </a:bodyPr>
          <a:lstStyle/>
          <a:p>
            <a:pPr lvl="0" rtl="0">
              <a:spcBef>
                <a:spcPts val="0"/>
              </a:spcBef>
              <a:buNone/>
            </a:pPr>
            <a:r>
              <a:rPr b="1" lang="en" sz="2400">
                <a:latin typeface="Consolas"/>
                <a:ea typeface="Consolas"/>
                <a:cs typeface="Consolas"/>
                <a:sym typeface="Consolas"/>
              </a:rPr>
              <a:t>h</a:t>
            </a:r>
          </a:p>
        </p:txBody>
      </p:sp>
      <p:sp>
        <p:nvSpPr>
          <p:cNvPr id="368" name="Shape 368"/>
          <p:cNvSpPr txBox="1"/>
          <p:nvPr/>
        </p:nvSpPr>
        <p:spPr>
          <a:xfrm>
            <a:off x="2043950" y="3809050"/>
            <a:ext cx="375600" cy="453300"/>
          </a:xfrm>
          <a:prstGeom prst="rect">
            <a:avLst/>
          </a:prstGeom>
          <a:noFill/>
          <a:ln>
            <a:noFill/>
          </a:ln>
        </p:spPr>
        <p:txBody>
          <a:bodyPr anchorCtr="0" anchor="t" bIns="91425" lIns="91425" rIns="91425" tIns="91425">
            <a:noAutofit/>
          </a:bodyPr>
          <a:lstStyle/>
          <a:p>
            <a:pPr lvl="0" rtl="0">
              <a:spcBef>
                <a:spcPts val="0"/>
              </a:spcBef>
              <a:buNone/>
            </a:pPr>
            <a:r>
              <a:rPr b="1" lang="en" sz="2400">
                <a:latin typeface="Consolas"/>
                <a:ea typeface="Consolas"/>
                <a:cs typeface="Consolas"/>
                <a:sym typeface="Consolas"/>
              </a:rPr>
              <a:t>i</a:t>
            </a:r>
          </a:p>
        </p:txBody>
      </p:sp>
      <p:sp>
        <p:nvSpPr>
          <p:cNvPr id="369" name="Shape 369"/>
          <p:cNvSpPr txBox="1"/>
          <p:nvPr/>
        </p:nvSpPr>
        <p:spPr>
          <a:xfrm>
            <a:off x="4943000" y="3809050"/>
            <a:ext cx="375600" cy="453300"/>
          </a:xfrm>
          <a:prstGeom prst="rect">
            <a:avLst/>
          </a:prstGeom>
          <a:noFill/>
          <a:ln>
            <a:noFill/>
          </a:ln>
        </p:spPr>
        <p:txBody>
          <a:bodyPr anchorCtr="0" anchor="t" bIns="91425" lIns="91425" rIns="91425" tIns="91425">
            <a:noAutofit/>
          </a:bodyPr>
          <a:lstStyle/>
          <a:p>
            <a:pPr lvl="0" rtl="0">
              <a:spcBef>
                <a:spcPts val="0"/>
              </a:spcBef>
              <a:buNone/>
            </a:pPr>
            <a:r>
              <a:rPr b="1" lang="en" sz="2400">
                <a:latin typeface="Consolas"/>
                <a:ea typeface="Consolas"/>
                <a:cs typeface="Consolas"/>
                <a:sym typeface="Consolas"/>
              </a:rPr>
              <a:t>e</a:t>
            </a:r>
          </a:p>
        </p:txBody>
      </p:sp>
      <p:sp>
        <p:nvSpPr>
          <p:cNvPr id="370" name="Shape 370"/>
          <p:cNvSpPr txBox="1"/>
          <p:nvPr/>
        </p:nvSpPr>
        <p:spPr>
          <a:xfrm>
            <a:off x="7842050" y="3809050"/>
            <a:ext cx="375600" cy="453300"/>
          </a:xfrm>
          <a:prstGeom prst="rect">
            <a:avLst/>
          </a:prstGeom>
          <a:noFill/>
          <a:ln>
            <a:noFill/>
          </a:ln>
        </p:spPr>
        <p:txBody>
          <a:bodyPr anchorCtr="0" anchor="t" bIns="91425" lIns="91425" rIns="91425" tIns="91425">
            <a:noAutofit/>
          </a:bodyPr>
          <a:lstStyle/>
          <a:p>
            <a:pPr lvl="0" rtl="0">
              <a:spcBef>
                <a:spcPts val="0"/>
              </a:spcBef>
              <a:buNone/>
            </a:pPr>
            <a:r>
              <a:rPr b="1" lang="en" sz="2400">
                <a:latin typeface="Consolas"/>
                <a:ea typeface="Consolas"/>
                <a:cs typeface="Consolas"/>
                <a:sym typeface="Consolas"/>
              </a:rPr>
              <a:t>l</a:t>
            </a:r>
          </a:p>
        </p:txBody>
      </p:sp>
      <p:sp>
        <p:nvSpPr>
          <p:cNvPr id="371" name="Shape 371"/>
          <p:cNvSpPr txBox="1"/>
          <p:nvPr/>
        </p:nvSpPr>
        <p:spPr>
          <a:xfrm>
            <a:off x="6392525" y="3809050"/>
            <a:ext cx="375600" cy="453300"/>
          </a:xfrm>
          <a:prstGeom prst="rect">
            <a:avLst/>
          </a:prstGeom>
          <a:noFill/>
          <a:ln>
            <a:noFill/>
          </a:ln>
        </p:spPr>
        <p:txBody>
          <a:bodyPr anchorCtr="0" anchor="t" bIns="91425" lIns="91425" rIns="91425" tIns="91425">
            <a:noAutofit/>
          </a:bodyPr>
          <a:lstStyle/>
          <a:p>
            <a:pPr lvl="0" rtl="0">
              <a:spcBef>
                <a:spcPts val="0"/>
              </a:spcBef>
              <a:buNone/>
            </a:pPr>
            <a:r>
              <a:rPr b="1" lang="en" sz="2400">
                <a:latin typeface="Consolas"/>
                <a:ea typeface="Consolas"/>
                <a:cs typeface="Consolas"/>
                <a:sym typeface="Consolas"/>
              </a:rPr>
              <a:t>l</a:t>
            </a:r>
          </a:p>
        </p:txBody>
      </p:sp>
      <p:sp>
        <p:nvSpPr>
          <p:cNvPr id="372" name="Shape 372"/>
          <p:cNvSpPr txBox="1"/>
          <p:nvPr/>
        </p:nvSpPr>
        <p:spPr>
          <a:xfrm>
            <a:off x="594425" y="1675450"/>
            <a:ext cx="375600" cy="453300"/>
          </a:xfrm>
          <a:prstGeom prst="rect">
            <a:avLst/>
          </a:prstGeom>
          <a:noFill/>
          <a:ln>
            <a:noFill/>
          </a:ln>
        </p:spPr>
        <p:txBody>
          <a:bodyPr anchorCtr="0" anchor="t" bIns="91425" lIns="91425" rIns="91425" tIns="91425">
            <a:noAutofit/>
          </a:bodyPr>
          <a:lstStyle/>
          <a:p>
            <a:pPr lvl="0" rtl="0">
              <a:spcBef>
                <a:spcPts val="0"/>
              </a:spcBef>
              <a:buNone/>
            </a:pPr>
            <a:r>
              <a:rPr b="1" lang="en" sz="2400">
                <a:latin typeface="Consolas"/>
                <a:ea typeface="Consolas"/>
                <a:cs typeface="Consolas"/>
                <a:sym typeface="Consolas"/>
              </a:rPr>
              <a:t>i</a:t>
            </a:r>
          </a:p>
        </p:txBody>
      </p:sp>
      <p:sp>
        <p:nvSpPr>
          <p:cNvPr id="373" name="Shape 373"/>
          <p:cNvSpPr txBox="1"/>
          <p:nvPr/>
        </p:nvSpPr>
        <p:spPr>
          <a:xfrm>
            <a:off x="3493475" y="1675450"/>
            <a:ext cx="375600" cy="453300"/>
          </a:xfrm>
          <a:prstGeom prst="rect">
            <a:avLst/>
          </a:prstGeom>
          <a:noFill/>
          <a:ln>
            <a:noFill/>
          </a:ln>
        </p:spPr>
        <p:txBody>
          <a:bodyPr anchorCtr="0" anchor="t" bIns="91425" lIns="91425" rIns="91425" tIns="91425">
            <a:noAutofit/>
          </a:bodyPr>
          <a:lstStyle/>
          <a:p>
            <a:pPr lvl="0" rtl="0">
              <a:spcBef>
                <a:spcPts val="0"/>
              </a:spcBef>
              <a:buNone/>
            </a:pPr>
            <a:r>
              <a:rPr b="1" lang="en" sz="2400">
                <a:latin typeface="Consolas"/>
                <a:ea typeface="Consolas"/>
                <a:cs typeface="Consolas"/>
                <a:sym typeface="Consolas"/>
              </a:rPr>
              <a:t>e</a:t>
            </a:r>
          </a:p>
        </p:txBody>
      </p:sp>
      <p:sp>
        <p:nvSpPr>
          <p:cNvPr id="374" name="Shape 374"/>
          <p:cNvSpPr txBox="1"/>
          <p:nvPr/>
        </p:nvSpPr>
        <p:spPr>
          <a:xfrm>
            <a:off x="2043950" y="1675450"/>
            <a:ext cx="375600" cy="453300"/>
          </a:xfrm>
          <a:prstGeom prst="rect">
            <a:avLst/>
          </a:prstGeom>
          <a:noFill/>
          <a:ln>
            <a:noFill/>
          </a:ln>
        </p:spPr>
        <p:txBody>
          <a:bodyPr anchorCtr="0" anchor="t" bIns="91425" lIns="91425" rIns="91425" tIns="91425">
            <a:noAutofit/>
          </a:bodyPr>
          <a:lstStyle/>
          <a:p>
            <a:pPr lvl="0" rtl="0">
              <a:spcBef>
                <a:spcPts val="0"/>
              </a:spcBef>
              <a:buNone/>
            </a:pPr>
            <a:r>
              <a:rPr b="1" lang="en" sz="2400">
                <a:latin typeface="Consolas"/>
                <a:ea typeface="Consolas"/>
                <a:cs typeface="Consolas"/>
                <a:sym typeface="Consolas"/>
              </a:rPr>
              <a:t>h</a:t>
            </a:r>
          </a:p>
        </p:txBody>
      </p:sp>
      <p:sp>
        <p:nvSpPr>
          <p:cNvPr id="375" name="Shape 375"/>
          <p:cNvSpPr txBox="1"/>
          <p:nvPr/>
        </p:nvSpPr>
        <p:spPr>
          <a:xfrm>
            <a:off x="4943000" y="1675450"/>
            <a:ext cx="375600" cy="453300"/>
          </a:xfrm>
          <a:prstGeom prst="rect">
            <a:avLst/>
          </a:prstGeom>
          <a:noFill/>
          <a:ln>
            <a:noFill/>
          </a:ln>
        </p:spPr>
        <p:txBody>
          <a:bodyPr anchorCtr="0" anchor="t" bIns="91425" lIns="91425" rIns="91425" tIns="91425">
            <a:noAutofit/>
          </a:bodyPr>
          <a:lstStyle/>
          <a:p>
            <a:pPr lvl="0" rtl="0">
              <a:spcBef>
                <a:spcPts val="0"/>
              </a:spcBef>
              <a:buNone/>
            </a:pPr>
            <a:r>
              <a:rPr b="1" lang="en" sz="2400">
                <a:latin typeface="Consolas"/>
                <a:ea typeface="Consolas"/>
                <a:cs typeface="Consolas"/>
                <a:sym typeface="Consolas"/>
              </a:rPr>
              <a:t>l</a:t>
            </a:r>
          </a:p>
        </p:txBody>
      </p:sp>
      <p:sp>
        <p:nvSpPr>
          <p:cNvPr id="376" name="Shape 376"/>
          <p:cNvSpPr txBox="1"/>
          <p:nvPr/>
        </p:nvSpPr>
        <p:spPr>
          <a:xfrm>
            <a:off x="7842050" y="1675450"/>
            <a:ext cx="375600" cy="453300"/>
          </a:xfrm>
          <a:prstGeom prst="rect">
            <a:avLst/>
          </a:prstGeom>
          <a:noFill/>
          <a:ln>
            <a:noFill/>
          </a:ln>
        </p:spPr>
        <p:txBody>
          <a:bodyPr anchorCtr="0" anchor="t" bIns="91425" lIns="91425" rIns="91425" tIns="91425">
            <a:noAutofit/>
          </a:bodyPr>
          <a:lstStyle/>
          <a:p>
            <a:pPr lvl="0" rtl="0">
              <a:spcBef>
                <a:spcPts val="0"/>
              </a:spcBef>
              <a:buNone/>
            </a:pPr>
            <a:r>
              <a:rPr b="1" lang="en" sz="2400">
                <a:latin typeface="Consolas"/>
                <a:ea typeface="Consolas"/>
                <a:cs typeface="Consolas"/>
                <a:sym typeface="Consolas"/>
              </a:rPr>
              <a:t>o</a:t>
            </a:r>
          </a:p>
        </p:txBody>
      </p:sp>
      <p:sp>
        <p:nvSpPr>
          <p:cNvPr id="377" name="Shape 377"/>
          <p:cNvSpPr txBox="1"/>
          <p:nvPr/>
        </p:nvSpPr>
        <p:spPr>
          <a:xfrm>
            <a:off x="6392525" y="1675450"/>
            <a:ext cx="375600" cy="453300"/>
          </a:xfrm>
          <a:prstGeom prst="rect">
            <a:avLst/>
          </a:prstGeom>
          <a:noFill/>
          <a:ln>
            <a:noFill/>
          </a:ln>
        </p:spPr>
        <p:txBody>
          <a:bodyPr anchorCtr="0" anchor="t" bIns="91425" lIns="91425" rIns="91425" tIns="91425">
            <a:noAutofit/>
          </a:bodyPr>
          <a:lstStyle/>
          <a:p>
            <a:pPr lvl="0" rtl="0">
              <a:spcBef>
                <a:spcPts val="0"/>
              </a:spcBef>
              <a:buNone/>
            </a:pPr>
            <a:r>
              <a:rPr b="1" lang="en" sz="2400">
                <a:latin typeface="Consolas"/>
                <a:ea typeface="Consolas"/>
                <a:cs typeface="Consolas"/>
                <a:sym typeface="Consolas"/>
              </a:rPr>
              <a:t>l</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Shape 382"/>
          <p:cNvSpPr txBox="1"/>
          <p:nvPr>
            <p:ph type="title"/>
          </p:nvPr>
        </p:nvSpPr>
        <p:spPr>
          <a:xfrm>
            <a:off x="4051250" y="133950"/>
            <a:ext cx="5101199" cy="1285800"/>
          </a:xfrm>
          <a:prstGeom prst="rect">
            <a:avLst/>
          </a:prstGeom>
          <a:no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r>
              <a:rPr lang="en"/>
              <a:t>One-hot encoding</a:t>
            </a:r>
          </a:p>
        </p:txBody>
      </p:sp>
      <p:pic>
        <p:nvPicPr>
          <p:cNvPr id="383" name="Shape 383"/>
          <p:cNvPicPr preferRelativeResize="0"/>
          <p:nvPr/>
        </p:nvPicPr>
        <p:blipFill>
          <a:blip r:embed="rId3">
            <a:alphaModFix/>
          </a:blip>
          <a:stretch>
            <a:fillRect/>
          </a:stretch>
        </p:blipFill>
        <p:spPr>
          <a:xfrm>
            <a:off x="7189999" y="1148070"/>
            <a:ext cx="1864884" cy="3418954"/>
          </a:xfrm>
          <a:prstGeom prst="rect">
            <a:avLst/>
          </a:prstGeom>
          <a:noFill/>
          <a:ln>
            <a:noFill/>
          </a:ln>
        </p:spPr>
      </p:pic>
      <p:sp>
        <p:nvSpPr>
          <p:cNvPr id="384" name="Shape 384"/>
          <p:cNvSpPr txBox="1"/>
          <p:nvPr/>
        </p:nvSpPr>
        <p:spPr>
          <a:xfrm>
            <a:off x="777350" y="1567025"/>
            <a:ext cx="6231900" cy="3000000"/>
          </a:xfrm>
          <a:prstGeom prst="rect">
            <a:avLst/>
          </a:prstGeom>
          <a:noFill/>
          <a:ln>
            <a:noFill/>
          </a:ln>
        </p:spPr>
        <p:txBody>
          <a:bodyPr anchorCtr="0" anchor="ctr" bIns="91425" lIns="91425" rIns="91425" tIns="91425">
            <a:noAutofit/>
          </a:bodyPr>
          <a:lstStyle/>
          <a:p>
            <a:pPr indent="0" lvl="0" marL="0" rtl="0">
              <a:lnSpc>
                <a:spcPct val="115000"/>
              </a:lnSpc>
              <a:spcBef>
                <a:spcPts val="0"/>
              </a:spcBef>
              <a:buNone/>
            </a:pPr>
            <a:r>
              <a:rPr lang="en" sz="2000">
                <a:solidFill>
                  <a:schemeClr val="dk1"/>
                </a:solidFill>
                <a:highlight>
                  <a:srgbClr val="FFFFFF"/>
                </a:highlight>
                <a:latin typeface="Consolas"/>
                <a:ea typeface="Consolas"/>
                <a:cs typeface="Consolas"/>
                <a:sym typeface="Consolas"/>
              </a:rPr>
              <a:t>              </a:t>
            </a:r>
            <a:r>
              <a:rPr lang="en" sz="2000">
                <a:solidFill>
                  <a:schemeClr val="dk1"/>
                </a:solidFill>
                <a:highlight>
                  <a:srgbClr val="FFFFFF"/>
                </a:highlight>
                <a:latin typeface="Consolas"/>
                <a:ea typeface="Consolas"/>
                <a:cs typeface="Consolas"/>
                <a:sym typeface="Consolas"/>
              </a:rPr>
              <a:t>[</a:t>
            </a:r>
            <a:r>
              <a:rPr lang="en" sz="2000">
                <a:solidFill>
                  <a:srgbClr val="0000FF"/>
                </a:solidFill>
                <a:highlight>
                  <a:srgbClr val="FFFFFF"/>
                </a:highlight>
                <a:latin typeface="Consolas"/>
                <a:ea typeface="Consolas"/>
                <a:cs typeface="Consolas"/>
                <a:sym typeface="Consolas"/>
              </a:rPr>
              <a:t>1</a:t>
            </a:r>
            <a:r>
              <a:rPr lang="en" sz="2000">
                <a:solidFill>
                  <a:schemeClr val="dk1"/>
                </a:solidFill>
                <a:highlight>
                  <a:srgbClr val="FFFFFF"/>
                </a:highlight>
                <a:latin typeface="Consolas"/>
                <a:ea typeface="Consolas"/>
                <a:cs typeface="Consolas"/>
                <a:sym typeface="Consolas"/>
              </a:rPr>
              <a:t>, </a:t>
            </a:r>
            <a:r>
              <a:rPr lang="en" sz="2000">
                <a:solidFill>
                  <a:srgbClr val="0000FF"/>
                </a:solidFill>
                <a:highlight>
                  <a:srgbClr val="FFFFFF"/>
                </a:highlight>
                <a:latin typeface="Consolas"/>
                <a:ea typeface="Consolas"/>
                <a:cs typeface="Consolas"/>
                <a:sym typeface="Consolas"/>
              </a:rPr>
              <a:t>0</a:t>
            </a:r>
            <a:r>
              <a:rPr lang="en" sz="2000">
                <a:solidFill>
                  <a:schemeClr val="dk1"/>
                </a:solidFill>
                <a:highlight>
                  <a:srgbClr val="FFFFFF"/>
                </a:highlight>
                <a:latin typeface="Consolas"/>
                <a:ea typeface="Consolas"/>
                <a:cs typeface="Consolas"/>
                <a:sym typeface="Consolas"/>
              </a:rPr>
              <a:t>, </a:t>
            </a:r>
            <a:r>
              <a:rPr lang="en" sz="2000">
                <a:solidFill>
                  <a:srgbClr val="0000FF"/>
                </a:solidFill>
                <a:highlight>
                  <a:srgbClr val="FFFFFF"/>
                </a:highlight>
                <a:latin typeface="Consolas"/>
                <a:ea typeface="Consolas"/>
                <a:cs typeface="Consolas"/>
                <a:sym typeface="Consolas"/>
              </a:rPr>
              <a:t>0</a:t>
            </a:r>
            <a:r>
              <a:rPr lang="en" sz="2000">
                <a:solidFill>
                  <a:schemeClr val="dk1"/>
                </a:solidFill>
                <a:highlight>
                  <a:srgbClr val="FFFFFF"/>
                </a:highlight>
                <a:latin typeface="Consolas"/>
                <a:ea typeface="Consolas"/>
                <a:cs typeface="Consolas"/>
                <a:sym typeface="Consolas"/>
              </a:rPr>
              <a:t>, </a:t>
            </a:r>
            <a:r>
              <a:rPr lang="en" sz="2000">
                <a:solidFill>
                  <a:srgbClr val="0000FF"/>
                </a:solidFill>
                <a:highlight>
                  <a:srgbClr val="FFFFFF"/>
                </a:highlight>
                <a:latin typeface="Consolas"/>
                <a:ea typeface="Consolas"/>
                <a:cs typeface="Consolas"/>
                <a:sym typeface="Consolas"/>
              </a:rPr>
              <a:t>0</a:t>
            </a:r>
            <a:r>
              <a:rPr lang="en" sz="2000">
                <a:solidFill>
                  <a:schemeClr val="dk1"/>
                </a:solidFill>
                <a:highlight>
                  <a:srgbClr val="FFFFFF"/>
                </a:highlight>
                <a:latin typeface="Consolas"/>
                <a:ea typeface="Consolas"/>
                <a:cs typeface="Consolas"/>
                <a:sym typeface="Consolas"/>
              </a:rPr>
              <a:t>, </a:t>
            </a:r>
            <a:r>
              <a:rPr lang="en" sz="2000">
                <a:solidFill>
                  <a:srgbClr val="0000FF"/>
                </a:solidFill>
                <a:highlight>
                  <a:srgbClr val="FFFFFF"/>
                </a:highlight>
                <a:latin typeface="Consolas"/>
                <a:ea typeface="Consolas"/>
                <a:cs typeface="Consolas"/>
                <a:sym typeface="Consolas"/>
              </a:rPr>
              <a:t>0</a:t>
            </a:r>
            <a:r>
              <a:rPr lang="en" sz="2000">
                <a:solidFill>
                  <a:schemeClr val="dk1"/>
                </a:solidFill>
                <a:highlight>
                  <a:srgbClr val="FFFFFF"/>
                </a:highlight>
                <a:latin typeface="Consolas"/>
                <a:ea typeface="Consolas"/>
                <a:cs typeface="Consolas"/>
                <a:sym typeface="Consolas"/>
              </a:rPr>
              <a:t>],   </a:t>
            </a:r>
            <a:r>
              <a:rPr i="1" lang="en" sz="2000">
                <a:solidFill>
                  <a:srgbClr val="808080"/>
                </a:solidFill>
                <a:highlight>
                  <a:srgbClr val="FFFFFF"/>
                </a:highlight>
                <a:latin typeface="Consolas"/>
                <a:ea typeface="Consolas"/>
                <a:cs typeface="Consolas"/>
                <a:sym typeface="Consolas"/>
              </a:rPr>
              <a:t># h 0</a:t>
            </a:r>
          </a:p>
          <a:p>
            <a:pPr indent="0" lvl="0" marL="0" rtl="0">
              <a:lnSpc>
                <a:spcPct val="115000"/>
              </a:lnSpc>
              <a:spcBef>
                <a:spcPts val="0"/>
              </a:spcBef>
              <a:buNone/>
            </a:pPr>
            <a:r>
              <a:rPr i="1" lang="en" sz="2000">
                <a:solidFill>
                  <a:srgbClr val="808080"/>
                </a:solidFill>
                <a:highlight>
                  <a:srgbClr val="FFFFFF"/>
                </a:highlight>
                <a:latin typeface="Consolas"/>
                <a:ea typeface="Consolas"/>
                <a:cs typeface="Consolas"/>
                <a:sym typeface="Consolas"/>
              </a:rPr>
              <a:t>              </a:t>
            </a:r>
            <a:r>
              <a:rPr lang="en" sz="2000">
                <a:solidFill>
                  <a:schemeClr val="dk1"/>
                </a:solidFill>
                <a:highlight>
                  <a:srgbClr val="FFFFFF"/>
                </a:highlight>
                <a:latin typeface="Consolas"/>
                <a:ea typeface="Consolas"/>
                <a:cs typeface="Consolas"/>
                <a:sym typeface="Consolas"/>
              </a:rPr>
              <a:t>[</a:t>
            </a:r>
            <a:r>
              <a:rPr lang="en" sz="2000">
                <a:solidFill>
                  <a:srgbClr val="0000FF"/>
                </a:solidFill>
                <a:highlight>
                  <a:srgbClr val="FFFFFF"/>
                </a:highlight>
                <a:latin typeface="Consolas"/>
                <a:ea typeface="Consolas"/>
                <a:cs typeface="Consolas"/>
                <a:sym typeface="Consolas"/>
              </a:rPr>
              <a:t>0</a:t>
            </a:r>
            <a:r>
              <a:rPr lang="en" sz="2000">
                <a:solidFill>
                  <a:schemeClr val="dk1"/>
                </a:solidFill>
                <a:highlight>
                  <a:srgbClr val="FFFFFF"/>
                </a:highlight>
                <a:latin typeface="Consolas"/>
                <a:ea typeface="Consolas"/>
                <a:cs typeface="Consolas"/>
                <a:sym typeface="Consolas"/>
              </a:rPr>
              <a:t>, </a:t>
            </a:r>
            <a:r>
              <a:rPr lang="en" sz="2000">
                <a:solidFill>
                  <a:srgbClr val="0000FF"/>
                </a:solidFill>
                <a:highlight>
                  <a:srgbClr val="FFFFFF"/>
                </a:highlight>
                <a:latin typeface="Consolas"/>
                <a:ea typeface="Consolas"/>
                <a:cs typeface="Consolas"/>
                <a:sym typeface="Consolas"/>
              </a:rPr>
              <a:t>1</a:t>
            </a:r>
            <a:r>
              <a:rPr lang="en" sz="2000">
                <a:solidFill>
                  <a:schemeClr val="dk1"/>
                </a:solidFill>
                <a:highlight>
                  <a:srgbClr val="FFFFFF"/>
                </a:highlight>
                <a:latin typeface="Consolas"/>
                <a:ea typeface="Consolas"/>
                <a:cs typeface="Consolas"/>
                <a:sym typeface="Consolas"/>
              </a:rPr>
              <a:t>, </a:t>
            </a:r>
            <a:r>
              <a:rPr lang="en" sz="2000">
                <a:solidFill>
                  <a:srgbClr val="0000FF"/>
                </a:solidFill>
                <a:highlight>
                  <a:srgbClr val="FFFFFF"/>
                </a:highlight>
                <a:latin typeface="Consolas"/>
                <a:ea typeface="Consolas"/>
                <a:cs typeface="Consolas"/>
                <a:sym typeface="Consolas"/>
              </a:rPr>
              <a:t>0</a:t>
            </a:r>
            <a:r>
              <a:rPr lang="en" sz="2000">
                <a:solidFill>
                  <a:schemeClr val="dk1"/>
                </a:solidFill>
                <a:highlight>
                  <a:srgbClr val="FFFFFF"/>
                </a:highlight>
                <a:latin typeface="Consolas"/>
                <a:ea typeface="Consolas"/>
                <a:cs typeface="Consolas"/>
                <a:sym typeface="Consolas"/>
              </a:rPr>
              <a:t>, </a:t>
            </a:r>
            <a:r>
              <a:rPr lang="en" sz="2000">
                <a:solidFill>
                  <a:srgbClr val="0000FF"/>
                </a:solidFill>
                <a:highlight>
                  <a:srgbClr val="FFFFFF"/>
                </a:highlight>
                <a:latin typeface="Consolas"/>
                <a:ea typeface="Consolas"/>
                <a:cs typeface="Consolas"/>
                <a:sym typeface="Consolas"/>
              </a:rPr>
              <a:t>0</a:t>
            </a:r>
            <a:r>
              <a:rPr lang="en" sz="2000">
                <a:solidFill>
                  <a:schemeClr val="dk1"/>
                </a:solidFill>
                <a:highlight>
                  <a:srgbClr val="FFFFFF"/>
                </a:highlight>
                <a:latin typeface="Consolas"/>
                <a:ea typeface="Consolas"/>
                <a:cs typeface="Consolas"/>
                <a:sym typeface="Consolas"/>
              </a:rPr>
              <a:t>, </a:t>
            </a:r>
            <a:r>
              <a:rPr lang="en" sz="2000">
                <a:solidFill>
                  <a:srgbClr val="0000FF"/>
                </a:solidFill>
                <a:highlight>
                  <a:srgbClr val="FFFFFF"/>
                </a:highlight>
                <a:latin typeface="Consolas"/>
                <a:ea typeface="Consolas"/>
                <a:cs typeface="Consolas"/>
                <a:sym typeface="Consolas"/>
              </a:rPr>
              <a:t>0</a:t>
            </a:r>
            <a:r>
              <a:rPr lang="en" sz="2000">
                <a:solidFill>
                  <a:schemeClr val="dk1"/>
                </a:solidFill>
                <a:highlight>
                  <a:srgbClr val="FFFFFF"/>
                </a:highlight>
                <a:latin typeface="Consolas"/>
                <a:ea typeface="Consolas"/>
                <a:cs typeface="Consolas"/>
                <a:sym typeface="Consolas"/>
              </a:rPr>
              <a:t>],   </a:t>
            </a:r>
            <a:r>
              <a:rPr i="1" lang="en" sz="2000">
                <a:solidFill>
                  <a:srgbClr val="808080"/>
                </a:solidFill>
                <a:highlight>
                  <a:srgbClr val="FFFFFF"/>
                </a:highlight>
                <a:latin typeface="Consolas"/>
                <a:ea typeface="Consolas"/>
                <a:cs typeface="Consolas"/>
                <a:sym typeface="Consolas"/>
              </a:rPr>
              <a:t># i 1</a:t>
            </a:r>
          </a:p>
          <a:p>
            <a:pPr indent="0" lvl="0" marL="0" rtl="0">
              <a:lnSpc>
                <a:spcPct val="115000"/>
              </a:lnSpc>
              <a:spcBef>
                <a:spcPts val="0"/>
              </a:spcBef>
              <a:buNone/>
            </a:pPr>
            <a:r>
              <a:rPr i="1" lang="en" sz="2000">
                <a:solidFill>
                  <a:srgbClr val="808080"/>
                </a:solidFill>
                <a:highlight>
                  <a:srgbClr val="FFFFFF"/>
                </a:highlight>
                <a:latin typeface="Consolas"/>
                <a:ea typeface="Consolas"/>
                <a:cs typeface="Consolas"/>
                <a:sym typeface="Consolas"/>
              </a:rPr>
              <a:t>              </a:t>
            </a:r>
            <a:r>
              <a:rPr lang="en" sz="2000">
                <a:solidFill>
                  <a:schemeClr val="dk1"/>
                </a:solidFill>
                <a:highlight>
                  <a:srgbClr val="FFFFFF"/>
                </a:highlight>
                <a:latin typeface="Consolas"/>
                <a:ea typeface="Consolas"/>
                <a:cs typeface="Consolas"/>
                <a:sym typeface="Consolas"/>
              </a:rPr>
              <a:t>[</a:t>
            </a:r>
            <a:r>
              <a:rPr lang="en" sz="2000">
                <a:solidFill>
                  <a:srgbClr val="0000FF"/>
                </a:solidFill>
                <a:highlight>
                  <a:srgbClr val="FFFFFF"/>
                </a:highlight>
                <a:latin typeface="Consolas"/>
                <a:ea typeface="Consolas"/>
                <a:cs typeface="Consolas"/>
                <a:sym typeface="Consolas"/>
              </a:rPr>
              <a:t>0</a:t>
            </a:r>
            <a:r>
              <a:rPr lang="en" sz="2000">
                <a:solidFill>
                  <a:schemeClr val="dk1"/>
                </a:solidFill>
                <a:highlight>
                  <a:srgbClr val="FFFFFF"/>
                </a:highlight>
                <a:latin typeface="Consolas"/>
                <a:ea typeface="Consolas"/>
                <a:cs typeface="Consolas"/>
                <a:sym typeface="Consolas"/>
              </a:rPr>
              <a:t>, </a:t>
            </a:r>
            <a:r>
              <a:rPr lang="en" sz="2000">
                <a:solidFill>
                  <a:srgbClr val="0000FF"/>
                </a:solidFill>
                <a:highlight>
                  <a:srgbClr val="FFFFFF"/>
                </a:highlight>
                <a:latin typeface="Consolas"/>
                <a:ea typeface="Consolas"/>
                <a:cs typeface="Consolas"/>
                <a:sym typeface="Consolas"/>
              </a:rPr>
              <a:t>0</a:t>
            </a:r>
            <a:r>
              <a:rPr lang="en" sz="2000">
                <a:solidFill>
                  <a:schemeClr val="dk1"/>
                </a:solidFill>
                <a:highlight>
                  <a:srgbClr val="FFFFFF"/>
                </a:highlight>
                <a:latin typeface="Consolas"/>
                <a:ea typeface="Consolas"/>
                <a:cs typeface="Consolas"/>
                <a:sym typeface="Consolas"/>
              </a:rPr>
              <a:t>, </a:t>
            </a:r>
            <a:r>
              <a:rPr lang="en" sz="2000">
                <a:solidFill>
                  <a:srgbClr val="0000FF"/>
                </a:solidFill>
                <a:highlight>
                  <a:srgbClr val="FFFFFF"/>
                </a:highlight>
                <a:latin typeface="Consolas"/>
                <a:ea typeface="Consolas"/>
                <a:cs typeface="Consolas"/>
                <a:sym typeface="Consolas"/>
              </a:rPr>
              <a:t>1</a:t>
            </a:r>
            <a:r>
              <a:rPr lang="en" sz="2000">
                <a:solidFill>
                  <a:schemeClr val="dk1"/>
                </a:solidFill>
                <a:highlight>
                  <a:srgbClr val="FFFFFF"/>
                </a:highlight>
                <a:latin typeface="Consolas"/>
                <a:ea typeface="Consolas"/>
                <a:cs typeface="Consolas"/>
                <a:sym typeface="Consolas"/>
              </a:rPr>
              <a:t>, </a:t>
            </a:r>
            <a:r>
              <a:rPr lang="en" sz="2000">
                <a:solidFill>
                  <a:srgbClr val="0000FF"/>
                </a:solidFill>
                <a:highlight>
                  <a:srgbClr val="FFFFFF"/>
                </a:highlight>
                <a:latin typeface="Consolas"/>
                <a:ea typeface="Consolas"/>
                <a:cs typeface="Consolas"/>
                <a:sym typeface="Consolas"/>
              </a:rPr>
              <a:t>0</a:t>
            </a:r>
            <a:r>
              <a:rPr lang="en" sz="2000">
                <a:solidFill>
                  <a:schemeClr val="dk1"/>
                </a:solidFill>
                <a:highlight>
                  <a:srgbClr val="FFFFFF"/>
                </a:highlight>
                <a:latin typeface="Consolas"/>
                <a:ea typeface="Consolas"/>
                <a:cs typeface="Consolas"/>
                <a:sym typeface="Consolas"/>
              </a:rPr>
              <a:t>, </a:t>
            </a:r>
            <a:r>
              <a:rPr lang="en" sz="2000">
                <a:solidFill>
                  <a:srgbClr val="0000FF"/>
                </a:solidFill>
                <a:highlight>
                  <a:srgbClr val="FFFFFF"/>
                </a:highlight>
                <a:latin typeface="Consolas"/>
                <a:ea typeface="Consolas"/>
                <a:cs typeface="Consolas"/>
                <a:sym typeface="Consolas"/>
              </a:rPr>
              <a:t>0</a:t>
            </a:r>
            <a:r>
              <a:rPr lang="en" sz="2000">
                <a:solidFill>
                  <a:schemeClr val="dk1"/>
                </a:solidFill>
                <a:highlight>
                  <a:srgbClr val="FFFFFF"/>
                </a:highlight>
                <a:latin typeface="Consolas"/>
                <a:ea typeface="Consolas"/>
                <a:cs typeface="Consolas"/>
                <a:sym typeface="Consolas"/>
              </a:rPr>
              <a:t>],   </a:t>
            </a:r>
            <a:r>
              <a:rPr i="1" lang="en" sz="2000">
                <a:solidFill>
                  <a:srgbClr val="808080"/>
                </a:solidFill>
                <a:highlight>
                  <a:srgbClr val="FFFFFF"/>
                </a:highlight>
                <a:latin typeface="Consolas"/>
                <a:ea typeface="Consolas"/>
                <a:cs typeface="Consolas"/>
                <a:sym typeface="Consolas"/>
              </a:rPr>
              <a:t># e 2</a:t>
            </a:r>
          </a:p>
          <a:p>
            <a:pPr indent="0" lvl="0" marL="0" rtl="0">
              <a:lnSpc>
                <a:spcPct val="115000"/>
              </a:lnSpc>
              <a:spcBef>
                <a:spcPts val="0"/>
              </a:spcBef>
              <a:buNone/>
            </a:pPr>
            <a:r>
              <a:rPr i="1" lang="en" sz="2000">
                <a:solidFill>
                  <a:srgbClr val="808080"/>
                </a:solidFill>
                <a:highlight>
                  <a:srgbClr val="FFFFFF"/>
                </a:highlight>
                <a:latin typeface="Consolas"/>
                <a:ea typeface="Consolas"/>
                <a:cs typeface="Consolas"/>
                <a:sym typeface="Consolas"/>
              </a:rPr>
              <a:t>              </a:t>
            </a:r>
            <a:r>
              <a:rPr lang="en" sz="2000">
                <a:solidFill>
                  <a:schemeClr val="dk1"/>
                </a:solidFill>
                <a:highlight>
                  <a:srgbClr val="FFFFFF"/>
                </a:highlight>
                <a:latin typeface="Consolas"/>
                <a:ea typeface="Consolas"/>
                <a:cs typeface="Consolas"/>
                <a:sym typeface="Consolas"/>
              </a:rPr>
              <a:t>[</a:t>
            </a:r>
            <a:r>
              <a:rPr lang="en" sz="2000">
                <a:solidFill>
                  <a:srgbClr val="0000FF"/>
                </a:solidFill>
                <a:highlight>
                  <a:srgbClr val="FFFFFF"/>
                </a:highlight>
                <a:latin typeface="Consolas"/>
                <a:ea typeface="Consolas"/>
                <a:cs typeface="Consolas"/>
                <a:sym typeface="Consolas"/>
              </a:rPr>
              <a:t>0</a:t>
            </a:r>
            <a:r>
              <a:rPr lang="en" sz="2000">
                <a:solidFill>
                  <a:schemeClr val="dk1"/>
                </a:solidFill>
                <a:highlight>
                  <a:srgbClr val="FFFFFF"/>
                </a:highlight>
                <a:latin typeface="Consolas"/>
                <a:ea typeface="Consolas"/>
                <a:cs typeface="Consolas"/>
                <a:sym typeface="Consolas"/>
              </a:rPr>
              <a:t>, </a:t>
            </a:r>
            <a:r>
              <a:rPr lang="en" sz="2000">
                <a:solidFill>
                  <a:srgbClr val="0000FF"/>
                </a:solidFill>
                <a:highlight>
                  <a:srgbClr val="FFFFFF"/>
                </a:highlight>
                <a:latin typeface="Consolas"/>
                <a:ea typeface="Consolas"/>
                <a:cs typeface="Consolas"/>
                <a:sym typeface="Consolas"/>
              </a:rPr>
              <a:t>0</a:t>
            </a:r>
            <a:r>
              <a:rPr lang="en" sz="2000">
                <a:solidFill>
                  <a:schemeClr val="dk1"/>
                </a:solidFill>
                <a:highlight>
                  <a:srgbClr val="FFFFFF"/>
                </a:highlight>
                <a:latin typeface="Consolas"/>
                <a:ea typeface="Consolas"/>
                <a:cs typeface="Consolas"/>
                <a:sym typeface="Consolas"/>
              </a:rPr>
              <a:t>, </a:t>
            </a:r>
            <a:r>
              <a:rPr lang="en" sz="2000">
                <a:solidFill>
                  <a:srgbClr val="0000FF"/>
                </a:solidFill>
                <a:highlight>
                  <a:srgbClr val="FFFFFF"/>
                </a:highlight>
                <a:latin typeface="Consolas"/>
                <a:ea typeface="Consolas"/>
                <a:cs typeface="Consolas"/>
                <a:sym typeface="Consolas"/>
              </a:rPr>
              <a:t>0</a:t>
            </a:r>
            <a:r>
              <a:rPr lang="en" sz="2000">
                <a:solidFill>
                  <a:schemeClr val="dk1"/>
                </a:solidFill>
                <a:highlight>
                  <a:srgbClr val="FFFFFF"/>
                </a:highlight>
                <a:latin typeface="Consolas"/>
                <a:ea typeface="Consolas"/>
                <a:cs typeface="Consolas"/>
                <a:sym typeface="Consolas"/>
              </a:rPr>
              <a:t>, </a:t>
            </a:r>
            <a:r>
              <a:rPr lang="en" sz="2000">
                <a:solidFill>
                  <a:srgbClr val="0000FF"/>
                </a:solidFill>
                <a:highlight>
                  <a:srgbClr val="FFFFFF"/>
                </a:highlight>
                <a:latin typeface="Consolas"/>
                <a:ea typeface="Consolas"/>
                <a:cs typeface="Consolas"/>
                <a:sym typeface="Consolas"/>
              </a:rPr>
              <a:t>1</a:t>
            </a:r>
            <a:r>
              <a:rPr lang="en" sz="2000">
                <a:solidFill>
                  <a:schemeClr val="dk1"/>
                </a:solidFill>
                <a:highlight>
                  <a:srgbClr val="FFFFFF"/>
                </a:highlight>
                <a:latin typeface="Consolas"/>
                <a:ea typeface="Consolas"/>
                <a:cs typeface="Consolas"/>
                <a:sym typeface="Consolas"/>
              </a:rPr>
              <a:t>, </a:t>
            </a:r>
            <a:r>
              <a:rPr lang="en" sz="2000">
                <a:solidFill>
                  <a:srgbClr val="0000FF"/>
                </a:solidFill>
                <a:highlight>
                  <a:srgbClr val="FFFFFF"/>
                </a:highlight>
                <a:latin typeface="Consolas"/>
                <a:ea typeface="Consolas"/>
                <a:cs typeface="Consolas"/>
                <a:sym typeface="Consolas"/>
              </a:rPr>
              <a:t>0</a:t>
            </a:r>
            <a:r>
              <a:rPr lang="en" sz="2000">
                <a:solidFill>
                  <a:schemeClr val="dk1"/>
                </a:solidFill>
                <a:highlight>
                  <a:srgbClr val="FFFFFF"/>
                </a:highlight>
                <a:latin typeface="Consolas"/>
                <a:ea typeface="Consolas"/>
                <a:cs typeface="Consolas"/>
                <a:sym typeface="Consolas"/>
              </a:rPr>
              <a:t>],   </a:t>
            </a:r>
            <a:r>
              <a:rPr i="1" lang="en" sz="2000">
                <a:solidFill>
                  <a:srgbClr val="808080"/>
                </a:solidFill>
                <a:highlight>
                  <a:srgbClr val="FFFFFF"/>
                </a:highlight>
                <a:latin typeface="Consolas"/>
                <a:ea typeface="Consolas"/>
                <a:cs typeface="Consolas"/>
                <a:sym typeface="Consolas"/>
              </a:rPr>
              <a:t># l 3</a:t>
            </a:r>
          </a:p>
          <a:p>
            <a:pPr lvl="0" rtl="0">
              <a:lnSpc>
                <a:spcPct val="115000"/>
              </a:lnSpc>
              <a:spcBef>
                <a:spcPts val="0"/>
              </a:spcBef>
              <a:buNone/>
            </a:pPr>
            <a:r>
              <a:rPr lang="en" sz="2000">
                <a:solidFill>
                  <a:schemeClr val="dk1"/>
                </a:solidFill>
                <a:highlight>
                  <a:srgbClr val="FFFFFF"/>
                </a:highlight>
                <a:latin typeface="Consolas"/>
                <a:ea typeface="Consolas"/>
                <a:cs typeface="Consolas"/>
                <a:sym typeface="Consolas"/>
              </a:rPr>
              <a:t>              [</a:t>
            </a:r>
            <a:r>
              <a:rPr lang="en" sz="2000">
                <a:solidFill>
                  <a:srgbClr val="0000FF"/>
                </a:solidFill>
                <a:highlight>
                  <a:srgbClr val="FFFFFF"/>
                </a:highlight>
                <a:latin typeface="Consolas"/>
                <a:ea typeface="Consolas"/>
                <a:cs typeface="Consolas"/>
                <a:sym typeface="Consolas"/>
              </a:rPr>
              <a:t>0</a:t>
            </a:r>
            <a:r>
              <a:rPr lang="en" sz="2000">
                <a:solidFill>
                  <a:schemeClr val="dk1"/>
                </a:solidFill>
                <a:highlight>
                  <a:srgbClr val="FFFFFF"/>
                </a:highlight>
                <a:latin typeface="Consolas"/>
                <a:ea typeface="Consolas"/>
                <a:cs typeface="Consolas"/>
                <a:sym typeface="Consolas"/>
              </a:rPr>
              <a:t>, </a:t>
            </a:r>
            <a:r>
              <a:rPr lang="en" sz="2000">
                <a:solidFill>
                  <a:srgbClr val="0000FF"/>
                </a:solidFill>
                <a:highlight>
                  <a:srgbClr val="FFFFFF"/>
                </a:highlight>
                <a:latin typeface="Consolas"/>
                <a:ea typeface="Consolas"/>
                <a:cs typeface="Consolas"/>
                <a:sym typeface="Consolas"/>
              </a:rPr>
              <a:t>0</a:t>
            </a:r>
            <a:r>
              <a:rPr lang="en" sz="2000">
                <a:solidFill>
                  <a:schemeClr val="dk1"/>
                </a:solidFill>
                <a:highlight>
                  <a:srgbClr val="FFFFFF"/>
                </a:highlight>
                <a:latin typeface="Consolas"/>
                <a:ea typeface="Consolas"/>
                <a:cs typeface="Consolas"/>
                <a:sym typeface="Consolas"/>
              </a:rPr>
              <a:t>, </a:t>
            </a:r>
            <a:r>
              <a:rPr lang="en" sz="2000">
                <a:solidFill>
                  <a:srgbClr val="0000FF"/>
                </a:solidFill>
                <a:highlight>
                  <a:srgbClr val="FFFFFF"/>
                </a:highlight>
                <a:latin typeface="Consolas"/>
                <a:ea typeface="Consolas"/>
                <a:cs typeface="Consolas"/>
                <a:sym typeface="Consolas"/>
              </a:rPr>
              <a:t>0</a:t>
            </a:r>
            <a:r>
              <a:rPr lang="en" sz="2000">
                <a:solidFill>
                  <a:schemeClr val="dk1"/>
                </a:solidFill>
                <a:highlight>
                  <a:srgbClr val="FFFFFF"/>
                </a:highlight>
                <a:latin typeface="Consolas"/>
                <a:ea typeface="Consolas"/>
                <a:cs typeface="Consolas"/>
                <a:sym typeface="Consolas"/>
              </a:rPr>
              <a:t>, </a:t>
            </a:r>
            <a:r>
              <a:rPr lang="en" sz="2000">
                <a:solidFill>
                  <a:srgbClr val="0000FF"/>
                </a:solidFill>
                <a:highlight>
                  <a:srgbClr val="FFFFFF"/>
                </a:highlight>
                <a:latin typeface="Consolas"/>
                <a:ea typeface="Consolas"/>
                <a:cs typeface="Consolas"/>
                <a:sym typeface="Consolas"/>
              </a:rPr>
              <a:t>0</a:t>
            </a:r>
            <a:r>
              <a:rPr lang="en" sz="2000">
                <a:solidFill>
                  <a:schemeClr val="dk1"/>
                </a:solidFill>
                <a:highlight>
                  <a:srgbClr val="FFFFFF"/>
                </a:highlight>
                <a:latin typeface="Consolas"/>
                <a:ea typeface="Consolas"/>
                <a:cs typeface="Consolas"/>
                <a:sym typeface="Consolas"/>
              </a:rPr>
              <a:t>, </a:t>
            </a:r>
            <a:r>
              <a:rPr lang="en" sz="2000">
                <a:solidFill>
                  <a:srgbClr val="0000FF"/>
                </a:solidFill>
                <a:highlight>
                  <a:srgbClr val="FFFFFF"/>
                </a:highlight>
                <a:latin typeface="Consolas"/>
                <a:ea typeface="Consolas"/>
                <a:cs typeface="Consolas"/>
                <a:sym typeface="Consolas"/>
              </a:rPr>
              <a:t>1</a:t>
            </a:r>
            <a:r>
              <a:rPr lang="en" sz="2000">
                <a:solidFill>
                  <a:schemeClr val="dk1"/>
                </a:solidFill>
                <a:highlight>
                  <a:srgbClr val="FFFFFF"/>
                </a:highlight>
                <a:latin typeface="Consolas"/>
                <a:ea typeface="Consolas"/>
                <a:cs typeface="Consolas"/>
                <a:sym typeface="Consolas"/>
              </a:rPr>
              <a:t>],   </a:t>
            </a:r>
            <a:r>
              <a:rPr i="1" lang="en" sz="2000">
                <a:solidFill>
                  <a:srgbClr val="808080"/>
                </a:solidFill>
                <a:highlight>
                  <a:srgbClr val="FFFFFF"/>
                </a:highlight>
                <a:latin typeface="Consolas"/>
                <a:ea typeface="Consolas"/>
                <a:cs typeface="Consolas"/>
                <a:sym typeface="Consolas"/>
              </a:rPr>
              <a:t># o 4</a:t>
            </a:r>
          </a:p>
        </p:txBody>
      </p:sp>
      <p:sp>
        <p:nvSpPr>
          <p:cNvPr id="385" name="Shape 385"/>
          <p:cNvSpPr txBox="1"/>
          <p:nvPr/>
        </p:nvSpPr>
        <p:spPr>
          <a:xfrm>
            <a:off x="152400" y="76200"/>
            <a:ext cx="4538400" cy="1812600"/>
          </a:xfrm>
          <a:prstGeom prst="rect">
            <a:avLst/>
          </a:prstGeom>
          <a:no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indent="-342900" lvl="0" marL="457200" rtl="0">
              <a:spcBef>
                <a:spcPts val="0"/>
              </a:spcBef>
              <a:buClr>
                <a:schemeClr val="dk1"/>
              </a:buClr>
              <a:buSzPct val="100000"/>
              <a:buFont typeface="Consolas"/>
              <a:buChar char="●"/>
            </a:pPr>
            <a:r>
              <a:rPr lang="en" sz="1800">
                <a:solidFill>
                  <a:schemeClr val="dk1"/>
                </a:solidFill>
                <a:latin typeface="Consolas"/>
                <a:ea typeface="Consolas"/>
                <a:cs typeface="Consolas"/>
                <a:sym typeface="Consolas"/>
              </a:rPr>
              <a:t>text: ‘</a:t>
            </a:r>
            <a:r>
              <a:rPr lang="en" sz="1800">
                <a:solidFill>
                  <a:schemeClr val="dk1"/>
                </a:solidFill>
                <a:latin typeface="Consolas"/>
                <a:ea typeface="Consolas"/>
                <a:cs typeface="Consolas"/>
                <a:sym typeface="Consolas"/>
              </a:rPr>
              <a:t>hihello’</a:t>
            </a:r>
          </a:p>
          <a:p>
            <a:pPr indent="-342900" lvl="0" marL="457200" rtl="0">
              <a:spcBef>
                <a:spcPts val="0"/>
              </a:spcBef>
              <a:buClr>
                <a:schemeClr val="dk1"/>
              </a:buClr>
              <a:buSzPct val="100000"/>
              <a:buFont typeface="Consolas"/>
              <a:buChar char="●"/>
            </a:pPr>
            <a:r>
              <a:rPr lang="en" sz="1800">
                <a:solidFill>
                  <a:schemeClr val="dk1"/>
                </a:solidFill>
                <a:latin typeface="Consolas"/>
                <a:ea typeface="Consolas"/>
                <a:cs typeface="Consolas"/>
                <a:sym typeface="Consolas"/>
              </a:rPr>
              <a:t>unique chars (vocabulary, voc):</a:t>
            </a:r>
          </a:p>
          <a:p>
            <a:pPr lvl="0" rtl="0">
              <a:spcBef>
                <a:spcPts val="0"/>
              </a:spcBef>
              <a:buNone/>
            </a:pPr>
            <a:r>
              <a:rPr lang="en" sz="1800">
                <a:solidFill>
                  <a:schemeClr val="dk1"/>
                </a:solidFill>
                <a:latin typeface="Consolas"/>
                <a:ea typeface="Consolas"/>
                <a:cs typeface="Consolas"/>
                <a:sym typeface="Consolas"/>
              </a:rPr>
              <a:t>    h, i, e, l, o</a:t>
            </a:r>
          </a:p>
          <a:p>
            <a:pPr indent="-342900" lvl="0" marL="457200" rtl="0">
              <a:spcBef>
                <a:spcPts val="0"/>
              </a:spcBef>
              <a:buClr>
                <a:schemeClr val="dk1"/>
              </a:buClr>
              <a:buSzPct val="100000"/>
              <a:buFont typeface="Consolas"/>
              <a:buChar char="●"/>
            </a:pPr>
            <a:r>
              <a:rPr lang="en" sz="1800">
                <a:solidFill>
                  <a:schemeClr val="dk1"/>
                </a:solidFill>
                <a:latin typeface="Consolas"/>
                <a:ea typeface="Consolas"/>
                <a:cs typeface="Consolas"/>
                <a:sym typeface="Consolas"/>
              </a:rPr>
              <a:t>voc index:</a:t>
            </a:r>
          </a:p>
          <a:p>
            <a:pPr lvl="0" rtl="0">
              <a:spcBef>
                <a:spcPts val="0"/>
              </a:spcBef>
              <a:buNone/>
            </a:pPr>
            <a:r>
              <a:rPr lang="en" sz="1800">
                <a:solidFill>
                  <a:schemeClr val="dk1"/>
                </a:solidFill>
                <a:latin typeface="Consolas"/>
                <a:ea typeface="Consolas"/>
                <a:cs typeface="Consolas"/>
                <a:sym typeface="Consolas"/>
              </a:rPr>
              <a:t>    h:0, i:1, e:2, l:3, o:4  </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pic>
        <p:nvPicPr>
          <p:cNvPr id="390" name="Shape 390"/>
          <p:cNvPicPr preferRelativeResize="0"/>
          <p:nvPr/>
        </p:nvPicPr>
        <p:blipFill>
          <a:blip r:embed="rId3">
            <a:alphaModFix/>
          </a:blip>
          <a:stretch>
            <a:fillRect/>
          </a:stretch>
        </p:blipFill>
        <p:spPr>
          <a:xfrm>
            <a:off x="228600" y="1800745"/>
            <a:ext cx="8839200" cy="2831106"/>
          </a:xfrm>
          <a:prstGeom prst="rect">
            <a:avLst/>
          </a:prstGeom>
          <a:noFill/>
          <a:ln>
            <a:noFill/>
          </a:ln>
        </p:spPr>
      </p:pic>
      <p:sp>
        <p:nvSpPr>
          <p:cNvPr id="391" name="Shape 391"/>
          <p:cNvSpPr txBox="1"/>
          <p:nvPr/>
        </p:nvSpPr>
        <p:spPr>
          <a:xfrm>
            <a:off x="594425" y="4037650"/>
            <a:ext cx="375600" cy="453300"/>
          </a:xfrm>
          <a:prstGeom prst="rect">
            <a:avLst/>
          </a:prstGeom>
          <a:noFill/>
          <a:ln>
            <a:noFill/>
          </a:ln>
        </p:spPr>
        <p:txBody>
          <a:bodyPr anchorCtr="0" anchor="t" bIns="91425" lIns="91425" rIns="91425" tIns="91425">
            <a:noAutofit/>
          </a:bodyPr>
          <a:lstStyle/>
          <a:p>
            <a:pPr lvl="0" rtl="0">
              <a:spcBef>
                <a:spcPts val="0"/>
              </a:spcBef>
              <a:buNone/>
            </a:pPr>
            <a:r>
              <a:rPr b="1" lang="en" sz="2400">
                <a:latin typeface="Consolas"/>
                <a:ea typeface="Consolas"/>
                <a:cs typeface="Consolas"/>
                <a:sym typeface="Consolas"/>
              </a:rPr>
              <a:t>h</a:t>
            </a:r>
          </a:p>
        </p:txBody>
      </p:sp>
      <p:sp>
        <p:nvSpPr>
          <p:cNvPr id="392" name="Shape 392"/>
          <p:cNvSpPr txBox="1"/>
          <p:nvPr/>
        </p:nvSpPr>
        <p:spPr>
          <a:xfrm>
            <a:off x="3493475" y="4037650"/>
            <a:ext cx="375600" cy="453300"/>
          </a:xfrm>
          <a:prstGeom prst="rect">
            <a:avLst/>
          </a:prstGeom>
          <a:noFill/>
          <a:ln>
            <a:noFill/>
          </a:ln>
        </p:spPr>
        <p:txBody>
          <a:bodyPr anchorCtr="0" anchor="t" bIns="91425" lIns="91425" rIns="91425" tIns="91425">
            <a:noAutofit/>
          </a:bodyPr>
          <a:lstStyle/>
          <a:p>
            <a:pPr lvl="0" rtl="0">
              <a:spcBef>
                <a:spcPts val="0"/>
              </a:spcBef>
              <a:buNone/>
            </a:pPr>
            <a:r>
              <a:rPr b="1" lang="en" sz="2400">
                <a:latin typeface="Consolas"/>
                <a:ea typeface="Consolas"/>
                <a:cs typeface="Consolas"/>
                <a:sym typeface="Consolas"/>
              </a:rPr>
              <a:t>h</a:t>
            </a:r>
          </a:p>
        </p:txBody>
      </p:sp>
      <p:sp>
        <p:nvSpPr>
          <p:cNvPr id="393" name="Shape 393"/>
          <p:cNvSpPr txBox="1"/>
          <p:nvPr/>
        </p:nvSpPr>
        <p:spPr>
          <a:xfrm>
            <a:off x="2043950" y="4037650"/>
            <a:ext cx="375600" cy="453300"/>
          </a:xfrm>
          <a:prstGeom prst="rect">
            <a:avLst/>
          </a:prstGeom>
          <a:noFill/>
          <a:ln>
            <a:noFill/>
          </a:ln>
        </p:spPr>
        <p:txBody>
          <a:bodyPr anchorCtr="0" anchor="t" bIns="91425" lIns="91425" rIns="91425" tIns="91425">
            <a:noAutofit/>
          </a:bodyPr>
          <a:lstStyle/>
          <a:p>
            <a:pPr lvl="0" rtl="0">
              <a:spcBef>
                <a:spcPts val="0"/>
              </a:spcBef>
              <a:buNone/>
            </a:pPr>
            <a:r>
              <a:rPr b="1" lang="en" sz="2400">
                <a:latin typeface="Consolas"/>
                <a:ea typeface="Consolas"/>
                <a:cs typeface="Consolas"/>
                <a:sym typeface="Consolas"/>
              </a:rPr>
              <a:t>i</a:t>
            </a:r>
          </a:p>
        </p:txBody>
      </p:sp>
      <p:sp>
        <p:nvSpPr>
          <p:cNvPr id="394" name="Shape 394"/>
          <p:cNvSpPr txBox="1"/>
          <p:nvPr/>
        </p:nvSpPr>
        <p:spPr>
          <a:xfrm>
            <a:off x="4943000" y="4037650"/>
            <a:ext cx="375600" cy="453300"/>
          </a:xfrm>
          <a:prstGeom prst="rect">
            <a:avLst/>
          </a:prstGeom>
          <a:noFill/>
          <a:ln>
            <a:noFill/>
          </a:ln>
        </p:spPr>
        <p:txBody>
          <a:bodyPr anchorCtr="0" anchor="t" bIns="91425" lIns="91425" rIns="91425" tIns="91425">
            <a:noAutofit/>
          </a:bodyPr>
          <a:lstStyle/>
          <a:p>
            <a:pPr lvl="0" rtl="0">
              <a:spcBef>
                <a:spcPts val="0"/>
              </a:spcBef>
              <a:buNone/>
            </a:pPr>
            <a:r>
              <a:rPr b="1" lang="en" sz="2400">
                <a:latin typeface="Consolas"/>
                <a:ea typeface="Consolas"/>
                <a:cs typeface="Consolas"/>
                <a:sym typeface="Consolas"/>
              </a:rPr>
              <a:t>e</a:t>
            </a:r>
          </a:p>
        </p:txBody>
      </p:sp>
      <p:sp>
        <p:nvSpPr>
          <p:cNvPr id="395" name="Shape 395"/>
          <p:cNvSpPr txBox="1"/>
          <p:nvPr/>
        </p:nvSpPr>
        <p:spPr>
          <a:xfrm>
            <a:off x="7842050" y="4037650"/>
            <a:ext cx="375600" cy="453300"/>
          </a:xfrm>
          <a:prstGeom prst="rect">
            <a:avLst/>
          </a:prstGeom>
          <a:noFill/>
          <a:ln>
            <a:noFill/>
          </a:ln>
        </p:spPr>
        <p:txBody>
          <a:bodyPr anchorCtr="0" anchor="t" bIns="91425" lIns="91425" rIns="91425" tIns="91425">
            <a:noAutofit/>
          </a:bodyPr>
          <a:lstStyle/>
          <a:p>
            <a:pPr lvl="0" rtl="0">
              <a:spcBef>
                <a:spcPts val="0"/>
              </a:spcBef>
              <a:buNone/>
            </a:pPr>
            <a:r>
              <a:rPr b="1" lang="en" sz="2400">
                <a:latin typeface="Consolas"/>
                <a:ea typeface="Consolas"/>
                <a:cs typeface="Consolas"/>
                <a:sym typeface="Consolas"/>
              </a:rPr>
              <a:t>l</a:t>
            </a:r>
          </a:p>
        </p:txBody>
      </p:sp>
      <p:sp>
        <p:nvSpPr>
          <p:cNvPr id="396" name="Shape 396"/>
          <p:cNvSpPr txBox="1"/>
          <p:nvPr/>
        </p:nvSpPr>
        <p:spPr>
          <a:xfrm>
            <a:off x="6392525" y="4037650"/>
            <a:ext cx="375600" cy="453300"/>
          </a:xfrm>
          <a:prstGeom prst="rect">
            <a:avLst/>
          </a:prstGeom>
          <a:noFill/>
          <a:ln>
            <a:noFill/>
          </a:ln>
        </p:spPr>
        <p:txBody>
          <a:bodyPr anchorCtr="0" anchor="t" bIns="91425" lIns="91425" rIns="91425" tIns="91425">
            <a:noAutofit/>
          </a:bodyPr>
          <a:lstStyle/>
          <a:p>
            <a:pPr lvl="0" rtl="0">
              <a:spcBef>
                <a:spcPts val="0"/>
              </a:spcBef>
              <a:buNone/>
            </a:pPr>
            <a:r>
              <a:rPr b="1" lang="en" sz="2400">
                <a:latin typeface="Consolas"/>
                <a:ea typeface="Consolas"/>
                <a:cs typeface="Consolas"/>
                <a:sym typeface="Consolas"/>
              </a:rPr>
              <a:t>l</a:t>
            </a:r>
          </a:p>
        </p:txBody>
      </p:sp>
      <p:sp>
        <p:nvSpPr>
          <p:cNvPr id="397" name="Shape 397"/>
          <p:cNvSpPr txBox="1"/>
          <p:nvPr/>
        </p:nvSpPr>
        <p:spPr>
          <a:xfrm>
            <a:off x="594425" y="1904050"/>
            <a:ext cx="375600" cy="453300"/>
          </a:xfrm>
          <a:prstGeom prst="rect">
            <a:avLst/>
          </a:prstGeom>
          <a:noFill/>
          <a:ln>
            <a:noFill/>
          </a:ln>
        </p:spPr>
        <p:txBody>
          <a:bodyPr anchorCtr="0" anchor="t" bIns="91425" lIns="91425" rIns="91425" tIns="91425">
            <a:noAutofit/>
          </a:bodyPr>
          <a:lstStyle/>
          <a:p>
            <a:pPr lvl="0" rtl="0">
              <a:spcBef>
                <a:spcPts val="0"/>
              </a:spcBef>
              <a:buNone/>
            </a:pPr>
            <a:r>
              <a:rPr b="1" lang="en" sz="2400">
                <a:latin typeface="Consolas"/>
                <a:ea typeface="Consolas"/>
                <a:cs typeface="Consolas"/>
                <a:sym typeface="Consolas"/>
              </a:rPr>
              <a:t>i</a:t>
            </a:r>
          </a:p>
        </p:txBody>
      </p:sp>
      <p:sp>
        <p:nvSpPr>
          <p:cNvPr id="398" name="Shape 398"/>
          <p:cNvSpPr txBox="1"/>
          <p:nvPr/>
        </p:nvSpPr>
        <p:spPr>
          <a:xfrm>
            <a:off x="3493475" y="1904050"/>
            <a:ext cx="375600" cy="453300"/>
          </a:xfrm>
          <a:prstGeom prst="rect">
            <a:avLst/>
          </a:prstGeom>
          <a:noFill/>
          <a:ln>
            <a:noFill/>
          </a:ln>
        </p:spPr>
        <p:txBody>
          <a:bodyPr anchorCtr="0" anchor="t" bIns="91425" lIns="91425" rIns="91425" tIns="91425">
            <a:noAutofit/>
          </a:bodyPr>
          <a:lstStyle/>
          <a:p>
            <a:pPr lvl="0" rtl="0">
              <a:spcBef>
                <a:spcPts val="0"/>
              </a:spcBef>
              <a:buNone/>
            </a:pPr>
            <a:r>
              <a:rPr b="1" lang="en" sz="2400">
                <a:latin typeface="Consolas"/>
                <a:ea typeface="Consolas"/>
                <a:cs typeface="Consolas"/>
                <a:sym typeface="Consolas"/>
              </a:rPr>
              <a:t>e</a:t>
            </a:r>
          </a:p>
        </p:txBody>
      </p:sp>
      <p:sp>
        <p:nvSpPr>
          <p:cNvPr id="399" name="Shape 399"/>
          <p:cNvSpPr txBox="1"/>
          <p:nvPr/>
        </p:nvSpPr>
        <p:spPr>
          <a:xfrm>
            <a:off x="2043950" y="1904050"/>
            <a:ext cx="375600" cy="453300"/>
          </a:xfrm>
          <a:prstGeom prst="rect">
            <a:avLst/>
          </a:prstGeom>
          <a:noFill/>
          <a:ln>
            <a:noFill/>
          </a:ln>
        </p:spPr>
        <p:txBody>
          <a:bodyPr anchorCtr="0" anchor="t" bIns="91425" lIns="91425" rIns="91425" tIns="91425">
            <a:noAutofit/>
          </a:bodyPr>
          <a:lstStyle/>
          <a:p>
            <a:pPr lvl="0" rtl="0">
              <a:spcBef>
                <a:spcPts val="0"/>
              </a:spcBef>
              <a:buNone/>
            </a:pPr>
            <a:r>
              <a:rPr b="1" lang="en" sz="2400">
                <a:latin typeface="Consolas"/>
                <a:ea typeface="Consolas"/>
                <a:cs typeface="Consolas"/>
                <a:sym typeface="Consolas"/>
              </a:rPr>
              <a:t>h</a:t>
            </a:r>
          </a:p>
        </p:txBody>
      </p:sp>
      <p:sp>
        <p:nvSpPr>
          <p:cNvPr id="400" name="Shape 400"/>
          <p:cNvSpPr txBox="1"/>
          <p:nvPr/>
        </p:nvSpPr>
        <p:spPr>
          <a:xfrm>
            <a:off x="4943000" y="1904050"/>
            <a:ext cx="375600" cy="453300"/>
          </a:xfrm>
          <a:prstGeom prst="rect">
            <a:avLst/>
          </a:prstGeom>
          <a:noFill/>
          <a:ln>
            <a:noFill/>
          </a:ln>
        </p:spPr>
        <p:txBody>
          <a:bodyPr anchorCtr="0" anchor="t" bIns="91425" lIns="91425" rIns="91425" tIns="91425">
            <a:noAutofit/>
          </a:bodyPr>
          <a:lstStyle/>
          <a:p>
            <a:pPr lvl="0" rtl="0">
              <a:spcBef>
                <a:spcPts val="0"/>
              </a:spcBef>
              <a:buNone/>
            </a:pPr>
            <a:r>
              <a:rPr b="1" lang="en" sz="2400">
                <a:latin typeface="Consolas"/>
                <a:ea typeface="Consolas"/>
                <a:cs typeface="Consolas"/>
                <a:sym typeface="Consolas"/>
              </a:rPr>
              <a:t>l</a:t>
            </a:r>
          </a:p>
        </p:txBody>
      </p:sp>
      <p:sp>
        <p:nvSpPr>
          <p:cNvPr id="401" name="Shape 401"/>
          <p:cNvSpPr txBox="1"/>
          <p:nvPr/>
        </p:nvSpPr>
        <p:spPr>
          <a:xfrm>
            <a:off x="7842050" y="1904050"/>
            <a:ext cx="375600" cy="453300"/>
          </a:xfrm>
          <a:prstGeom prst="rect">
            <a:avLst/>
          </a:prstGeom>
          <a:noFill/>
          <a:ln>
            <a:noFill/>
          </a:ln>
        </p:spPr>
        <p:txBody>
          <a:bodyPr anchorCtr="0" anchor="t" bIns="91425" lIns="91425" rIns="91425" tIns="91425">
            <a:noAutofit/>
          </a:bodyPr>
          <a:lstStyle/>
          <a:p>
            <a:pPr lvl="0" rtl="0">
              <a:spcBef>
                <a:spcPts val="0"/>
              </a:spcBef>
              <a:buNone/>
            </a:pPr>
            <a:r>
              <a:rPr b="1" lang="en" sz="2400">
                <a:latin typeface="Consolas"/>
                <a:ea typeface="Consolas"/>
                <a:cs typeface="Consolas"/>
                <a:sym typeface="Consolas"/>
              </a:rPr>
              <a:t>o</a:t>
            </a:r>
          </a:p>
        </p:txBody>
      </p:sp>
      <p:sp>
        <p:nvSpPr>
          <p:cNvPr id="402" name="Shape 402"/>
          <p:cNvSpPr txBox="1"/>
          <p:nvPr/>
        </p:nvSpPr>
        <p:spPr>
          <a:xfrm>
            <a:off x="6392525" y="1904050"/>
            <a:ext cx="375600" cy="453300"/>
          </a:xfrm>
          <a:prstGeom prst="rect">
            <a:avLst/>
          </a:prstGeom>
          <a:noFill/>
          <a:ln>
            <a:noFill/>
          </a:ln>
        </p:spPr>
        <p:txBody>
          <a:bodyPr anchorCtr="0" anchor="t" bIns="91425" lIns="91425" rIns="91425" tIns="91425">
            <a:noAutofit/>
          </a:bodyPr>
          <a:lstStyle/>
          <a:p>
            <a:pPr lvl="0" rtl="0">
              <a:spcBef>
                <a:spcPts val="0"/>
              </a:spcBef>
              <a:buNone/>
            </a:pPr>
            <a:r>
              <a:rPr b="1" lang="en" sz="2400">
                <a:latin typeface="Consolas"/>
                <a:ea typeface="Consolas"/>
                <a:cs typeface="Consolas"/>
                <a:sym typeface="Consolas"/>
              </a:rPr>
              <a:t>l</a:t>
            </a:r>
          </a:p>
        </p:txBody>
      </p:sp>
      <p:sp>
        <p:nvSpPr>
          <p:cNvPr id="403" name="Shape 403"/>
          <p:cNvSpPr txBox="1"/>
          <p:nvPr/>
        </p:nvSpPr>
        <p:spPr>
          <a:xfrm>
            <a:off x="-8125" y="4327300"/>
            <a:ext cx="1580700" cy="609000"/>
          </a:xfrm>
          <a:prstGeom prst="rect">
            <a:avLst/>
          </a:prstGeom>
          <a:noFill/>
          <a:ln>
            <a:noFill/>
          </a:ln>
        </p:spPr>
        <p:txBody>
          <a:bodyPr anchorCtr="0" anchor="ctr" bIns="91425" lIns="91425" rIns="91425" tIns="91425">
            <a:noAutofit/>
          </a:bodyPr>
          <a:lstStyle/>
          <a:p>
            <a:pPr lvl="0" rtl="0">
              <a:lnSpc>
                <a:spcPct val="115000"/>
              </a:lnSpc>
              <a:spcBef>
                <a:spcPts val="0"/>
              </a:spcBef>
              <a:buNone/>
            </a:pPr>
            <a:r>
              <a:rPr lang="en" sz="1200">
                <a:solidFill>
                  <a:schemeClr val="dk1"/>
                </a:solidFill>
                <a:highlight>
                  <a:srgbClr val="FFFFFF"/>
                </a:highlight>
                <a:latin typeface="Consolas"/>
                <a:ea typeface="Consolas"/>
                <a:cs typeface="Consolas"/>
                <a:sym typeface="Consolas"/>
              </a:rPr>
              <a:t>[</a:t>
            </a:r>
            <a:r>
              <a:rPr lang="en" sz="1200">
                <a:solidFill>
                  <a:srgbClr val="0000FF"/>
                </a:solidFill>
                <a:highlight>
                  <a:srgbClr val="FFFFFF"/>
                </a:highlight>
                <a:latin typeface="Consolas"/>
                <a:ea typeface="Consolas"/>
                <a:cs typeface="Consolas"/>
                <a:sym typeface="Consolas"/>
              </a:rPr>
              <a:t>1</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a:t>
            </a:r>
          </a:p>
        </p:txBody>
      </p:sp>
      <p:sp>
        <p:nvSpPr>
          <p:cNvPr id="404" name="Shape 404"/>
          <p:cNvSpPr txBox="1"/>
          <p:nvPr/>
        </p:nvSpPr>
        <p:spPr>
          <a:xfrm>
            <a:off x="1436800" y="4327050"/>
            <a:ext cx="1580700" cy="609000"/>
          </a:xfrm>
          <a:prstGeom prst="rect">
            <a:avLst/>
          </a:prstGeom>
          <a:noFill/>
          <a:ln>
            <a:noFill/>
          </a:ln>
        </p:spPr>
        <p:txBody>
          <a:bodyPr anchorCtr="0" anchor="ctr" bIns="91425" lIns="91425" rIns="91425" tIns="91425">
            <a:noAutofit/>
          </a:bodyPr>
          <a:lstStyle/>
          <a:p>
            <a:pPr lvl="0" rtl="0">
              <a:lnSpc>
                <a:spcPct val="115000"/>
              </a:lnSpc>
              <a:spcBef>
                <a:spcPts val="0"/>
              </a:spcBef>
              <a:buNone/>
            </a:pPr>
            <a:r>
              <a:rPr lang="en" sz="1200">
                <a:solidFill>
                  <a:schemeClr val="dk1"/>
                </a:solidFill>
                <a:highlight>
                  <a:srgbClr val="FFFFFF"/>
                </a:highlight>
                <a:latin typeface="Consolas"/>
                <a:ea typeface="Consolas"/>
                <a:cs typeface="Consolas"/>
                <a:sym typeface="Consolas"/>
              </a:rPr>
              <a:t>[</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1</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a:t>
            </a:r>
          </a:p>
        </p:txBody>
      </p:sp>
      <p:sp>
        <p:nvSpPr>
          <p:cNvPr id="405" name="Shape 405"/>
          <p:cNvSpPr txBox="1"/>
          <p:nvPr/>
        </p:nvSpPr>
        <p:spPr>
          <a:xfrm>
            <a:off x="2890925" y="4327300"/>
            <a:ext cx="1580700" cy="609000"/>
          </a:xfrm>
          <a:prstGeom prst="rect">
            <a:avLst/>
          </a:prstGeom>
          <a:noFill/>
          <a:ln>
            <a:noFill/>
          </a:ln>
        </p:spPr>
        <p:txBody>
          <a:bodyPr anchorCtr="0" anchor="ctr" bIns="91425" lIns="91425" rIns="91425" tIns="91425">
            <a:noAutofit/>
          </a:bodyPr>
          <a:lstStyle/>
          <a:p>
            <a:pPr lvl="0" rtl="0">
              <a:lnSpc>
                <a:spcPct val="115000"/>
              </a:lnSpc>
              <a:spcBef>
                <a:spcPts val="0"/>
              </a:spcBef>
              <a:buNone/>
            </a:pPr>
            <a:r>
              <a:rPr lang="en" sz="1200">
                <a:solidFill>
                  <a:schemeClr val="dk1"/>
                </a:solidFill>
                <a:highlight>
                  <a:srgbClr val="FFFFFF"/>
                </a:highlight>
                <a:latin typeface="Consolas"/>
                <a:ea typeface="Consolas"/>
                <a:cs typeface="Consolas"/>
                <a:sym typeface="Consolas"/>
              </a:rPr>
              <a:t>[</a:t>
            </a:r>
            <a:r>
              <a:rPr lang="en" sz="1200">
                <a:solidFill>
                  <a:srgbClr val="0000FF"/>
                </a:solidFill>
                <a:highlight>
                  <a:srgbClr val="FFFFFF"/>
                </a:highlight>
                <a:latin typeface="Consolas"/>
                <a:ea typeface="Consolas"/>
                <a:cs typeface="Consolas"/>
                <a:sym typeface="Consolas"/>
              </a:rPr>
              <a:t>1</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a:t>
            </a:r>
          </a:p>
        </p:txBody>
      </p:sp>
      <p:sp>
        <p:nvSpPr>
          <p:cNvPr id="406" name="Shape 406"/>
          <p:cNvSpPr txBox="1"/>
          <p:nvPr/>
        </p:nvSpPr>
        <p:spPr>
          <a:xfrm>
            <a:off x="4340450" y="4327050"/>
            <a:ext cx="1580700" cy="609000"/>
          </a:xfrm>
          <a:prstGeom prst="rect">
            <a:avLst/>
          </a:prstGeom>
          <a:noFill/>
          <a:ln>
            <a:noFill/>
          </a:ln>
        </p:spPr>
        <p:txBody>
          <a:bodyPr anchorCtr="0" anchor="ctr" bIns="91425" lIns="91425" rIns="91425" tIns="91425">
            <a:noAutofit/>
          </a:bodyPr>
          <a:lstStyle/>
          <a:p>
            <a:pPr lvl="0" rtl="0">
              <a:lnSpc>
                <a:spcPct val="115000"/>
              </a:lnSpc>
              <a:spcBef>
                <a:spcPts val="0"/>
              </a:spcBef>
              <a:buNone/>
            </a:pPr>
            <a:r>
              <a:rPr lang="en" sz="1200">
                <a:solidFill>
                  <a:schemeClr val="dk1"/>
                </a:solidFill>
                <a:highlight>
                  <a:srgbClr val="FFFFFF"/>
                </a:highlight>
                <a:latin typeface="Consolas"/>
                <a:ea typeface="Consolas"/>
                <a:cs typeface="Consolas"/>
                <a:sym typeface="Consolas"/>
              </a:rPr>
              <a:t>[</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1</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a:t>
            </a:r>
          </a:p>
        </p:txBody>
      </p:sp>
      <p:sp>
        <p:nvSpPr>
          <p:cNvPr id="407" name="Shape 407"/>
          <p:cNvSpPr txBox="1"/>
          <p:nvPr/>
        </p:nvSpPr>
        <p:spPr>
          <a:xfrm>
            <a:off x="5789975" y="4327300"/>
            <a:ext cx="1580700" cy="609000"/>
          </a:xfrm>
          <a:prstGeom prst="rect">
            <a:avLst/>
          </a:prstGeom>
          <a:noFill/>
          <a:ln>
            <a:noFill/>
          </a:ln>
        </p:spPr>
        <p:txBody>
          <a:bodyPr anchorCtr="0" anchor="ctr" bIns="91425" lIns="91425" rIns="91425" tIns="91425">
            <a:noAutofit/>
          </a:bodyPr>
          <a:lstStyle/>
          <a:p>
            <a:pPr lvl="0" rtl="0">
              <a:lnSpc>
                <a:spcPct val="115000"/>
              </a:lnSpc>
              <a:spcBef>
                <a:spcPts val="0"/>
              </a:spcBef>
              <a:buNone/>
            </a:pPr>
            <a:r>
              <a:rPr lang="en" sz="1200">
                <a:solidFill>
                  <a:schemeClr val="dk1"/>
                </a:solidFill>
                <a:highlight>
                  <a:srgbClr val="FFFFFF"/>
                </a:highlight>
                <a:latin typeface="Consolas"/>
                <a:ea typeface="Consolas"/>
                <a:cs typeface="Consolas"/>
                <a:sym typeface="Consolas"/>
              </a:rPr>
              <a:t>[</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1</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a:t>
            </a:r>
          </a:p>
        </p:txBody>
      </p:sp>
      <p:sp>
        <p:nvSpPr>
          <p:cNvPr id="408" name="Shape 408"/>
          <p:cNvSpPr txBox="1"/>
          <p:nvPr/>
        </p:nvSpPr>
        <p:spPr>
          <a:xfrm>
            <a:off x="7244100" y="4327050"/>
            <a:ext cx="1580700" cy="609000"/>
          </a:xfrm>
          <a:prstGeom prst="rect">
            <a:avLst/>
          </a:prstGeom>
          <a:noFill/>
          <a:ln>
            <a:noFill/>
          </a:ln>
        </p:spPr>
        <p:txBody>
          <a:bodyPr anchorCtr="0" anchor="ctr" bIns="91425" lIns="91425" rIns="91425" tIns="91425">
            <a:noAutofit/>
          </a:bodyPr>
          <a:lstStyle/>
          <a:p>
            <a:pPr lvl="0" rtl="0">
              <a:lnSpc>
                <a:spcPct val="115000"/>
              </a:lnSpc>
              <a:spcBef>
                <a:spcPts val="0"/>
              </a:spcBef>
              <a:buNone/>
            </a:pPr>
            <a:r>
              <a:rPr lang="en" sz="1200">
                <a:solidFill>
                  <a:schemeClr val="dk1"/>
                </a:solidFill>
                <a:highlight>
                  <a:srgbClr val="FFFFFF"/>
                </a:highlight>
                <a:latin typeface="Consolas"/>
                <a:ea typeface="Consolas"/>
                <a:cs typeface="Consolas"/>
                <a:sym typeface="Consolas"/>
              </a:rPr>
              <a:t>[</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1</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a:t>
            </a:r>
          </a:p>
        </p:txBody>
      </p:sp>
      <p:sp>
        <p:nvSpPr>
          <p:cNvPr id="409" name="Shape 409"/>
          <p:cNvSpPr txBox="1"/>
          <p:nvPr/>
        </p:nvSpPr>
        <p:spPr>
          <a:xfrm>
            <a:off x="5476400" y="-94650"/>
            <a:ext cx="4566600" cy="1541400"/>
          </a:xfrm>
          <a:prstGeom prst="rect">
            <a:avLst/>
          </a:prstGeom>
          <a:noFill/>
          <a:ln>
            <a:noFill/>
          </a:ln>
        </p:spPr>
        <p:txBody>
          <a:bodyPr anchorCtr="0" anchor="ctr" bIns="91425" lIns="91425" rIns="91425" tIns="91425">
            <a:noAutofit/>
          </a:bodyPr>
          <a:lstStyle/>
          <a:p>
            <a:pPr indent="0" lvl="0" marL="0" rtl="0">
              <a:lnSpc>
                <a:spcPct val="115000"/>
              </a:lnSpc>
              <a:spcBef>
                <a:spcPts val="0"/>
              </a:spcBef>
              <a:buNone/>
            </a:pP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1</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i="1" lang="en" sz="1300">
                <a:solidFill>
                  <a:srgbClr val="808080"/>
                </a:solidFill>
                <a:highlight>
                  <a:srgbClr val="FFFFFF"/>
                </a:highlight>
                <a:latin typeface="Consolas"/>
                <a:ea typeface="Consolas"/>
                <a:cs typeface="Consolas"/>
                <a:sym typeface="Consolas"/>
              </a:rPr>
              <a:t># h 0</a:t>
            </a:r>
          </a:p>
          <a:p>
            <a:pPr indent="0" lvl="0" marL="0" rtl="0">
              <a:lnSpc>
                <a:spcPct val="115000"/>
              </a:lnSpc>
              <a:spcBef>
                <a:spcPts val="0"/>
              </a:spcBef>
              <a:buNone/>
            </a:pPr>
            <a:r>
              <a:rPr i="1" lang="en" sz="1300">
                <a:solidFill>
                  <a:srgbClr val="808080"/>
                </a:solidFill>
                <a:highlight>
                  <a:srgbClr val="FFFFFF"/>
                </a:highlight>
                <a:latin typeface="Consolas"/>
                <a:ea typeface="Consolas"/>
                <a:cs typeface="Consolas"/>
                <a:sym typeface="Consolas"/>
              </a:rPr>
              <a:t>              </a:t>
            </a:r>
            <a:r>
              <a:rPr lang="en" sz="1300">
                <a:solidFill>
                  <a:schemeClr val="dk1"/>
                </a:solidFill>
                <a:highlight>
                  <a:srgbClr val="FFFFFF"/>
                </a:highlight>
                <a:latin typeface="Consolas"/>
                <a:ea typeface="Consolas"/>
                <a:cs typeface="Consolas"/>
                <a:sym typeface="Consolas"/>
              </a:rPr>
              <a:t>[</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1</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i="1" lang="en" sz="1300">
                <a:solidFill>
                  <a:srgbClr val="808080"/>
                </a:solidFill>
                <a:highlight>
                  <a:srgbClr val="FFFFFF"/>
                </a:highlight>
                <a:latin typeface="Consolas"/>
                <a:ea typeface="Consolas"/>
                <a:cs typeface="Consolas"/>
                <a:sym typeface="Consolas"/>
              </a:rPr>
              <a:t># i 1</a:t>
            </a:r>
          </a:p>
          <a:p>
            <a:pPr indent="0" lvl="0" marL="0" rtl="0">
              <a:lnSpc>
                <a:spcPct val="115000"/>
              </a:lnSpc>
              <a:spcBef>
                <a:spcPts val="0"/>
              </a:spcBef>
              <a:buNone/>
            </a:pPr>
            <a:r>
              <a:rPr i="1" lang="en" sz="1300">
                <a:solidFill>
                  <a:srgbClr val="808080"/>
                </a:solidFill>
                <a:highlight>
                  <a:srgbClr val="FFFFFF"/>
                </a:highlight>
                <a:latin typeface="Consolas"/>
                <a:ea typeface="Consolas"/>
                <a:cs typeface="Consolas"/>
                <a:sym typeface="Consolas"/>
              </a:rPr>
              <a:t>              </a:t>
            </a:r>
            <a:r>
              <a:rPr lang="en" sz="1300">
                <a:solidFill>
                  <a:schemeClr val="dk1"/>
                </a:solidFill>
                <a:highlight>
                  <a:srgbClr val="FFFFFF"/>
                </a:highlight>
                <a:latin typeface="Consolas"/>
                <a:ea typeface="Consolas"/>
                <a:cs typeface="Consolas"/>
                <a:sym typeface="Consolas"/>
              </a:rPr>
              <a:t>[</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1</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i="1" lang="en" sz="1300">
                <a:solidFill>
                  <a:srgbClr val="808080"/>
                </a:solidFill>
                <a:highlight>
                  <a:srgbClr val="FFFFFF"/>
                </a:highlight>
                <a:latin typeface="Consolas"/>
                <a:ea typeface="Consolas"/>
                <a:cs typeface="Consolas"/>
                <a:sym typeface="Consolas"/>
              </a:rPr>
              <a:t># e 2</a:t>
            </a:r>
          </a:p>
          <a:p>
            <a:pPr indent="0" lvl="0" marL="0" rtl="0">
              <a:lnSpc>
                <a:spcPct val="115000"/>
              </a:lnSpc>
              <a:spcBef>
                <a:spcPts val="0"/>
              </a:spcBef>
              <a:buNone/>
            </a:pPr>
            <a:r>
              <a:rPr i="1" lang="en" sz="1300">
                <a:solidFill>
                  <a:srgbClr val="808080"/>
                </a:solidFill>
                <a:highlight>
                  <a:srgbClr val="FFFFFF"/>
                </a:highlight>
                <a:latin typeface="Consolas"/>
                <a:ea typeface="Consolas"/>
                <a:cs typeface="Consolas"/>
                <a:sym typeface="Consolas"/>
              </a:rPr>
              <a:t>              </a:t>
            </a:r>
            <a:r>
              <a:rPr lang="en" sz="1300">
                <a:solidFill>
                  <a:schemeClr val="dk1"/>
                </a:solidFill>
                <a:highlight>
                  <a:srgbClr val="FFFFFF"/>
                </a:highlight>
                <a:latin typeface="Consolas"/>
                <a:ea typeface="Consolas"/>
                <a:cs typeface="Consolas"/>
                <a:sym typeface="Consolas"/>
              </a:rPr>
              <a:t>[</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1</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i="1" lang="en" sz="1300">
                <a:solidFill>
                  <a:srgbClr val="808080"/>
                </a:solidFill>
                <a:highlight>
                  <a:srgbClr val="FFFFFF"/>
                </a:highlight>
                <a:latin typeface="Consolas"/>
                <a:ea typeface="Consolas"/>
                <a:cs typeface="Consolas"/>
                <a:sym typeface="Consolas"/>
              </a:rPr>
              <a:t># l 3</a:t>
            </a:r>
          </a:p>
          <a:p>
            <a:pPr lvl="0" rtl="0">
              <a:lnSpc>
                <a:spcPct val="115000"/>
              </a:lnSpc>
              <a:spcBef>
                <a:spcPts val="0"/>
              </a:spcBef>
              <a:buNone/>
            </a:pP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1</a:t>
            </a:r>
            <a:r>
              <a:rPr lang="en" sz="1300">
                <a:solidFill>
                  <a:schemeClr val="dk1"/>
                </a:solidFill>
                <a:highlight>
                  <a:srgbClr val="FFFFFF"/>
                </a:highlight>
                <a:latin typeface="Consolas"/>
                <a:ea typeface="Consolas"/>
                <a:cs typeface="Consolas"/>
                <a:sym typeface="Consolas"/>
              </a:rPr>
              <a:t>],   </a:t>
            </a:r>
            <a:r>
              <a:rPr i="1" lang="en" sz="1300">
                <a:solidFill>
                  <a:srgbClr val="808080"/>
                </a:solidFill>
                <a:highlight>
                  <a:srgbClr val="FFFFFF"/>
                </a:highlight>
                <a:latin typeface="Consolas"/>
                <a:ea typeface="Consolas"/>
                <a:cs typeface="Consolas"/>
                <a:sym typeface="Consolas"/>
              </a:rPr>
              <a:t># o 4</a:t>
            </a:r>
          </a:p>
        </p:txBody>
      </p:sp>
      <p:sp>
        <p:nvSpPr>
          <p:cNvPr id="410" name="Shape 410"/>
          <p:cNvSpPr txBox="1"/>
          <p:nvPr>
            <p:ph type="title"/>
          </p:nvPr>
        </p:nvSpPr>
        <p:spPr>
          <a:xfrm>
            <a:off x="1812726" y="133945"/>
            <a:ext cx="5518500" cy="1285800"/>
          </a:xfrm>
          <a:prstGeom prst="rect">
            <a:avLst/>
          </a:prstGeom>
        </p:spPr>
        <p:txBody>
          <a:bodyPr anchorCtr="0" anchor="ctr" bIns="34275" lIns="34275" rIns="34275" tIns="34275">
            <a:noAutofit/>
          </a:bodyPr>
          <a:lstStyle/>
          <a:p>
            <a:pPr lvl="0" rtl="0">
              <a:spcBef>
                <a:spcPts val="0"/>
              </a:spcBef>
              <a:buNone/>
            </a:pPr>
            <a:r>
              <a:rPr lang="en"/>
              <a:t>Teach RNN ‘hihello’</a:t>
            </a:r>
          </a:p>
        </p:txBody>
      </p:sp>
      <p:sp>
        <p:nvSpPr>
          <p:cNvPr id="411" name="Shape 411"/>
          <p:cNvSpPr txBox="1"/>
          <p:nvPr/>
        </p:nvSpPr>
        <p:spPr>
          <a:xfrm>
            <a:off x="65200" y="1507650"/>
            <a:ext cx="1580700" cy="609000"/>
          </a:xfrm>
          <a:prstGeom prst="rect">
            <a:avLst/>
          </a:prstGeom>
          <a:noFill/>
          <a:ln>
            <a:noFill/>
          </a:ln>
        </p:spPr>
        <p:txBody>
          <a:bodyPr anchorCtr="0" anchor="ctr" bIns="91425" lIns="91425" rIns="91425" tIns="91425">
            <a:noAutofit/>
          </a:bodyPr>
          <a:lstStyle/>
          <a:p>
            <a:pPr lvl="0" rtl="0">
              <a:lnSpc>
                <a:spcPct val="115000"/>
              </a:lnSpc>
              <a:spcBef>
                <a:spcPts val="0"/>
              </a:spcBef>
              <a:buNone/>
            </a:pPr>
            <a:r>
              <a:rPr lang="en" sz="1200">
                <a:solidFill>
                  <a:schemeClr val="dk1"/>
                </a:solidFill>
                <a:highlight>
                  <a:srgbClr val="FFFFFF"/>
                </a:highlight>
                <a:latin typeface="Consolas"/>
                <a:ea typeface="Consolas"/>
                <a:cs typeface="Consolas"/>
                <a:sym typeface="Consolas"/>
              </a:rPr>
              <a:t>[</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1</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a:t>
            </a:r>
          </a:p>
        </p:txBody>
      </p:sp>
      <p:sp>
        <p:nvSpPr>
          <p:cNvPr id="412" name="Shape 412"/>
          <p:cNvSpPr txBox="1"/>
          <p:nvPr/>
        </p:nvSpPr>
        <p:spPr>
          <a:xfrm>
            <a:off x="1519325" y="1507900"/>
            <a:ext cx="1580700" cy="609000"/>
          </a:xfrm>
          <a:prstGeom prst="rect">
            <a:avLst/>
          </a:prstGeom>
          <a:noFill/>
          <a:ln>
            <a:noFill/>
          </a:ln>
        </p:spPr>
        <p:txBody>
          <a:bodyPr anchorCtr="0" anchor="ctr" bIns="91425" lIns="91425" rIns="91425" tIns="91425">
            <a:noAutofit/>
          </a:bodyPr>
          <a:lstStyle/>
          <a:p>
            <a:pPr lvl="0" rtl="0">
              <a:lnSpc>
                <a:spcPct val="115000"/>
              </a:lnSpc>
              <a:spcBef>
                <a:spcPts val="0"/>
              </a:spcBef>
              <a:buNone/>
            </a:pPr>
            <a:r>
              <a:rPr lang="en" sz="1200">
                <a:solidFill>
                  <a:schemeClr val="dk1"/>
                </a:solidFill>
                <a:highlight>
                  <a:srgbClr val="FFFFFF"/>
                </a:highlight>
                <a:latin typeface="Consolas"/>
                <a:ea typeface="Consolas"/>
                <a:cs typeface="Consolas"/>
                <a:sym typeface="Consolas"/>
              </a:rPr>
              <a:t>[</a:t>
            </a:r>
            <a:r>
              <a:rPr lang="en" sz="1200">
                <a:solidFill>
                  <a:srgbClr val="0000FF"/>
                </a:solidFill>
                <a:highlight>
                  <a:srgbClr val="FFFFFF"/>
                </a:highlight>
                <a:latin typeface="Consolas"/>
                <a:ea typeface="Consolas"/>
                <a:cs typeface="Consolas"/>
                <a:sym typeface="Consolas"/>
              </a:rPr>
              <a:t>1</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a:t>
            </a:r>
          </a:p>
        </p:txBody>
      </p:sp>
      <p:sp>
        <p:nvSpPr>
          <p:cNvPr id="413" name="Shape 413"/>
          <p:cNvSpPr txBox="1"/>
          <p:nvPr/>
        </p:nvSpPr>
        <p:spPr>
          <a:xfrm>
            <a:off x="2968850" y="1507650"/>
            <a:ext cx="1580700" cy="609000"/>
          </a:xfrm>
          <a:prstGeom prst="rect">
            <a:avLst/>
          </a:prstGeom>
          <a:noFill/>
          <a:ln>
            <a:noFill/>
          </a:ln>
        </p:spPr>
        <p:txBody>
          <a:bodyPr anchorCtr="0" anchor="ctr" bIns="91425" lIns="91425" rIns="91425" tIns="91425">
            <a:noAutofit/>
          </a:bodyPr>
          <a:lstStyle/>
          <a:p>
            <a:pPr lvl="0" rtl="0">
              <a:lnSpc>
                <a:spcPct val="115000"/>
              </a:lnSpc>
              <a:spcBef>
                <a:spcPts val="0"/>
              </a:spcBef>
              <a:buNone/>
            </a:pPr>
            <a:r>
              <a:rPr lang="en" sz="1200">
                <a:solidFill>
                  <a:schemeClr val="dk1"/>
                </a:solidFill>
                <a:highlight>
                  <a:srgbClr val="FFFFFF"/>
                </a:highlight>
                <a:latin typeface="Consolas"/>
                <a:ea typeface="Consolas"/>
                <a:cs typeface="Consolas"/>
                <a:sym typeface="Consolas"/>
              </a:rPr>
              <a:t>[</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1</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a:t>
            </a:r>
          </a:p>
        </p:txBody>
      </p:sp>
      <p:sp>
        <p:nvSpPr>
          <p:cNvPr id="414" name="Shape 414"/>
          <p:cNvSpPr txBox="1"/>
          <p:nvPr/>
        </p:nvSpPr>
        <p:spPr>
          <a:xfrm>
            <a:off x="4418375" y="1507900"/>
            <a:ext cx="1580700" cy="609000"/>
          </a:xfrm>
          <a:prstGeom prst="rect">
            <a:avLst/>
          </a:prstGeom>
          <a:noFill/>
          <a:ln>
            <a:noFill/>
          </a:ln>
        </p:spPr>
        <p:txBody>
          <a:bodyPr anchorCtr="0" anchor="ctr" bIns="91425" lIns="91425" rIns="91425" tIns="91425">
            <a:noAutofit/>
          </a:bodyPr>
          <a:lstStyle/>
          <a:p>
            <a:pPr lvl="0" rtl="0">
              <a:lnSpc>
                <a:spcPct val="115000"/>
              </a:lnSpc>
              <a:spcBef>
                <a:spcPts val="0"/>
              </a:spcBef>
              <a:buNone/>
            </a:pPr>
            <a:r>
              <a:rPr lang="en" sz="1200">
                <a:solidFill>
                  <a:schemeClr val="dk1"/>
                </a:solidFill>
                <a:highlight>
                  <a:srgbClr val="FFFFFF"/>
                </a:highlight>
                <a:latin typeface="Consolas"/>
                <a:ea typeface="Consolas"/>
                <a:cs typeface="Consolas"/>
                <a:sym typeface="Consolas"/>
              </a:rPr>
              <a:t>[</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1</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a:t>
            </a:r>
          </a:p>
        </p:txBody>
      </p:sp>
      <p:sp>
        <p:nvSpPr>
          <p:cNvPr id="415" name="Shape 415"/>
          <p:cNvSpPr txBox="1"/>
          <p:nvPr/>
        </p:nvSpPr>
        <p:spPr>
          <a:xfrm>
            <a:off x="5872500" y="1507650"/>
            <a:ext cx="1580700" cy="609000"/>
          </a:xfrm>
          <a:prstGeom prst="rect">
            <a:avLst/>
          </a:prstGeom>
          <a:noFill/>
          <a:ln>
            <a:noFill/>
          </a:ln>
        </p:spPr>
        <p:txBody>
          <a:bodyPr anchorCtr="0" anchor="ctr" bIns="91425" lIns="91425" rIns="91425" tIns="91425">
            <a:noAutofit/>
          </a:bodyPr>
          <a:lstStyle/>
          <a:p>
            <a:pPr lvl="0" rtl="0">
              <a:lnSpc>
                <a:spcPct val="115000"/>
              </a:lnSpc>
              <a:spcBef>
                <a:spcPts val="0"/>
              </a:spcBef>
              <a:buNone/>
            </a:pPr>
            <a:r>
              <a:rPr lang="en" sz="1200">
                <a:solidFill>
                  <a:schemeClr val="dk1"/>
                </a:solidFill>
                <a:highlight>
                  <a:srgbClr val="FFFFFF"/>
                </a:highlight>
                <a:latin typeface="Consolas"/>
                <a:ea typeface="Consolas"/>
                <a:cs typeface="Consolas"/>
                <a:sym typeface="Consolas"/>
              </a:rPr>
              <a:t>[</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1</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a:t>
            </a:r>
          </a:p>
        </p:txBody>
      </p:sp>
      <p:sp>
        <p:nvSpPr>
          <p:cNvPr id="416" name="Shape 416"/>
          <p:cNvSpPr txBox="1"/>
          <p:nvPr/>
        </p:nvSpPr>
        <p:spPr>
          <a:xfrm>
            <a:off x="7320300" y="1507650"/>
            <a:ext cx="1580700" cy="609000"/>
          </a:xfrm>
          <a:prstGeom prst="rect">
            <a:avLst/>
          </a:prstGeom>
          <a:noFill/>
          <a:ln>
            <a:noFill/>
          </a:ln>
        </p:spPr>
        <p:txBody>
          <a:bodyPr anchorCtr="0" anchor="ctr" bIns="91425" lIns="91425" rIns="91425" tIns="91425">
            <a:noAutofit/>
          </a:bodyPr>
          <a:lstStyle/>
          <a:p>
            <a:pPr lvl="0" rtl="0">
              <a:lnSpc>
                <a:spcPct val="115000"/>
              </a:lnSpc>
              <a:spcBef>
                <a:spcPts val="0"/>
              </a:spcBef>
              <a:buNone/>
            </a:pPr>
            <a:r>
              <a:rPr lang="en" sz="1200">
                <a:solidFill>
                  <a:schemeClr val="dk1"/>
                </a:solidFill>
                <a:highlight>
                  <a:srgbClr val="FFFFFF"/>
                </a:highlight>
                <a:latin typeface="Consolas"/>
                <a:ea typeface="Consolas"/>
                <a:cs typeface="Consolas"/>
                <a:sym typeface="Consolas"/>
              </a:rPr>
              <a:t>[</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1</a:t>
            </a:r>
            <a:r>
              <a:rPr lang="en" sz="1200">
                <a:solidFill>
                  <a:schemeClr val="dk1"/>
                </a:solidFill>
                <a:highlight>
                  <a:srgbClr val="FFFFFF"/>
                </a:highlight>
                <a:latin typeface="Consolas"/>
                <a:ea typeface="Consolas"/>
                <a:cs typeface="Consolas"/>
                <a:sym typeface="Consolas"/>
              </a:rPr>
              <a:t>]</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pic>
        <p:nvPicPr>
          <p:cNvPr id="203" name="Shape 203"/>
          <p:cNvPicPr preferRelativeResize="0"/>
          <p:nvPr/>
        </p:nvPicPr>
        <p:blipFill>
          <a:blip r:embed="rId3">
            <a:alphaModFix/>
          </a:blip>
          <a:stretch>
            <a:fillRect/>
          </a:stretch>
        </p:blipFill>
        <p:spPr>
          <a:xfrm>
            <a:off x="1532441" y="1538299"/>
            <a:ext cx="6008308" cy="3329575"/>
          </a:xfrm>
          <a:prstGeom prst="rect">
            <a:avLst/>
          </a:prstGeom>
          <a:noFill/>
          <a:ln>
            <a:noFill/>
          </a:ln>
        </p:spPr>
      </p:pic>
      <p:sp>
        <p:nvSpPr>
          <p:cNvPr id="204" name="Shape 204"/>
          <p:cNvSpPr txBox="1"/>
          <p:nvPr>
            <p:ph type="title"/>
          </p:nvPr>
        </p:nvSpPr>
        <p:spPr>
          <a:xfrm>
            <a:off x="0" y="286350"/>
            <a:ext cx="9073200" cy="1285800"/>
          </a:xfrm>
          <a:prstGeom prst="rect">
            <a:avLst/>
          </a:prstGeom>
        </p:spPr>
        <p:txBody>
          <a:bodyPr anchorCtr="0" anchor="b" bIns="34275" lIns="34275" rIns="34275" tIns="34275">
            <a:noAutofit/>
          </a:bodyPr>
          <a:lstStyle/>
          <a:p>
            <a:pPr lvl="0" rtl="0">
              <a:spcBef>
                <a:spcPts val="0"/>
              </a:spcBef>
              <a:buNone/>
            </a:pPr>
            <a:r>
              <a:rPr lang="en"/>
              <a:t>Call for comments</a:t>
            </a:r>
          </a:p>
          <a:p>
            <a:pPr lvl="0" rtl="0">
              <a:spcBef>
                <a:spcPts val="0"/>
              </a:spcBef>
              <a:buNone/>
            </a:pPr>
            <a:r>
              <a:rPr lang="en" sz="2800"/>
              <a:t>Please feel free to add comments directly on these slides</a:t>
            </a:r>
          </a:p>
          <a:p>
            <a:pPr lvl="0" rtl="0">
              <a:spcBef>
                <a:spcPts val="0"/>
              </a:spcBef>
              <a:buNone/>
            </a:pPr>
            <a:r>
              <a:rPr lang="en" sz="2800"/>
              <a:t>Other slides: </a:t>
            </a:r>
            <a:r>
              <a:rPr lang="en" sz="2800" u="sng">
                <a:solidFill>
                  <a:schemeClr val="hlink"/>
                </a:solidFill>
                <a:hlinkClick r:id="rId4"/>
              </a:rPr>
              <a:t>https://goo.gl/jPtWNt</a:t>
            </a:r>
            <a:r>
              <a:rPr lang="en" sz="2800"/>
              <a:t>      </a:t>
            </a:r>
          </a:p>
        </p:txBody>
      </p:sp>
      <p:sp>
        <p:nvSpPr>
          <p:cNvPr id="205" name="Shape 205"/>
          <p:cNvSpPr txBox="1"/>
          <p:nvPr/>
        </p:nvSpPr>
        <p:spPr>
          <a:xfrm>
            <a:off x="5446800" y="4728475"/>
            <a:ext cx="4064700" cy="553500"/>
          </a:xfrm>
          <a:prstGeom prst="rect">
            <a:avLst/>
          </a:prstGeom>
          <a:noFill/>
          <a:ln>
            <a:noFill/>
          </a:ln>
        </p:spPr>
        <p:txBody>
          <a:bodyPr anchorCtr="0" anchor="ctr" bIns="91425" lIns="91425" rIns="91425" tIns="91425">
            <a:noAutofit/>
          </a:bodyPr>
          <a:lstStyle/>
          <a:p>
            <a:pPr lvl="0" rtl="0">
              <a:spcBef>
                <a:spcPts val="0"/>
              </a:spcBef>
              <a:buNone/>
            </a:pPr>
            <a:r>
              <a:rPr lang="en" sz="1200">
                <a:solidFill>
                  <a:schemeClr val="dk1"/>
                </a:solidFill>
              </a:rPr>
              <a:t>Picture from http://www.tssablog.org/archives/3280</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Shape 421"/>
          <p:cNvSpPr txBox="1"/>
          <p:nvPr>
            <p:ph type="title"/>
          </p:nvPr>
        </p:nvSpPr>
        <p:spPr>
          <a:xfrm>
            <a:off x="-8188" y="133945"/>
            <a:ext cx="9160500" cy="1285800"/>
          </a:xfrm>
          <a:prstGeom prst="rect">
            <a:avLst/>
          </a:prstGeom>
          <a:no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r>
              <a:rPr b="0" i="0" lang="en" sz="3400" u="none" cap="none" strike="noStrike">
                <a:solidFill>
                  <a:srgbClr val="000000"/>
                </a:solidFill>
                <a:latin typeface="Gill Sans"/>
                <a:ea typeface="Gill Sans"/>
                <a:cs typeface="Gill Sans"/>
                <a:sym typeface="Gill Sans"/>
              </a:rPr>
              <a:t>Creating rnn cell</a:t>
            </a:r>
          </a:p>
        </p:txBody>
      </p:sp>
      <p:sp>
        <p:nvSpPr>
          <p:cNvPr id="422" name="Shape 422"/>
          <p:cNvSpPr/>
          <p:nvPr/>
        </p:nvSpPr>
        <p:spPr>
          <a:xfrm>
            <a:off x="374299" y="1363854"/>
            <a:ext cx="6313500" cy="2987400"/>
          </a:xfrm>
          <a:prstGeom prst="rect">
            <a:avLst/>
          </a:prstGeom>
          <a:noFill/>
          <a:ln>
            <a:noFill/>
          </a:ln>
        </p:spPr>
        <p:txBody>
          <a:bodyPr anchorCtr="0" anchor="ctr" bIns="26775" lIns="26775" rIns="26775" tIns="26775">
            <a:noAutofit/>
          </a:bodyPr>
          <a:lstStyle/>
          <a:p>
            <a:pPr indent="0" lvl="0" marL="0" marR="0" rtl="0" algn="l">
              <a:lnSpc>
                <a:spcPct val="100000"/>
              </a:lnSpc>
              <a:spcBef>
                <a:spcPts val="0"/>
              </a:spcBef>
              <a:spcAft>
                <a:spcPts val="0"/>
              </a:spcAft>
              <a:buClr>
                <a:srgbClr val="000000"/>
              </a:buClr>
              <a:buSzPct val="25000"/>
              <a:buFont typeface="Helvetica Neue"/>
              <a:buNone/>
            </a:pPr>
            <a:r>
              <a:rPr b="0" i="0" lang="en" sz="2400" u="none" cap="none" strike="noStrike">
                <a:solidFill>
                  <a:srgbClr val="000000"/>
                </a:solidFill>
                <a:latin typeface="Helvetica Neue"/>
                <a:ea typeface="Helvetica Neue"/>
                <a:cs typeface="Helvetica Neue"/>
                <a:sym typeface="Helvetica Neue"/>
              </a:rPr>
              <a:t># RNN model</a:t>
            </a:r>
          </a:p>
          <a:p>
            <a:pPr indent="0" lvl="0" marL="0" marR="0" rtl="0" algn="l">
              <a:lnSpc>
                <a:spcPct val="100000"/>
              </a:lnSpc>
              <a:spcBef>
                <a:spcPts val="0"/>
              </a:spcBef>
              <a:spcAft>
                <a:spcPts val="0"/>
              </a:spcAft>
              <a:buClr>
                <a:srgbClr val="000000"/>
              </a:buClr>
              <a:buSzPct val="25000"/>
              <a:buFont typeface="Helvetica Neue"/>
              <a:buNone/>
            </a:pPr>
            <a:r>
              <a:rPr b="0" i="0" lang="en" sz="2400" u="none" cap="none" strike="noStrike">
                <a:solidFill>
                  <a:srgbClr val="000000"/>
                </a:solidFill>
                <a:latin typeface="Helvetica Neue"/>
                <a:ea typeface="Helvetica Neue"/>
                <a:cs typeface="Helvetica Neue"/>
                <a:sym typeface="Helvetica Neue"/>
              </a:rPr>
              <a:t>rnn_cell = rnn_cell.BasicRNNCell(</a:t>
            </a:r>
            <a:r>
              <a:rPr b="1" i="0" lang="en" sz="2400" u="none" cap="none" strike="noStrike">
                <a:solidFill>
                  <a:srgbClr val="000000"/>
                </a:solidFill>
                <a:latin typeface="Helvetica Neue"/>
                <a:ea typeface="Helvetica Neue"/>
                <a:cs typeface="Helvetica Neue"/>
                <a:sym typeface="Helvetica Neue"/>
              </a:rPr>
              <a:t>rnn_size</a:t>
            </a:r>
            <a:r>
              <a:rPr b="0" i="0" lang="en" sz="2400" u="none" cap="none" strike="noStrike">
                <a:solidFill>
                  <a:srgbClr val="000000"/>
                </a:solidFill>
                <a:latin typeface="Helvetica Neue"/>
                <a:ea typeface="Helvetica Neue"/>
                <a:cs typeface="Helvetica Neue"/>
                <a:sym typeface="Helvetica Neue"/>
              </a:rPr>
              <a:t>)</a:t>
            </a:r>
          </a:p>
          <a:p>
            <a:pPr indent="0" lvl="0" marL="0" marR="0" rtl="0" algn="l">
              <a:lnSpc>
                <a:spcPct val="100000"/>
              </a:lnSpc>
              <a:spcBef>
                <a:spcPts val="0"/>
              </a:spcBef>
              <a:spcAft>
                <a:spcPts val="0"/>
              </a:spcAft>
              <a:buClr>
                <a:srgbClr val="000000"/>
              </a:buClr>
              <a:buFont typeface="Helvetica Neue"/>
              <a:buNone/>
            </a:pPr>
            <a:r>
              <a:t/>
            </a:r>
            <a:endParaRPr b="0" i="0" sz="24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Font typeface="Helvetica Neue"/>
              <a:buNone/>
            </a:pPr>
            <a:r>
              <a:t/>
            </a:r>
            <a:endParaRPr b="0" i="0" sz="24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FFFFFF"/>
              </a:buClr>
              <a:buSzPct val="25000"/>
              <a:buFont typeface="Helvetica Neue"/>
              <a:buNone/>
            </a:pPr>
            <a:r>
              <a:rPr b="0" i="0" lang="en" sz="2400" u="none" cap="none" strike="noStrike">
                <a:solidFill>
                  <a:srgbClr val="FFFFFF"/>
                </a:solidFill>
                <a:latin typeface="Helvetica Neue"/>
                <a:ea typeface="Helvetica Neue"/>
                <a:cs typeface="Helvetica Neue"/>
                <a:sym typeface="Helvetica Neue"/>
              </a:rPr>
              <a:t>rnn_cell = rnn_cell. BasicLSTMCell(</a:t>
            </a:r>
            <a:r>
              <a:rPr b="1" i="0" lang="en" sz="2400" u="none" cap="none" strike="noStrike">
                <a:solidFill>
                  <a:srgbClr val="FFFFFF"/>
                </a:solidFill>
                <a:latin typeface="Helvetica Neue"/>
                <a:ea typeface="Helvetica Neue"/>
                <a:cs typeface="Helvetica Neue"/>
                <a:sym typeface="Helvetica Neue"/>
              </a:rPr>
              <a:t>rnn_size</a:t>
            </a:r>
            <a:r>
              <a:rPr b="0" i="0" lang="en" sz="2400" u="none" cap="none" strike="noStrike">
                <a:solidFill>
                  <a:srgbClr val="FFFFFF"/>
                </a:solidFill>
                <a:latin typeface="Helvetica Neue"/>
                <a:ea typeface="Helvetica Neue"/>
                <a:cs typeface="Helvetica Neue"/>
                <a:sym typeface="Helvetica Neue"/>
              </a:rPr>
              <a:t>)</a:t>
            </a:r>
          </a:p>
          <a:p>
            <a:pPr indent="0" lvl="0" marL="0" marR="0" rtl="0" algn="l">
              <a:lnSpc>
                <a:spcPct val="100000"/>
              </a:lnSpc>
              <a:spcBef>
                <a:spcPts val="0"/>
              </a:spcBef>
              <a:spcAft>
                <a:spcPts val="0"/>
              </a:spcAft>
              <a:buClr>
                <a:srgbClr val="FFFFFF"/>
              </a:buClr>
              <a:buSzPct val="25000"/>
              <a:buFont typeface="Helvetica Neue"/>
              <a:buNone/>
            </a:pPr>
            <a:r>
              <a:rPr b="0" i="0" lang="en" sz="2400" u="none" cap="none" strike="noStrike">
                <a:solidFill>
                  <a:srgbClr val="FFFFFF"/>
                </a:solidFill>
                <a:latin typeface="Helvetica Neue"/>
                <a:ea typeface="Helvetica Neue"/>
                <a:cs typeface="Helvetica Neue"/>
                <a:sym typeface="Helvetica Neue"/>
              </a:rPr>
              <a:t>rnn_cell = rnn_cell. GRUCell(</a:t>
            </a:r>
            <a:r>
              <a:rPr b="1" i="0" lang="en" sz="2400" u="none" cap="none" strike="noStrike">
                <a:solidFill>
                  <a:srgbClr val="FFFFFF"/>
                </a:solidFill>
                <a:latin typeface="Helvetica Neue"/>
                <a:ea typeface="Helvetica Neue"/>
                <a:cs typeface="Helvetica Neue"/>
                <a:sym typeface="Helvetica Neue"/>
              </a:rPr>
              <a:t>rnn_size</a:t>
            </a:r>
            <a:r>
              <a:rPr b="0" i="0" lang="en" sz="2400" u="none" cap="none" strike="noStrike">
                <a:solidFill>
                  <a:srgbClr val="FFFFFF"/>
                </a:solidFill>
                <a:latin typeface="Helvetica Neue"/>
                <a:ea typeface="Helvetica Neue"/>
                <a:cs typeface="Helvetica Neue"/>
                <a:sym typeface="Helvetica Neue"/>
              </a:rPr>
              <a:t>)</a:t>
            </a:r>
          </a:p>
          <a:p>
            <a:pPr indent="0" lvl="0" marL="0" marR="0" rtl="0" algn="l">
              <a:lnSpc>
                <a:spcPct val="100000"/>
              </a:lnSpc>
              <a:spcBef>
                <a:spcPts val="0"/>
              </a:spcBef>
              <a:spcAft>
                <a:spcPts val="0"/>
              </a:spcAft>
              <a:buClr>
                <a:srgbClr val="000000"/>
              </a:buClr>
              <a:buFont typeface="Helvetica Neue"/>
              <a:buNone/>
            </a:pPr>
            <a:r>
              <a:t/>
            </a:r>
            <a:endParaRPr b="0" i="0" sz="2400" u="none" cap="none" strike="noStrike">
              <a:solidFill>
                <a:srgbClr val="FFFFFF"/>
              </a:solidFill>
              <a:latin typeface="Helvetica Neue"/>
              <a:ea typeface="Helvetica Neue"/>
              <a:cs typeface="Helvetica Neue"/>
              <a:sym typeface="Helvetica Neue"/>
            </a:endParaRPr>
          </a:p>
        </p:txBody>
      </p:sp>
      <p:pic>
        <p:nvPicPr>
          <p:cNvPr id="423" name="Shape 423"/>
          <p:cNvPicPr preferRelativeResize="0"/>
          <p:nvPr/>
        </p:nvPicPr>
        <p:blipFill>
          <a:blip r:embed="rId3">
            <a:alphaModFix/>
          </a:blip>
          <a:stretch>
            <a:fillRect/>
          </a:stretch>
        </p:blipFill>
        <p:spPr>
          <a:xfrm>
            <a:off x="7189999" y="1148070"/>
            <a:ext cx="1864884" cy="341895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Shape 428"/>
          <p:cNvSpPr txBox="1"/>
          <p:nvPr>
            <p:ph type="title"/>
          </p:nvPr>
        </p:nvSpPr>
        <p:spPr>
          <a:xfrm>
            <a:off x="-8188" y="133945"/>
            <a:ext cx="9160500" cy="1285800"/>
          </a:xfrm>
          <a:prstGeom prst="rect">
            <a:avLst/>
          </a:prstGeom>
          <a:no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r>
              <a:rPr b="0" i="0" lang="en" sz="3400" u="none" cap="none" strike="noStrike">
                <a:solidFill>
                  <a:srgbClr val="000000"/>
                </a:solidFill>
                <a:latin typeface="Gill Sans"/>
                <a:ea typeface="Gill Sans"/>
                <a:cs typeface="Gill Sans"/>
                <a:sym typeface="Gill Sans"/>
              </a:rPr>
              <a:t>Creating rnn cell</a:t>
            </a:r>
          </a:p>
        </p:txBody>
      </p:sp>
      <p:sp>
        <p:nvSpPr>
          <p:cNvPr id="429" name="Shape 429"/>
          <p:cNvSpPr/>
          <p:nvPr/>
        </p:nvSpPr>
        <p:spPr>
          <a:xfrm>
            <a:off x="374299" y="1363854"/>
            <a:ext cx="6313500" cy="2987400"/>
          </a:xfrm>
          <a:prstGeom prst="rect">
            <a:avLst/>
          </a:prstGeom>
          <a:noFill/>
          <a:ln>
            <a:noFill/>
          </a:ln>
        </p:spPr>
        <p:txBody>
          <a:bodyPr anchorCtr="0" anchor="ctr" bIns="26775" lIns="26775" rIns="26775" tIns="26775">
            <a:noAutofit/>
          </a:bodyPr>
          <a:lstStyle/>
          <a:p>
            <a:pPr indent="0" lvl="0" marL="0" marR="0" rtl="0" algn="l">
              <a:lnSpc>
                <a:spcPct val="100000"/>
              </a:lnSpc>
              <a:spcBef>
                <a:spcPts val="0"/>
              </a:spcBef>
              <a:spcAft>
                <a:spcPts val="0"/>
              </a:spcAft>
              <a:buClr>
                <a:srgbClr val="000000"/>
              </a:buClr>
              <a:buSzPct val="25000"/>
              <a:buFont typeface="Helvetica Neue"/>
              <a:buNone/>
            </a:pPr>
            <a:r>
              <a:rPr b="0" i="0" lang="en" sz="2400" u="none" cap="none" strike="noStrike">
                <a:solidFill>
                  <a:srgbClr val="000000"/>
                </a:solidFill>
                <a:latin typeface="Helvetica Neue"/>
                <a:ea typeface="Helvetica Neue"/>
                <a:cs typeface="Helvetica Neue"/>
                <a:sym typeface="Helvetica Neue"/>
              </a:rPr>
              <a:t># RNN model</a:t>
            </a:r>
          </a:p>
          <a:p>
            <a:pPr indent="0" lvl="0" marL="0" marR="0" rtl="0" algn="l">
              <a:lnSpc>
                <a:spcPct val="100000"/>
              </a:lnSpc>
              <a:spcBef>
                <a:spcPts val="0"/>
              </a:spcBef>
              <a:spcAft>
                <a:spcPts val="0"/>
              </a:spcAft>
              <a:buClr>
                <a:srgbClr val="000000"/>
              </a:buClr>
              <a:buSzPct val="25000"/>
              <a:buFont typeface="Helvetica Neue"/>
              <a:buNone/>
            </a:pPr>
            <a:r>
              <a:rPr b="0" i="0" lang="en" sz="2400" u="none" cap="none" strike="noStrike">
                <a:solidFill>
                  <a:srgbClr val="000000"/>
                </a:solidFill>
                <a:latin typeface="Helvetica Neue"/>
                <a:ea typeface="Helvetica Neue"/>
                <a:cs typeface="Helvetica Neue"/>
                <a:sym typeface="Helvetica Neue"/>
              </a:rPr>
              <a:t>rnn_cell = rnn_cell.BasicRNNCell(</a:t>
            </a:r>
            <a:r>
              <a:rPr b="1" i="0" lang="en" sz="2400" u="none" cap="none" strike="noStrike">
                <a:solidFill>
                  <a:srgbClr val="000000"/>
                </a:solidFill>
                <a:latin typeface="Helvetica Neue"/>
                <a:ea typeface="Helvetica Neue"/>
                <a:cs typeface="Helvetica Neue"/>
                <a:sym typeface="Helvetica Neue"/>
              </a:rPr>
              <a:t>rnn_size</a:t>
            </a:r>
            <a:r>
              <a:rPr b="0" i="0" lang="en" sz="2400" u="none" cap="none" strike="noStrike">
                <a:solidFill>
                  <a:srgbClr val="000000"/>
                </a:solidFill>
                <a:latin typeface="Helvetica Neue"/>
                <a:ea typeface="Helvetica Neue"/>
                <a:cs typeface="Helvetica Neue"/>
                <a:sym typeface="Helvetica Neue"/>
              </a:rPr>
              <a:t>)</a:t>
            </a:r>
          </a:p>
          <a:p>
            <a:pPr indent="0" lvl="0" marL="0" marR="0" rtl="0" algn="l">
              <a:lnSpc>
                <a:spcPct val="100000"/>
              </a:lnSpc>
              <a:spcBef>
                <a:spcPts val="0"/>
              </a:spcBef>
              <a:spcAft>
                <a:spcPts val="0"/>
              </a:spcAft>
              <a:buClr>
                <a:srgbClr val="000000"/>
              </a:buClr>
              <a:buFont typeface="Helvetica Neue"/>
              <a:buNone/>
            </a:pPr>
            <a:r>
              <a:t/>
            </a:r>
            <a:endParaRPr b="0" i="0" sz="24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Font typeface="Helvetica Neue"/>
              <a:buNone/>
            </a:pPr>
            <a:r>
              <a:t/>
            </a:r>
            <a:endParaRPr b="0" i="0" sz="24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ct val="25000"/>
              <a:buFont typeface="Helvetica Neue"/>
              <a:buNone/>
            </a:pPr>
            <a:r>
              <a:rPr b="0" i="0" lang="en" sz="2400" u="none" cap="none" strike="noStrike">
                <a:solidFill>
                  <a:srgbClr val="000000"/>
                </a:solidFill>
                <a:latin typeface="Helvetica Neue"/>
                <a:ea typeface="Helvetica Neue"/>
                <a:cs typeface="Helvetica Neue"/>
                <a:sym typeface="Helvetica Neue"/>
              </a:rPr>
              <a:t>rnn_cell = rnn_cell. BasicLSTMCell(</a:t>
            </a:r>
            <a:r>
              <a:rPr b="1" i="0" lang="en" sz="2400" u="none" cap="none" strike="noStrike">
                <a:solidFill>
                  <a:srgbClr val="000000"/>
                </a:solidFill>
                <a:latin typeface="Helvetica Neue"/>
                <a:ea typeface="Helvetica Neue"/>
                <a:cs typeface="Helvetica Neue"/>
                <a:sym typeface="Helvetica Neue"/>
              </a:rPr>
              <a:t>rnn_size</a:t>
            </a:r>
            <a:r>
              <a:rPr b="0" i="0" lang="en" sz="2400" u="none" cap="none" strike="noStrike">
                <a:solidFill>
                  <a:srgbClr val="000000"/>
                </a:solidFill>
                <a:latin typeface="Helvetica Neue"/>
                <a:ea typeface="Helvetica Neue"/>
                <a:cs typeface="Helvetica Neue"/>
                <a:sym typeface="Helvetica Neue"/>
              </a:rPr>
              <a:t>)</a:t>
            </a:r>
          </a:p>
          <a:p>
            <a:pPr indent="0" lvl="0" marL="0" marR="0" rtl="0" algn="l">
              <a:lnSpc>
                <a:spcPct val="100000"/>
              </a:lnSpc>
              <a:spcBef>
                <a:spcPts val="0"/>
              </a:spcBef>
              <a:spcAft>
                <a:spcPts val="0"/>
              </a:spcAft>
              <a:buClr>
                <a:srgbClr val="000000"/>
              </a:buClr>
              <a:buSzPct val="25000"/>
              <a:buFont typeface="Helvetica Neue"/>
              <a:buNone/>
            </a:pPr>
            <a:r>
              <a:rPr b="0" i="0" lang="en" sz="2400" u="none" cap="none" strike="noStrike">
                <a:solidFill>
                  <a:srgbClr val="000000"/>
                </a:solidFill>
                <a:latin typeface="Helvetica Neue"/>
                <a:ea typeface="Helvetica Neue"/>
                <a:cs typeface="Helvetica Neue"/>
                <a:sym typeface="Helvetica Neue"/>
              </a:rPr>
              <a:t>rnn_cell = rnn_cell. GRUCell(</a:t>
            </a:r>
            <a:r>
              <a:rPr b="1" i="0" lang="en" sz="2400" u="none" cap="none" strike="noStrike">
                <a:solidFill>
                  <a:srgbClr val="000000"/>
                </a:solidFill>
                <a:latin typeface="Helvetica Neue"/>
                <a:ea typeface="Helvetica Neue"/>
                <a:cs typeface="Helvetica Neue"/>
                <a:sym typeface="Helvetica Neue"/>
              </a:rPr>
              <a:t>rnn_size</a:t>
            </a:r>
            <a:r>
              <a:rPr b="0" i="0" lang="en" sz="2400" u="none" cap="none" strike="noStrike">
                <a:solidFill>
                  <a:srgbClr val="000000"/>
                </a:solidFill>
                <a:latin typeface="Helvetica Neue"/>
                <a:ea typeface="Helvetica Neue"/>
                <a:cs typeface="Helvetica Neue"/>
                <a:sym typeface="Helvetica Neue"/>
              </a:rPr>
              <a:t>)</a:t>
            </a:r>
          </a:p>
          <a:p>
            <a:pPr indent="0" lvl="0" marL="0" marR="0" rtl="0" algn="l">
              <a:lnSpc>
                <a:spcPct val="100000"/>
              </a:lnSpc>
              <a:spcBef>
                <a:spcPts val="0"/>
              </a:spcBef>
              <a:spcAft>
                <a:spcPts val="0"/>
              </a:spcAft>
              <a:buClr>
                <a:srgbClr val="000000"/>
              </a:buClr>
              <a:buFont typeface="Helvetica Neue"/>
              <a:buNone/>
            </a:pPr>
            <a:r>
              <a:t/>
            </a:r>
            <a:endParaRPr b="0" i="0" sz="2400" u="none" cap="none" strike="noStrike">
              <a:solidFill>
                <a:srgbClr val="000000"/>
              </a:solidFill>
              <a:latin typeface="Helvetica Neue"/>
              <a:ea typeface="Helvetica Neue"/>
              <a:cs typeface="Helvetica Neue"/>
              <a:sym typeface="Helvetica Neue"/>
            </a:endParaRPr>
          </a:p>
        </p:txBody>
      </p:sp>
      <p:pic>
        <p:nvPicPr>
          <p:cNvPr id="430" name="Shape 430"/>
          <p:cNvPicPr preferRelativeResize="0"/>
          <p:nvPr/>
        </p:nvPicPr>
        <p:blipFill>
          <a:blip r:embed="rId3">
            <a:alphaModFix/>
          </a:blip>
          <a:stretch>
            <a:fillRect/>
          </a:stretch>
        </p:blipFill>
        <p:spPr>
          <a:xfrm>
            <a:off x="7189999" y="1148070"/>
            <a:ext cx="1864884" cy="341895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Shape 435"/>
          <p:cNvSpPr txBox="1"/>
          <p:nvPr>
            <p:ph type="title"/>
          </p:nvPr>
        </p:nvSpPr>
        <p:spPr>
          <a:xfrm>
            <a:off x="-8188" y="133945"/>
            <a:ext cx="9160500" cy="1285800"/>
          </a:xfrm>
          <a:prstGeom prst="rect">
            <a:avLst/>
          </a:prstGeom>
          <a:no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r>
              <a:rPr lang="en"/>
              <a:t>Execute RNN</a:t>
            </a:r>
          </a:p>
        </p:txBody>
      </p:sp>
      <p:sp>
        <p:nvSpPr>
          <p:cNvPr id="436" name="Shape 436"/>
          <p:cNvSpPr/>
          <p:nvPr/>
        </p:nvSpPr>
        <p:spPr>
          <a:xfrm>
            <a:off x="374300" y="1363850"/>
            <a:ext cx="6815700" cy="3144900"/>
          </a:xfrm>
          <a:prstGeom prst="rect">
            <a:avLst/>
          </a:prstGeom>
          <a:noFill/>
          <a:ln>
            <a:noFill/>
          </a:ln>
        </p:spPr>
        <p:txBody>
          <a:bodyPr anchorCtr="0" anchor="ctr" bIns="26775" lIns="26775" rIns="26775" tIns="26775">
            <a:noAutofit/>
          </a:bodyPr>
          <a:lstStyle/>
          <a:p>
            <a:pPr indent="0" lvl="0" marL="0" marR="0" rtl="0" algn="l">
              <a:lnSpc>
                <a:spcPct val="100000"/>
              </a:lnSpc>
              <a:spcBef>
                <a:spcPts val="0"/>
              </a:spcBef>
              <a:spcAft>
                <a:spcPts val="0"/>
              </a:spcAft>
              <a:buClr>
                <a:srgbClr val="000000"/>
              </a:buClr>
              <a:buSzPct val="25000"/>
              <a:buFont typeface="Helvetica Neue"/>
              <a:buNone/>
            </a:pPr>
            <a:r>
              <a:rPr b="0" i="0" lang="en" sz="2000" u="none" cap="none" strike="noStrike">
                <a:solidFill>
                  <a:srgbClr val="000000"/>
                </a:solidFill>
                <a:latin typeface="Consolas"/>
                <a:ea typeface="Consolas"/>
                <a:cs typeface="Consolas"/>
                <a:sym typeface="Consolas"/>
              </a:rPr>
              <a:t># RNN model</a:t>
            </a:r>
          </a:p>
          <a:p>
            <a:pPr indent="0" lvl="0" marL="0" marR="0" rtl="0" algn="l">
              <a:lnSpc>
                <a:spcPct val="100000"/>
              </a:lnSpc>
              <a:spcBef>
                <a:spcPts val="0"/>
              </a:spcBef>
              <a:spcAft>
                <a:spcPts val="0"/>
              </a:spcAft>
              <a:buClr>
                <a:srgbClr val="000000"/>
              </a:buClr>
              <a:buSzPct val="25000"/>
              <a:buFont typeface="Helvetica Neue"/>
              <a:buNone/>
            </a:pPr>
            <a:r>
              <a:rPr b="0" i="0" lang="en" sz="2000" u="none" cap="none" strike="noStrike">
                <a:solidFill>
                  <a:srgbClr val="000000"/>
                </a:solidFill>
                <a:latin typeface="Consolas"/>
                <a:ea typeface="Consolas"/>
                <a:cs typeface="Consolas"/>
                <a:sym typeface="Consolas"/>
              </a:rPr>
              <a:t>rnn_cell = rnn_cell.BasicRNNCell(</a:t>
            </a:r>
            <a:r>
              <a:rPr b="1" i="0" lang="en" sz="2000" u="none" cap="none" strike="noStrike">
                <a:solidFill>
                  <a:srgbClr val="000000"/>
                </a:solidFill>
                <a:latin typeface="Consolas"/>
                <a:ea typeface="Consolas"/>
                <a:cs typeface="Consolas"/>
                <a:sym typeface="Consolas"/>
              </a:rPr>
              <a:t>rnn_size</a:t>
            </a:r>
            <a:r>
              <a:rPr b="0" i="0" lang="en" sz="2000" u="none" cap="none" strike="noStrike">
                <a:solidFill>
                  <a:srgbClr val="000000"/>
                </a:solidFill>
                <a:latin typeface="Consolas"/>
                <a:ea typeface="Consolas"/>
                <a:cs typeface="Consolas"/>
                <a:sym typeface="Consolas"/>
              </a:rPr>
              <a:t>)</a:t>
            </a:r>
          </a:p>
          <a:p>
            <a:pPr indent="0" lvl="0" marL="0" marR="0" rtl="0" algn="l">
              <a:lnSpc>
                <a:spcPct val="100000"/>
              </a:lnSpc>
              <a:spcBef>
                <a:spcPts val="0"/>
              </a:spcBef>
              <a:spcAft>
                <a:spcPts val="0"/>
              </a:spcAft>
              <a:buClr>
                <a:srgbClr val="000000"/>
              </a:buClr>
              <a:buFont typeface="Helvetica Neue"/>
              <a:buNone/>
            </a:pPr>
            <a:r>
              <a:t/>
            </a:r>
            <a:endParaRPr sz="2000">
              <a:latin typeface="Consolas"/>
              <a:ea typeface="Consolas"/>
              <a:cs typeface="Consolas"/>
              <a:sym typeface="Consolas"/>
            </a:endParaRPr>
          </a:p>
          <a:p>
            <a:pPr indent="0" lvl="0" marL="0" marR="0" rtl="0" algn="l">
              <a:lnSpc>
                <a:spcPct val="100000"/>
              </a:lnSpc>
              <a:spcBef>
                <a:spcPts val="0"/>
              </a:spcBef>
              <a:spcAft>
                <a:spcPts val="0"/>
              </a:spcAft>
              <a:buClr>
                <a:srgbClr val="000000"/>
              </a:buClr>
              <a:buFont typeface="Helvetica Neue"/>
              <a:buNone/>
            </a:pPr>
            <a:r>
              <a:t/>
            </a:r>
            <a:endParaRPr sz="2000">
              <a:latin typeface="Consolas"/>
              <a:ea typeface="Consolas"/>
              <a:cs typeface="Consolas"/>
              <a:sym typeface="Consolas"/>
            </a:endParaRPr>
          </a:p>
          <a:p>
            <a:pPr indent="-69850" lvl="0" marL="0" rtl="0">
              <a:lnSpc>
                <a:spcPct val="115000"/>
              </a:lnSpc>
              <a:spcBef>
                <a:spcPts val="0"/>
              </a:spcBef>
              <a:buClr>
                <a:schemeClr val="dk1"/>
              </a:buClr>
              <a:buSzPct val="55000"/>
              <a:buFont typeface="Arial"/>
              <a:buNone/>
            </a:pPr>
            <a:r>
              <a:rPr lang="en" sz="2000">
                <a:solidFill>
                  <a:schemeClr val="dk1"/>
                </a:solidFill>
                <a:highlight>
                  <a:srgbClr val="FFFFFF"/>
                </a:highlight>
                <a:latin typeface="Consolas"/>
                <a:ea typeface="Consolas"/>
                <a:cs typeface="Consolas"/>
                <a:sym typeface="Consolas"/>
              </a:rPr>
              <a:t>outputs, _states = tf.nn.dynamic_rnn(</a:t>
            </a:r>
          </a:p>
          <a:p>
            <a:pPr indent="-69850" lvl="0" marL="0" rtl="0">
              <a:lnSpc>
                <a:spcPct val="115000"/>
              </a:lnSpc>
              <a:spcBef>
                <a:spcPts val="0"/>
              </a:spcBef>
              <a:buClr>
                <a:schemeClr val="dk1"/>
              </a:buClr>
              <a:buSzPct val="55000"/>
              <a:buFont typeface="Arial"/>
              <a:buNone/>
            </a:pPr>
            <a:r>
              <a:rPr lang="en" sz="2000">
                <a:solidFill>
                  <a:schemeClr val="dk1"/>
                </a:solidFill>
                <a:highlight>
                  <a:srgbClr val="FFFFFF"/>
                </a:highlight>
                <a:latin typeface="Consolas"/>
                <a:ea typeface="Consolas"/>
                <a:cs typeface="Consolas"/>
                <a:sym typeface="Consolas"/>
              </a:rPr>
              <a:t>    					</a:t>
            </a:r>
            <a:r>
              <a:rPr lang="en" sz="2000">
                <a:solidFill>
                  <a:schemeClr val="dk1"/>
                </a:solidFill>
                <a:latin typeface="Consolas"/>
                <a:ea typeface="Consolas"/>
                <a:cs typeface="Consolas"/>
                <a:sym typeface="Consolas"/>
              </a:rPr>
              <a:t>rnn_cell</a:t>
            </a:r>
            <a:r>
              <a:rPr lang="en" sz="2000">
                <a:solidFill>
                  <a:schemeClr val="dk1"/>
                </a:solidFill>
                <a:highlight>
                  <a:srgbClr val="FFFFFF"/>
                </a:highlight>
                <a:latin typeface="Consolas"/>
                <a:ea typeface="Consolas"/>
                <a:cs typeface="Consolas"/>
                <a:sym typeface="Consolas"/>
              </a:rPr>
              <a:t>, </a:t>
            </a:r>
          </a:p>
          <a:p>
            <a:pPr indent="-69850" lvl="0" marL="2743200" rtl="0">
              <a:lnSpc>
                <a:spcPct val="115000"/>
              </a:lnSpc>
              <a:spcBef>
                <a:spcPts val="0"/>
              </a:spcBef>
              <a:buClr>
                <a:schemeClr val="dk1"/>
              </a:buClr>
              <a:buSzPct val="55000"/>
              <a:buFont typeface="Arial"/>
              <a:buNone/>
            </a:pPr>
            <a:r>
              <a:rPr b="1" lang="en" sz="2000">
                <a:solidFill>
                  <a:schemeClr val="dk1"/>
                </a:solidFill>
                <a:highlight>
                  <a:srgbClr val="FFFFFF"/>
                </a:highlight>
                <a:latin typeface="Consolas"/>
                <a:ea typeface="Consolas"/>
                <a:cs typeface="Consolas"/>
                <a:sym typeface="Consolas"/>
              </a:rPr>
              <a:t>X</a:t>
            </a:r>
            <a:r>
              <a:rPr lang="en" sz="2000">
                <a:solidFill>
                  <a:schemeClr val="dk1"/>
                </a:solidFill>
                <a:highlight>
                  <a:srgbClr val="FFFFFF"/>
                </a:highlight>
                <a:latin typeface="Consolas"/>
                <a:ea typeface="Consolas"/>
                <a:cs typeface="Consolas"/>
                <a:sym typeface="Consolas"/>
              </a:rPr>
              <a:t>,</a:t>
            </a:r>
          </a:p>
          <a:p>
            <a:pPr indent="-69850" lvl="0" marL="0" rtl="0">
              <a:lnSpc>
                <a:spcPct val="115000"/>
              </a:lnSpc>
              <a:spcBef>
                <a:spcPts val="0"/>
              </a:spcBef>
              <a:buClr>
                <a:schemeClr val="dk1"/>
              </a:buClr>
              <a:buSzPct val="55000"/>
              <a:buFont typeface="Arial"/>
              <a:buNone/>
            </a:pPr>
            <a:r>
              <a:rPr lang="en" sz="2000">
                <a:solidFill>
                  <a:schemeClr val="dk1"/>
                </a:solidFill>
                <a:highlight>
                  <a:srgbClr val="FFFFFF"/>
                </a:highlight>
                <a:latin typeface="Consolas"/>
                <a:ea typeface="Consolas"/>
                <a:cs typeface="Consolas"/>
                <a:sym typeface="Consolas"/>
              </a:rPr>
              <a:t> 						</a:t>
            </a:r>
            <a:r>
              <a:rPr lang="en" sz="2000">
                <a:solidFill>
                  <a:srgbClr val="660099"/>
                </a:solidFill>
                <a:highlight>
                  <a:srgbClr val="FFFFFF"/>
                </a:highlight>
                <a:latin typeface="Consolas"/>
                <a:ea typeface="Consolas"/>
                <a:cs typeface="Consolas"/>
                <a:sym typeface="Consolas"/>
              </a:rPr>
              <a:t>initial_state</a:t>
            </a:r>
            <a:r>
              <a:rPr lang="en" sz="2000">
                <a:solidFill>
                  <a:schemeClr val="dk1"/>
                </a:solidFill>
                <a:highlight>
                  <a:srgbClr val="FFFFFF"/>
                </a:highlight>
                <a:latin typeface="Consolas"/>
                <a:ea typeface="Consolas"/>
                <a:cs typeface="Consolas"/>
                <a:sym typeface="Consolas"/>
              </a:rPr>
              <a:t>=initial_state,     </a:t>
            </a:r>
          </a:p>
          <a:p>
            <a:pPr indent="-69850" lvl="0" marL="0" rtl="0">
              <a:lnSpc>
                <a:spcPct val="115000"/>
              </a:lnSpc>
              <a:spcBef>
                <a:spcPts val="0"/>
              </a:spcBef>
              <a:buClr>
                <a:schemeClr val="dk1"/>
              </a:buClr>
              <a:buSzPct val="55000"/>
              <a:buFont typeface="Arial"/>
              <a:buNone/>
            </a:pPr>
            <a:r>
              <a:rPr lang="en" sz="2000">
                <a:solidFill>
                  <a:srgbClr val="660099"/>
                </a:solidFill>
                <a:highlight>
                  <a:srgbClr val="FFFFFF"/>
                </a:highlight>
                <a:latin typeface="Consolas"/>
                <a:ea typeface="Consolas"/>
                <a:cs typeface="Consolas"/>
                <a:sym typeface="Consolas"/>
              </a:rPr>
              <a:t>    					dtype</a:t>
            </a:r>
            <a:r>
              <a:rPr lang="en" sz="2000">
                <a:solidFill>
                  <a:schemeClr val="dk1"/>
                </a:solidFill>
                <a:highlight>
                  <a:srgbClr val="FFFFFF"/>
                </a:highlight>
                <a:latin typeface="Consolas"/>
                <a:ea typeface="Consolas"/>
                <a:cs typeface="Consolas"/>
                <a:sym typeface="Consolas"/>
              </a:rPr>
              <a:t>=tf.float32)</a:t>
            </a:r>
          </a:p>
          <a:p>
            <a:pPr indent="0" lvl="0" marL="0" marR="0" rtl="0" algn="l">
              <a:lnSpc>
                <a:spcPct val="100000"/>
              </a:lnSpc>
              <a:spcBef>
                <a:spcPts val="0"/>
              </a:spcBef>
              <a:spcAft>
                <a:spcPts val="0"/>
              </a:spcAft>
              <a:buClr>
                <a:srgbClr val="000000"/>
              </a:buClr>
              <a:buFont typeface="Helvetica Neue"/>
              <a:buNone/>
            </a:pPr>
            <a:r>
              <a:t/>
            </a:r>
            <a:endParaRPr sz="20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Font typeface="Helvetica Neue"/>
              <a:buNone/>
            </a:pPr>
            <a:r>
              <a:t/>
            </a:r>
            <a:endParaRPr b="0" i="0" sz="2000" u="none" cap="none" strike="noStrike">
              <a:solidFill>
                <a:srgbClr val="000000"/>
              </a:solidFill>
              <a:latin typeface="Helvetica Neue"/>
              <a:ea typeface="Helvetica Neue"/>
              <a:cs typeface="Helvetica Neue"/>
              <a:sym typeface="Helvetica Neue"/>
            </a:endParaRPr>
          </a:p>
        </p:txBody>
      </p:sp>
      <p:pic>
        <p:nvPicPr>
          <p:cNvPr id="437" name="Shape 437"/>
          <p:cNvPicPr preferRelativeResize="0"/>
          <p:nvPr/>
        </p:nvPicPr>
        <p:blipFill>
          <a:blip r:embed="rId3">
            <a:alphaModFix/>
          </a:blip>
          <a:stretch>
            <a:fillRect/>
          </a:stretch>
        </p:blipFill>
        <p:spPr>
          <a:xfrm>
            <a:off x="7189999" y="1148070"/>
            <a:ext cx="1864884" cy="3418954"/>
          </a:xfrm>
          <a:prstGeom prst="rect">
            <a:avLst/>
          </a:prstGeom>
          <a:noFill/>
          <a:ln>
            <a:noFill/>
          </a:ln>
        </p:spPr>
      </p:pic>
      <p:pic>
        <p:nvPicPr>
          <p:cNvPr id="438" name="Shape 438"/>
          <p:cNvPicPr preferRelativeResize="0"/>
          <p:nvPr/>
        </p:nvPicPr>
        <p:blipFill>
          <a:blip r:embed="rId4">
            <a:alphaModFix/>
          </a:blip>
          <a:stretch>
            <a:fillRect/>
          </a:stretch>
        </p:blipFill>
        <p:spPr>
          <a:xfrm>
            <a:off x="2709150" y="3058411"/>
            <a:ext cx="357424" cy="354838"/>
          </a:xfrm>
          <a:prstGeom prst="rect">
            <a:avLst/>
          </a:prstGeom>
          <a:noFill/>
          <a:ln>
            <a:noFill/>
          </a:ln>
        </p:spPr>
      </p:pic>
      <p:pic>
        <p:nvPicPr>
          <p:cNvPr id="439" name="Shape 439"/>
          <p:cNvPicPr preferRelativeResize="0"/>
          <p:nvPr/>
        </p:nvPicPr>
        <p:blipFill>
          <a:blip r:embed="rId5">
            <a:alphaModFix/>
          </a:blip>
          <a:stretch>
            <a:fillRect/>
          </a:stretch>
        </p:blipFill>
        <p:spPr>
          <a:xfrm>
            <a:off x="6003300" y="1114950"/>
            <a:ext cx="357425" cy="354900"/>
          </a:xfrm>
          <a:prstGeom prst="rect">
            <a:avLst/>
          </a:prstGeom>
          <a:noFill/>
          <a:ln>
            <a:noFill/>
          </a:ln>
        </p:spPr>
      </p:pic>
      <p:sp>
        <p:nvSpPr>
          <p:cNvPr id="440" name="Shape 440"/>
          <p:cNvSpPr txBox="1"/>
          <p:nvPr/>
        </p:nvSpPr>
        <p:spPr>
          <a:xfrm rot="1232359">
            <a:off x="5928785" y="553290"/>
            <a:ext cx="1684479" cy="721769"/>
          </a:xfrm>
          <a:prstGeom prst="rect">
            <a:avLst/>
          </a:prstGeom>
          <a:noFill/>
          <a:ln>
            <a:noFill/>
          </a:ln>
        </p:spPr>
        <p:txBody>
          <a:bodyPr anchorCtr="0" anchor="ctr" bIns="91425" lIns="91425" rIns="91425" tIns="91425">
            <a:noAutofit/>
          </a:bodyPr>
          <a:lstStyle/>
          <a:p>
            <a:pPr lvl="0" rtl="0">
              <a:lnSpc>
                <a:spcPct val="115000"/>
              </a:lnSpc>
              <a:spcBef>
                <a:spcPts val="0"/>
              </a:spcBef>
              <a:buNone/>
            </a:pPr>
            <a:r>
              <a:rPr lang="en">
                <a:solidFill>
                  <a:schemeClr val="dk1"/>
                </a:solidFill>
                <a:latin typeface="Consolas"/>
                <a:ea typeface="Consolas"/>
                <a:cs typeface="Consolas"/>
                <a:sym typeface="Consolas"/>
              </a:rPr>
              <a:t>hidden_rnn_size</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Shape 445"/>
          <p:cNvSpPr txBox="1"/>
          <p:nvPr>
            <p:ph type="title"/>
          </p:nvPr>
        </p:nvSpPr>
        <p:spPr>
          <a:xfrm>
            <a:off x="-8188" y="133945"/>
            <a:ext cx="9160500" cy="1285800"/>
          </a:xfrm>
          <a:prstGeom prst="rect">
            <a:avLst/>
          </a:prstGeom>
        </p:spPr>
        <p:txBody>
          <a:bodyPr anchorCtr="0" anchor="ctr" bIns="34275" lIns="34275" rIns="34275" tIns="34275">
            <a:noAutofit/>
          </a:bodyPr>
          <a:lstStyle/>
          <a:p>
            <a:pPr lvl="0">
              <a:spcBef>
                <a:spcPts val="0"/>
              </a:spcBef>
              <a:buNone/>
            </a:pPr>
            <a:r>
              <a:rPr lang="en"/>
              <a:t>RNN parameters</a:t>
            </a:r>
          </a:p>
        </p:txBody>
      </p:sp>
      <p:sp>
        <p:nvSpPr>
          <p:cNvPr id="446" name="Shape 446"/>
          <p:cNvSpPr txBox="1"/>
          <p:nvPr/>
        </p:nvSpPr>
        <p:spPr>
          <a:xfrm>
            <a:off x="77725" y="1676400"/>
            <a:ext cx="9066300" cy="3000000"/>
          </a:xfrm>
          <a:prstGeom prst="rect">
            <a:avLst/>
          </a:prstGeom>
          <a:noFill/>
          <a:ln>
            <a:noFill/>
          </a:ln>
        </p:spPr>
        <p:txBody>
          <a:bodyPr anchorCtr="0" anchor="ctr" bIns="91425" lIns="91425" rIns="91425" tIns="91425">
            <a:noAutofit/>
          </a:bodyPr>
          <a:lstStyle/>
          <a:p>
            <a:pPr lvl="0" rtl="0">
              <a:lnSpc>
                <a:spcPct val="115000"/>
              </a:lnSpc>
              <a:spcBef>
                <a:spcPts val="0"/>
              </a:spcBef>
              <a:buNone/>
            </a:pPr>
            <a:r>
              <a:rPr lang="en" sz="1800">
                <a:solidFill>
                  <a:schemeClr val="dk1"/>
                </a:solidFill>
                <a:highlight>
                  <a:srgbClr val="FFFFFF"/>
                </a:highlight>
                <a:latin typeface="Consolas"/>
                <a:ea typeface="Consolas"/>
                <a:cs typeface="Consolas"/>
                <a:sym typeface="Consolas"/>
              </a:rPr>
              <a:t>hidden_size = </a:t>
            </a:r>
            <a:r>
              <a:rPr lang="en" sz="1800">
                <a:solidFill>
                  <a:srgbClr val="0000FF"/>
                </a:solidFill>
                <a:highlight>
                  <a:srgbClr val="FFFFFF"/>
                </a:highlight>
                <a:latin typeface="Consolas"/>
                <a:ea typeface="Consolas"/>
                <a:cs typeface="Consolas"/>
                <a:sym typeface="Consolas"/>
              </a:rPr>
              <a:t>5 </a:t>
            </a:r>
            <a:r>
              <a:rPr i="1" lang="en" sz="1800">
                <a:solidFill>
                  <a:srgbClr val="0000FF"/>
                </a:solidFill>
                <a:highlight>
                  <a:srgbClr val="FFFFFF"/>
                </a:highlight>
                <a:latin typeface="Consolas"/>
                <a:ea typeface="Consolas"/>
                <a:cs typeface="Consolas"/>
                <a:sym typeface="Consolas"/>
              </a:rPr>
              <a:t>     </a:t>
            </a:r>
            <a:r>
              <a:rPr i="1" lang="en" sz="1800">
                <a:solidFill>
                  <a:srgbClr val="808080"/>
                </a:solidFill>
                <a:highlight>
                  <a:srgbClr val="FFFFFF"/>
                </a:highlight>
                <a:latin typeface="Consolas"/>
                <a:ea typeface="Consolas"/>
                <a:cs typeface="Consolas"/>
                <a:sym typeface="Consolas"/>
              </a:rPr>
              <a:t># output from the LSTM</a:t>
            </a:r>
          </a:p>
          <a:p>
            <a:pPr indent="0" lvl="0" marL="0" rtl="0">
              <a:lnSpc>
                <a:spcPct val="115000"/>
              </a:lnSpc>
              <a:spcBef>
                <a:spcPts val="0"/>
              </a:spcBef>
              <a:buNone/>
            </a:pPr>
            <a:r>
              <a:rPr lang="en" sz="1800">
                <a:solidFill>
                  <a:schemeClr val="dk1"/>
                </a:solidFill>
                <a:highlight>
                  <a:srgbClr val="FFFFFF"/>
                </a:highlight>
                <a:latin typeface="Consolas"/>
                <a:ea typeface="Consolas"/>
                <a:cs typeface="Consolas"/>
                <a:sym typeface="Consolas"/>
              </a:rPr>
              <a:t>input_dim = </a:t>
            </a:r>
            <a:r>
              <a:rPr lang="en" sz="1800">
                <a:solidFill>
                  <a:srgbClr val="0000FF"/>
                </a:solidFill>
                <a:highlight>
                  <a:srgbClr val="FFFFFF"/>
                </a:highlight>
                <a:latin typeface="Consolas"/>
                <a:ea typeface="Consolas"/>
                <a:cs typeface="Consolas"/>
                <a:sym typeface="Consolas"/>
              </a:rPr>
              <a:t>5</a:t>
            </a:r>
            <a:r>
              <a:rPr i="1" lang="en" sz="1800">
                <a:solidFill>
                  <a:srgbClr val="0000FF"/>
                </a:solidFill>
                <a:highlight>
                  <a:srgbClr val="FFFFFF"/>
                </a:highlight>
                <a:latin typeface="Consolas"/>
                <a:ea typeface="Consolas"/>
                <a:cs typeface="Consolas"/>
                <a:sym typeface="Consolas"/>
              </a:rPr>
              <a:t>        </a:t>
            </a:r>
            <a:r>
              <a:rPr i="1" lang="en" sz="1800">
                <a:solidFill>
                  <a:srgbClr val="808080"/>
                </a:solidFill>
                <a:highlight>
                  <a:srgbClr val="FFFFFF"/>
                </a:highlight>
                <a:latin typeface="Consolas"/>
                <a:ea typeface="Consolas"/>
                <a:cs typeface="Consolas"/>
                <a:sym typeface="Consolas"/>
              </a:rPr>
              <a:t># one-hot size</a:t>
            </a:r>
          </a:p>
          <a:p>
            <a:pPr indent="0" lvl="0" marL="0" rtl="0">
              <a:lnSpc>
                <a:spcPct val="115000"/>
              </a:lnSpc>
              <a:spcBef>
                <a:spcPts val="0"/>
              </a:spcBef>
              <a:buNone/>
            </a:pPr>
            <a:r>
              <a:rPr lang="en" sz="1800">
                <a:solidFill>
                  <a:schemeClr val="dk1"/>
                </a:solidFill>
                <a:highlight>
                  <a:srgbClr val="FFFFFF"/>
                </a:highlight>
                <a:latin typeface="Consolas"/>
                <a:ea typeface="Consolas"/>
                <a:cs typeface="Consolas"/>
                <a:sym typeface="Consolas"/>
              </a:rPr>
              <a:t>batch_size = </a:t>
            </a:r>
            <a:r>
              <a:rPr lang="en" sz="1800">
                <a:solidFill>
                  <a:srgbClr val="0000FF"/>
                </a:solidFill>
                <a:highlight>
                  <a:srgbClr val="FFFFFF"/>
                </a:highlight>
                <a:latin typeface="Consolas"/>
                <a:ea typeface="Consolas"/>
                <a:cs typeface="Consolas"/>
                <a:sym typeface="Consolas"/>
              </a:rPr>
              <a:t>1 </a:t>
            </a:r>
            <a:r>
              <a:rPr i="1" lang="en" sz="1800">
                <a:solidFill>
                  <a:srgbClr val="0000FF"/>
                </a:solidFill>
                <a:highlight>
                  <a:srgbClr val="FFFFFF"/>
                </a:highlight>
                <a:latin typeface="Consolas"/>
                <a:ea typeface="Consolas"/>
                <a:cs typeface="Consolas"/>
                <a:sym typeface="Consolas"/>
              </a:rPr>
              <a:t>      </a:t>
            </a:r>
            <a:r>
              <a:rPr i="1" lang="en" sz="1800">
                <a:solidFill>
                  <a:srgbClr val="808080"/>
                </a:solidFill>
                <a:highlight>
                  <a:srgbClr val="FFFFFF"/>
                </a:highlight>
                <a:latin typeface="Consolas"/>
                <a:ea typeface="Consolas"/>
                <a:cs typeface="Consolas"/>
                <a:sym typeface="Consolas"/>
              </a:rPr>
              <a:t># one sentence</a:t>
            </a:r>
          </a:p>
          <a:p>
            <a:pPr indent="0" lvl="0" marL="0" rtl="0">
              <a:lnSpc>
                <a:spcPct val="115000"/>
              </a:lnSpc>
              <a:spcBef>
                <a:spcPts val="0"/>
              </a:spcBef>
              <a:buNone/>
            </a:pPr>
            <a:r>
              <a:rPr lang="en" sz="1800">
                <a:solidFill>
                  <a:schemeClr val="dk1"/>
                </a:solidFill>
                <a:highlight>
                  <a:srgbClr val="FFFFFF"/>
                </a:highlight>
                <a:latin typeface="Consolas"/>
                <a:ea typeface="Consolas"/>
                <a:cs typeface="Consolas"/>
                <a:sym typeface="Consolas"/>
              </a:rPr>
              <a:t>sequence_length = </a:t>
            </a:r>
            <a:r>
              <a:rPr lang="en" sz="1800">
                <a:solidFill>
                  <a:srgbClr val="0000FF"/>
                </a:solidFill>
                <a:highlight>
                  <a:srgbClr val="FFFFFF"/>
                </a:highlight>
                <a:latin typeface="Consolas"/>
                <a:ea typeface="Consolas"/>
                <a:cs typeface="Consolas"/>
                <a:sym typeface="Consolas"/>
              </a:rPr>
              <a:t>6</a:t>
            </a:r>
            <a:r>
              <a:rPr i="1" lang="en" sz="1800">
                <a:solidFill>
                  <a:srgbClr val="0000FF"/>
                </a:solidFill>
                <a:highlight>
                  <a:srgbClr val="FFFFFF"/>
                </a:highlight>
                <a:latin typeface="Consolas"/>
                <a:ea typeface="Consolas"/>
                <a:cs typeface="Consolas"/>
                <a:sym typeface="Consolas"/>
              </a:rPr>
              <a:t>  </a:t>
            </a:r>
            <a:r>
              <a:rPr i="1" lang="en" sz="1800">
                <a:solidFill>
                  <a:srgbClr val="808080"/>
                </a:solidFill>
                <a:highlight>
                  <a:srgbClr val="FFFFFF"/>
                </a:highlight>
                <a:latin typeface="Consolas"/>
                <a:ea typeface="Consolas"/>
                <a:cs typeface="Consolas"/>
                <a:sym typeface="Consolas"/>
              </a:rPr>
              <a:t># |ihello| == 6</a:t>
            </a:r>
          </a:p>
        </p:txBody>
      </p:sp>
      <p:pic>
        <p:nvPicPr>
          <p:cNvPr id="447" name="Shape 447"/>
          <p:cNvPicPr preferRelativeResize="0"/>
          <p:nvPr/>
        </p:nvPicPr>
        <p:blipFill>
          <a:blip r:embed="rId3">
            <a:alphaModFix/>
          </a:blip>
          <a:stretch>
            <a:fillRect/>
          </a:stretch>
        </p:blipFill>
        <p:spPr>
          <a:xfrm>
            <a:off x="7189999" y="1148070"/>
            <a:ext cx="1864884" cy="3418954"/>
          </a:xfrm>
          <a:prstGeom prst="rect">
            <a:avLst/>
          </a:prstGeom>
          <a:noFill/>
          <a:ln>
            <a:noFill/>
          </a:ln>
        </p:spPr>
      </p:pic>
      <p:sp>
        <p:nvSpPr>
          <p:cNvPr id="448" name="Shape 448"/>
          <p:cNvSpPr txBox="1"/>
          <p:nvPr/>
        </p:nvSpPr>
        <p:spPr>
          <a:xfrm>
            <a:off x="3302225" y="4676400"/>
            <a:ext cx="6199800" cy="668400"/>
          </a:xfrm>
          <a:prstGeom prst="rect">
            <a:avLst/>
          </a:prstGeom>
          <a:noFill/>
          <a:ln>
            <a:noFill/>
          </a:ln>
        </p:spPr>
        <p:txBody>
          <a:bodyPr anchorCtr="0" anchor="ctr" bIns="91425" lIns="91425" rIns="91425" tIns="91425">
            <a:noAutofit/>
          </a:bodyPr>
          <a:lstStyle/>
          <a:p>
            <a:pPr lvl="0" rtl="0">
              <a:spcBef>
                <a:spcPts val="0"/>
              </a:spcBef>
              <a:buNone/>
            </a:pPr>
            <a:r>
              <a:rPr lang="en" sz="1200" u="sng">
                <a:solidFill>
                  <a:schemeClr val="hlink"/>
                </a:solidFill>
                <a:hlinkClick r:id="rId4"/>
              </a:rPr>
              <a:t>https://github.com/hunkim/DeepLearningZeroToAll/blob/master/lab-12-1-hello-rnn.py</a:t>
            </a:r>
            <a:r>
              <a:rPr lang="en" sz="1200">
                <a:solidFill>
                  <a:srgbClr val="808080"/>
                </a:solidFill>
              </a:rPr>
              <a:t> </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Shape 453"/>
          <p:cNvSpPr txBox="1"/>
          <p:nvPr>
            <p:ph type="title"/>
          </p:nvPr>
        </p:nvSpPr>
        <p:spPr>
          <a:xfrm>
            <a:off x="-8188" y="133945"/>
            <a:ext cx="9160500" cy="1285800"/>
          </a:xfrm>
          <a:prstGeom prst="rect">
            <a:avLst/>
          </a:prstGeom>
        </p:spPr>
        <p:txBody>
          <a:bodyPr anchorCtr="0" anchor="ctr" bIns="34275" lIns="34275" rIns="34275" tIns="34275">
            <a:noAutofit/>
          </a:bodyPr>
          <a:lstStyle/>
          <a:p>
            <a:pPr lvl="0">
              <a:spcBef>
                <a:spcPts val="0"/>
              </a:spcBef>
              <a:buNone/>
            </a:pPr>
            <a:r>
              <a:rPr lang="en"/>
              <a:t>Data creation</a:t>
            </a:r>
          </a:p>
        </p:txBody>
      </p:sp>
      <p:sp>
        <p:nvSpPr>
          <p:cNvPr id="454" name="Shape 454"/>
          <p:cNvSpPr txBox="1"/>
          <p:nvPr/>
        </p:nvSpPr>
        <p:spPr>
          <a:xfrm>
            <a:off x="152400" y="1084350"/>
            <a:ext cx="9008400" cy="3720900"/>
          </a:xfrm>
          <a:prstGeom prst="rect">
            <a:avLst/>
          </a:prstGeom>
          <a:noFill/>
          <a:ln>
            <a:noFill/>
          </a:ln>
        </p:spPr>
        <p:txBody>
          <a:bodyPr anchorCtr="0" anchor="ctr" bIns="91425" lIns="91425" rIns="91425" tIns="91425">
            <a:noAutofit/>
          </a:bodyPr>
          <a:lstStyle/>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idx2char = [</a:t>
            </a:r>
            <a:r>
              <a:rPr b="1" lang="en" sz="1600">
                <a:solidFill>
                  <a:srgbClr val="008080"/>
                </a:solidFill>
                <a:highlight>
                  <a:srgbClr val="FFFFFF"/>
                </a:highlight>
                <a:latin typeface="Consolas"/>
                <a:ea typeface="Consolas"/>
                <a:cs typeface="Consolas"/>
                <a:sym typeface="Consolas"/>
              </a:rPr>
              <a:t>'h'</a:t>
            </a:r>
            <a:r>
              <a:rPr lang="en" sz="1600">
                <a:solidFill>
                  <a:schemeClr val="dk1"/>
                </a:solidFill>
                <a:highlight>
                  <a:srgbClr val="FFFFFF"/>
                </a:highlight>
                <a:latin typeface="Consolas"/>
                <a:ea typeface="Consolas"/>
                <a:cs typeface="Consolas"/>
                <a:sym typeface="Consolas"/>
              </a:rPr>
              <a:t>, </a:t>
            </a:r>
            <a:r>
              <a:rPr b="1" lang="en" sz="1600">
                <a:solidFill>
                  <a:srgbClr val="008080"/>
                </a:solidFill>
                <a:highlight>
                  <a:srgbClr val="FFFFFF"/>
                </a:highlight>
                <a:latin typeface="Consolas"/>
                <a:ea typeface="Consolas"/>
                <a:cs typeface="Consolas"/>
                <a:sym typeface="Consolas"/>
              </a:rPr>
              <a:t>'i'</a:t>
            </a:r>
            <a:r>
              <a:rPr lang="en" sz="1600">
                <a:solidFill>
                  <a:schemeClr val="dk1"/>
                </a:solidFill>
                <a:highlight>
                  <a:srgbClr val="FFFFFF"/>
                </a:highlight>
                <a:latin typeface="Consolas"/>
                <a:ea typeface="Consolas"/>
                <a:cs typeface="Consolas"/>
                <a:sym typeface="Consolas"/>
              </a:rPr>
              <a:t>, </a:t>
            </a:r>
            <a:r>
              <a:rPr b="1" lang="en" sz="1600">
                <a:solidFill>
                  <a:srgbClr val="008080"/>
                </a:solidFill>
                <a:highlight>
                  <a:srgbClr val="FFFFFF"/>
                </a:highlight>
                <a:latin typeface="Consolas"/>
                <a:ea typeface="Consolas"/>
                <a:cs typeface="Consolas"/>
                <a:sym typeface="Consolas"/>
              </a:rPr>
              <a:t>'e'</a:t>
            </a:r>
            <a:r>
              <a:rPr lang="en" sz="1600">
                <a:solidFill>
                  <a:schemeClr val="dk1"/>
                </a:solidFill>
                <a:highlight>
                  <a:srgbClr val="FFFFFF"/>
                </a:highlight>
                <a:latin typeface="Consolas"/>
                <a:ea typeface="Consolas"/>
                <a:cs typeface="Consolas"/>
                <a:sym typeface="Consolas"/>
              </a:rPr>
              <a:t>, </a:t>
            </a:r>
            <a:r>
              <a:rPr b="1" lang="en" sz="1600">
                <a:solidFill>
                  <a:srgbClr val="008080"/>
                </a:solidFill>
                <a:highlight>
                  <a:srgbClr val="FFFFFF"/>
                </a:highlight>
                <a:latin typeface="Consolas"/>
                <a:ea typeface="Consolas"/>
                <a:cs typeface="Consolas"/>
                <a:sym typeface="Consolas"/>
              </a:rPr>
              <a:t>'l'</a:t>
            </a:r>
            <a:r>
              <a:rPr lang="en" sz="1600">
                <a:solidFill>
                  <a:schemeClr val="dk1"/>
                </a:solidFill>
                <a:highlight>
                  <a:srgbClr val="FFFFFF"/>
                </a:highlight>
                <a:latin typeface="Consolas"/>
                <a:ea typeface="Consolas"/>
                <a:cs typeface="Consolas"/>
                <a:sym typeface="Consolas"/>
              </a:rPr>
              <a:t>, </a:t>
            </a:r>
            <a:r>
              <a:rPr b="1" lang="en" sz="1600">
                <a:solidFill>
                  <a:srgbClr val="008080"/>
                </a:solidFill>
                <a:highlight>
                  <a:srgbClr val="FFFFFF"/>
                </a:highlight>
                <a:latin typeface="Consolas"/>
                <a:ea typeface="Consolas"/>
                <a:cs typeface="Consolas"/>
                <a:sym typeface="Consolas"/>
              </a:rPr>
              <a:t>'o'</a:t>
            </a:r>
            <a:r>
              <a:rPr lang="en" sz="1600">
                <a:solidFill>
                  <a:schemeClr val="dk1"/>
                </a:solidFill>
                <a:highlight>
                  <a:srgbClr val="FFFFFF"/>
                </a:highlight>
                <a:latin typeface="Consolas"/>
                <a:ea typeface="Consolas"/>
                <a:cs typeface="Consolas"/>
                <a:sym typeface="Consolas"/>
              </a:rPr>
              <a:t>] </a:t>
            </a:r>
            <a:r>
              <a:rPr i="1" lang="en" sz="1600">
                <a:solidFill>
                  <a:srgbClr val="808080"/>
                </a:solidFill>
                <a:highlight>
                  <a:srgbClr val="FFFFFF"/>
                </a:highlight>
                <a:latin typeface="Consolas"/>
                <a:ea typeface="Consolas"/>
                <a:cs typeface="Consolas"/>
                <a:sym typeface="Consolas"/>
              </a:rPr>
              <a:t># h=0, i=1, e=2, l=3, o=4</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x_data =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1</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2</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3</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3</a:t>
            </a:r>
            <a:r>
              <a:rPr lang="en" sz="1600">
                <a:solidFill>
                  <a:schemeClr val="dk1"/>
                </a:solidFill>
                <a:highlight>
                  <a:srgbClr val="FFFFFF"/>
                </a:highlight>
                <a:latin typeface="Consolas"/>
                <a:ea typeface="Consolas"/>
                <a:cs typeface="Consolas"/>
                <a:sym typeface="Consolas"/>
              </a:rPr>
              <a:t>]]        </a:t>
            </a:r>
            <a:r>
              <a:rPr i="1" lang="en" sz="1600">
                <a:solidFill>
                  <a:srgbClr val="808080"/>
                </a:solidFill>
                <a:highlight>
                  <a:srgbClr val="FFFFFF"/>
                </a:highlight>
                <a:latin typeface="Consolas"/>
                <a:ea typeface="Consolas"/>
                <a:cs typeface="Consolas"/>
                <a:sym typeface="Consolas"/>
              </a:rPr>
              <a:t># hihell</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x_one_hot = [[[</a:t>
            </a:r>
            <a:r>
              <a:rPr lang="en" sz="1600">
                <a:solidFill>
                  <a:srgbClr val="0000FF"/>
                </a:solidFill>
                <a:highlight>
                  <a:srgbClr val="FFFFFF"/>
                </a:highlight>
                <a:latin typeface="Consolas"/>
                <a:ea typeface="Consolas"/>
                <a:cs typeface="Consolas"/>
                <a:sym typeface="Consolas"/>
              </a:rPr>
              <a:t>1</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i="1" lang="en" sz="1600">
                <a:solidFill>
                  <a:srgbClr val="808080"/>
                </a:solidFill>
                <a:highlight>
                  <a:srgbClr val="FFFFFF"/>
                </a:highlight>
                <a:latin typeface="Consolas"/>
                <a:ea typeface="Consolas"/>
                <a:cs typeface="Consolas"/>
                <a:sym typeface="Consolas"/>
              </a:rPr>
              <a:t># h 0</a:t>
            </a:r>
          </a:p>
          <a:p>
            <a:pPr indent="0" lvl="0" marL="0" rtl="0">
              <a:lnSpc>
                <a:spcPct val="115000"/>
              </a:lnSpc>
              <a:spcBef>
                <a:spcPts val="0"/>
              </a:spcBef>
              <a:buNone/>
            </a:pPr>
            <a:r>
              <a:rPr lang="en" sz="1600">
                <a:solidFill>
                  <a:srgbClr val="808080"/>
                </a:solidFill>
                <a:highlight>
                  <a:srgbClr val="FFFFFF"/>
                </a:highlight>
                <a:latin typeface="Consolas"/>
                <a:ea typeface="Consolas"/>
                <a:cs typeface="Consolas"/>
                <a:sym typeface="Consolas"/>
              </a:rPr>
              <a:t>              </a:t>
            </a:r>
            <a:r>
              <a:rPr lang="en" sz="1600">
                <a:solidFill>
                  <a:schemeClr val="dk1"/>
                </a:solidFill>
                <a:highlight>
                  <a:srgbClr val="FFFFFF"/>
                </a:highlight>
                <a:latin typeface="Consolas"/>
                <a:ea typeface="Consolas"/>
                <a:cs typeface="Consolas"/>
                <a:sym typeface="Consolas"/>
              </a:rPr>
              <a:t>[</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1</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i="1" lang="en" sz="1600">
                <a:solidFill>
                  <a:srgbClr val="808080"/>
                </a:solidFill>
                <a:highlight>
                  <a:srgbClr val="FFFFFF"/>
                </a:highlight>
                <a:latin typeface="Consolas"/>
                <a:ea typeface="Consolas"/>
                <a:cs typeface="Consolas"/>
                <a:sym typeface="Consolas"/>
              </a:rPr>
              <a:t># i 1</a:t>
            </a:r>
          </a:p>
          <a:p>
            <a:pPr indent="0" lvl="0" marL="0" rtl="0">
              <a:lnSpc>
                <a:spcPct val="115000"/>
              </a:lnSpc>
              <a:spcBef>
                <a:spcPts val="0"/>
              </a:spcBef>
              <a:buNone/>
            </a:pPr>
            <a:r>
              <a:rPr lang="en" sz="1600">
                <a:solidFill>
                  <a:srgbClr val="808080"/>
                </a:solidFill>
                <a:highlight>
                  <a:srgbClr val="FFFFFF"/>
                </a:highlight>
                <a:latin typeface="Consolas"/>
                <a:ea typeface="Consolas"/>
                <a:cs typeface="Consolas"/>
                <a:sym typeface="Consolas"/>
              </a:rPr>
              <a:t>              </a:t>
            </a:r>
            <a:r>
              <a:rPr lang="en" sz="1600">
                <a:solidFill>
                  <a:schemeClr val="dk1"/>
                </a:solidFill>
                <a:highlight>
                  <a:srgbClr val="FFFFFF"/>
                </a:highlight>
                <a:latin typeface="Consolas"/>
                <a:ea typeface="Consolas"/>
                <a:cs typeface="Consolas"/>
                <a:sym typeface="Consolas"/>
              </a:rPr>
              <a:t>[</a:t>
            </a:r>
            <a:r>
              <a:rPr lang="en" sz="1600">
                <a:solidFill>
                  <a:srgbClr val="0000FF"/>
                </a:solidFill>
                <a:highlight>
                  <a:srgbClr val="FFFFFF"/>
                </a:highlight>
                <a:latin typeface="Consolas"/>
                <a:ea typeface="Consolas"/>
                <a:cs typeface="Consolas"/>
                <a:sym typeface="Consolas"/>
              </a:rPr>
              <a:t>1</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i="1" lang="en" sz="1600">
                <a:solidFill>
                  <a:srgbClr val="808080"/>
                </a:solidFill>
                <a:highlight>
                  <a:srgbClr val="FFFFFF"/>
                </a:highlight>
                <a:latin typeface="Consolas"/>
                <a:ea typeface="Consolas"/>
                <a:cs typeface="Consolas"/>
                <a:sym typeface="Consolas"/>
              </a:rPr>
              <a:t># h 0</a:t>
            </a:r>
          </a:p>
          <a:p>
            <a:pPr indent="0" lvl="0" marL="0" rtl="0">
              <a:lnSpc>
                <a:spcPct val="115000"/>
              </a:lnSpc>
              <a:spcBef>
                <a:spcPts val="0"/>
              </a:spcBef>
              <a:buNone/>
            </a:pPr>
            <a:r>
              <a:rPr lang="en" sz="1600">
                <a:solidFill>
                  <a:srgbClr val="808080"/>
                </a:solidFill>
                <a:highlight>
                  <a:srgbClr val="FFFFFF"/>
                </a:highlight>
                <a:latin typeface="Consolas"/>
                <a:ea typeface="Consolas"/>
                <a:cs typeface="Consolas"/>
                <a:sym typeface="Consolas"/>
              </a:rPr>
              <a:t>              </a:t>
            </a:r>
            <a:r>
              <a:rPr lang="en" sz="1600">
                <a:solidFill>
                  <a:schemeClr val="dk1"/>
                </a:solidFill>
                <a:highlight>
                  <a:srgbClr val="FFFFFF"/>
                </a:highlight>
                <a:latin typeface="Consolas"/>
                <a:ea typeface="Consolas"/>
                <a:cs typeface="Consolas"/>
                <a:sym typeface="Consolas"/>
              </a:rPr>
              <a:t>[</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1</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i="1" lang="en" sz="1600">
                <a:solidFill>
                  <a:srgbClr val="808080"/>
                </a:solidFill>
                <a:highlight>
                  <a:srgbClr val="FFFFFF"/>
                </a:highlight>
                <a:latin typeface="Consolas"/>
                <a:ea typeface="Consolas"/>
                <a:cs typeface="Consolas"/>
                <a:sym typeface="Consolas"/>
              </a:rPr>
              <a:t># e 2</a:t>
            </a:r>
          </a:p>
          <a:p>
            <a:pPr indent="0" lvl="0" marL="0" rtl="0">
              <a:lnSpc>
                <a:spcPct val="115000"/>
              </a:lnSpc>
              <a:spcBef>
                <a:spcPts val="0"/>
              </a:spcBef>
              <a:buNone/>
            </a:pPr>
            <a:r>
              <a:rPr lang="en" sz="1600">
                <a:solidFill>
                  <a:srgbClr val="808080"/>
                </a:solidFill>
                <a:highlight>
                  <a:srgbClr val="FFFFFF"/>
                </a:highlight>
                <a:latin typeface="Consolas"/>
                <a:ea typeface="Consolas"/>
                <a:cs typeface="Consolas"/>
                <a:sym typeface="Consolas"/>
              </a:rPr>
              <a:t>              </a:t>
            </a:r>
            <a:r>
              <a:rPr lang="en" sz="1600">
                <a:solidFill>
                  <a:schemeClr val="dk1"/>
                </a:solidFill>
                <a:highlight>
                  <a:srgbClr val="FFFFFF"/>
                </a:highlight>
                <a:latin typeface="Consolas"/>
                <a:ea typeface="Consolas"/>
                <a:cs typeface="Consolas"/>
                <a:sym typeface="Consolas"/>
              </a:rPr>
              <a:t>[</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1</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i="1" lang="en" sz="1600">
                <a:solidFill>
                  <a:srgbClr val="808080"/>
                </a:solidFill>
                <a:highlight>
                  <a:srgbClr val="FFFFFF"/>
                </a:highlight>
                <a:latin typeface="Consolas"/>
                <a:ea typeface="Consolas"/>
                <a:cs typeface="Consolas"/>
                <a:sym typeface="Consolas"/>
              </a:rPr>
              <a:t># l 3</a:t>
            </a:r>
          </a:p>
          <a:p>
            <a:pPr indent="0" lvl="0" marL="0" rtl="0">
              <a:lnSpc>
                <a:spcPct val="115000"/>
              </a:lnSpc>
              <a:spcBef>
                <a:spcPts val="0"/>
              </a:spcBef>
              <a:buNone/>
            </a:pPr>
            <a:r>
              <a:rPr lang="en" sz="1600">
                <a:solidFill>
                  <a:srgbClr val="808080"/>
                </a:solidFill>
                <a:highlight>
                  <a:srgbClr val="FFFFFF"/>
                </a:highlight>
                <a:latin typeface="Consolas"/>
                <a:ea typeface="Consolas"/>
                <a:cs typeface="Consolas"/>
                <a:sym typeface="Consolas"/>
              </a:rPr>
              <a:t>              </a:t>
            </a:r>
            <a:r>
              <a:rPr lang="en" sz="1600">
                <a:solidFill>
                  <a:schemeClr val="dk1"/>
                </a:solidFill>
                <a:highlight>
                  <a:srgbClr val="FFFFFF"/>
                </a:highlight>
                <a:latin typeface="Consolas"/>
                <a:ea typeface="Consolas"/>
                <a:cs typeface="Consolas"/>
                <a:sym typeface="Consolas"/>
              </a:rPr>
              <a:t>[</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1</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i="1" lang="en" sz="1600">
                <a:solidFill>
                  <a:srgbClr val="808080"/>
                </a:solidFill>
                <a:highlight>
                  <a:srgbClr val="FFFFFF"/>
                </a:highlight>
                <a:latin typeface="Consolas"/>
                <a:ea typeface="Consolas"/>
                <a:cs typeface="Consolas"/>
                <a:sym typeface="Consolas"/>
              </a:rPr>
              <a:t># l 3</a:t>
            </a:r>
          </a:p>
          <a:p>
            <a:pPr indent="0" lvl="0" marL="0" rtl="0">
              <a:lnSpc>
                <a:spcPct val="115000"/>
              </a:lnSpc>
              <a:spcBef>
                <a:spcPts val="0"/>
              </a:spcBef>
              <a:buNone/>
            </a:pPr>
            <a:r>
              <a:t/>
            </a:r>
            <a:endParaRPr sz="16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y_data = [[</a:t>
            </a:r>
            <a:r>
              <a:rPr lang="en" sz="1600">
                <a:solidFill>
                  <a:srgbClr val="0000FF"/>
                </a:solidFill>
                <a:highlight>
                  <a:srgbClr val="FFFFFF"/>
                </a:highlight>
                <a:latin typeface="Consolas"/>
                <a:ea typeface="Consolas"/>
                <a:cs typeface="Consolas"/>
                <a:sym typeface="Consolas"/>
              </a:rPr>
              <a:t>1</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2</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3</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3</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4</a:t>
            </a:r>
            <a:r>
              <a:rPr lang="en" sz="1600">
                <a:solidFill>
                  <a:schemeClr val="dk1"/>
                </a:solidFill>
                <a:highlight>
                  <a:srgbClr val="FFFFFF"/>
                </a:highlight>
                <a:latin typeface="Consolas"/>
                <a:ea typeface="Consolas"/>
                <a:cs typeface="Consolas"/>
                <a:sym typeface="Consolas"/>
              </a:rPr>
              <a:t>]]        </a:t>
            </a:r>
            <a:r>
              <a:rPr i="1" lang="en" sz="1600">
                <a:solidFill>
                  <a:srgbClr val="808080"/>
                </a:solidFill>
                <a:highlight>
                  <a:srgbClr val="FFFFFF"/>
                </a:highlight>
                <a:latin typeface="Consolas"/>
                <a:ea typeface="Consolas"/>
                <a:cs typeface="Consolas"/>
                <a:sym typeface="Consolas"/>
              </a:rPr>
              <a:t># ihello</a:t>
            </a:r>
          </a:p>
          <a:p>
            <a:pPr lv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X = tf.placeholder(tf.float32, </a:t>
            </a:r>
          </a:p>
          <a:p>
            <a:pPr indent="457200" lvl="0" marL="457200" rtl="0">
              <a:lnSpc>
                <a:spcPct val="115000"/>
              </a:lnSpc>
              <a:spcBef>
                <a:spcPts val="0"/>
              </a:spcBef>
              <a:buNone/>
            </a:pPr>
            <a:r>
              <a:rPr lang="en" sz="1600">
                <a:solidFill>
                  <a:schemeClr val="dk1"/>
                </a:solidFill>
                <a:highlight>
                  <a:srgbClr val="FFFFFF"/>
                </a:highlight>
                <a:latin typeface="Consolas"/>
                <a:ea typeface="Consolas"/>
                <a:cs typeface="Consolas"/>
                <a:sym typeface="Consolas"/>
              </a:rPr>
              <a:t>[</a:t>
            </a:r>
            <a:r>
              <a:rPr b="1" lang="en" sz="1600">
                <a:solidFill>
                  <a:srgbClr val="000080"/>
                </a:solidFill>
                <a:highlight>
                  <a:srgbClr val="FFFFFF"/>
                </a:highlight>
                <a:latin typeface="Consolas"/>
                <a:ea typeface="Consolas"/>
                <a:cs typeface="Consolas"/>
                <a:sym typeface="Consolas"/>
              </a:rPr>
              <a:t>None</a:t>
            </a:r>
            <a:r>
              <a:rPr lang="en" sz="1600">
                <a:solidFill>
                  <a:schemeClr val="dk1"/>
                </a:solidFill>
                <a:highlight>
                  <a:srgbClr val="FFFFFF"/>
                </a:highlight>
                <a:latin typeface="Consolas"/>
                <a:ea typeface="Consolas"/>
                <a:cs typeface="Consolas"/>
                <a:sym typeface="Consolas"/>
              </a:rPr>
              <a:t>, sequence_length, input_dim]) </a:t>
            </a:r>
            <a:r>
              <a:rPr i="1" lang="en" sz="1600">
                <a:solidFill>
                  <a:srgbClr val="808080"/>
                </a:solidFill>
                <a:highlight>
                  <a:srgbClr val="FFFFFF"/>
                </a:highlight>
                <a:latin typeface="Consolas"/>
                <a:ea typeface="Consolas"/>
                <a:cs typeface="Consolas"/>
                <a:sym typeface="Consolas"/>
              </a:rPr>
              <a:t># X one-hot</a:t>
            </a:r>
          </a:p>
          <a:p>
            <a:pPr lv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Y = tf.placeholder(tf.int32, [</a:t>
            </a:r>
            <a:r>
              <a:rPr b="1" lang="en" sz="1600">
                <a:solidFill>
                  <a:srgbClr val="000080"/>
                </a:solidFill>
                <a:highlight>
                  <a:srgbClr val="FFFFFF"/>
                </a:highlight>
                <a:latin typeface="Consolas"/>
                <a:ea typeface="Consolas"/>
                <a:cs typeface="Consolas"/>
                <a:sym typeface="Consolas"/>
              </a:rPr>
              <a:t>None</a:t>
            </a:r>
            <a:r>
              <a:rPr lang="en" sz="1600">
                <a:solidFill>
                  <a:schemeClr val="dk1"/>
                </a:solidFill>
                <a:highlight>
                  <a:srgbClr val="FFFFFF"/>
                </a:highlight>
                <a:latin typeface="Consolas"/>
                <a:ea typeface="Consolas"/>
                <a:cs typeface="Consolas"/>
                <a:sym typeface="Consolas"/>
              </a:rPr>
              <a:t>, sequence_length])  </a:t>
            </a:r>
            <a:r>
              <a:rPr i="1" lang="en" sz="1600">
                <a:solidFill>
                  <a:srgbClr val="808080"/>
                </a:solidFill>
                <a:highlight>
                  <a:srgbClr val="FFFFFF"/>
                </a:highlight>
                <a:latin typeface="Consolas"/>
                <a:ea typeface="Consolas"/>
                <a:cs typeface="Consolas"/>
                <a:sym typeface="Consolas"/>
              </a:rPr>
              <a:t># Y label</a:t>
            </a:r>
          </a:p>
        </p:txBody>
      </p:sp>
      <p:sp>
        <p:nvSpPr>
          <p:cNvPr id="455" name="Shape 455"/>
          <p:cNvSpPr txBox="1"/>
          <p:nvPr/>
        </p:nvSpPr>
        <p:spPr>
          <a:xfrm>
            <a:off x="3302225" y="4676400"/>
            <a:ext cx="6199800" cy="668400"/>
          </a:xfrm>
          <a:prstGeom prst="rect">
            <a:avLst/>
          </a:prstGeom>
          <a:noFill/>
          <a:ln>
            <a:noFill/>
          </a:ln>
        </p:spPr>
        <p:txBody>
          <a:bodyPr anchorCtr="0" anchor="ctr" bIns="91425" lIns="91425" rIns="91425" tIns="91425">
            <a:noAutofit/>
          </a:bodyPr>
          <a:lstStyle/>
          <a:p>
            <a:pPr lvl="0" rtl="0">
              <a:spcBef>
                <a:spcPts val="0"/>
              </a:spcBef>
              <a:buNone/>
            </a:pPr>
            <a:r>
              <a:rPr lang="en" sz="1200" u="sng">
                <a:solidFill>
                  <a:schemeClr val="hlink"/>
                </a:solidFill>
                <a:hlinkClick r:id="rId3"/>
              </a:rPr>
              <a:t>https://github.com/hunkim/DeepLearningZeroToAll/blob/master/lab-12-1-hello-rnn.py</a:t>
            </a:r>
            <a:r>
              <a:rPr lang="en" sz="1200">
                <a:solidFill>
                  <a:srgbClr val="808080"/>
                </a:solidFill>
              </a:rPr>
              <a:t> </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Shape 460"/>
          <p:cNvSpPr txBox="1"/>
          <p:nvPr>
            <p:ph type="title"/>
          </p:nvPr>
        </p:nvSpPr>
        <p:spPr>
          <a:xfrm>
            <a:off x="144205" y="133950"/>
            <a:ext cx="5185200" cy="1285800"/>
          </a:xfrm>
          <a:prstGeom prst="rect">
            <a:avLst/>
          </a:prstGeom>
        </p:spPr>
        <p:txBody>
          <a:bodyPr anchorCtr="0" anchor="ctr" bIns="34275" lIns="34275" rIns="34275" tIns="34275">
            <a:noAutofit/>
          </a:bodyPr>
          <a:lstStyle/>
          <a:p>
            <a:pPr lvl="0">
              <a:spcBef>
                <a:spcPts val="0"/>
              </a:spcBef>
              <a:buNone/>
            </a:pPr>
            <a:r>
              <a:rPr lang="en"/>
              <a:t>Feed to RNN</a:t>
            </a:r>
          </a:p>
        </p:txBody>
      </p:sp>
      <p:sp>
        <p:nvSpPr>
          <p:cNvPr id="461" name="Shape 461"/>
          <p:cNvSpPr txBox="1"/>
          <p:nvPr/>
        </p:nvSpPr>
        <p:spPr>
          <a:xfrm>
            <a:off x="152400" y="1300200"/>
            <a:ext cx="9004500" cy="3459300"/>
          </a:xfrm>
          <a:prstGeom prst="rect">
            <a:avLst/>
          </a:prstGeom>
          <a:noFill/>
          <a:ln>
            <a:noFill/>
          </a:ln>
        </p:spPr>
        <p:txBody>
          <a:bodyPr anchorCtr="0" anchor="ctr" bIns="91425" lIns="91425" rIns="91425" tIns="91425">
            <a:noAutofit/>
          </a:bodyPr>
          <a:lstStyle/>
          <a:p>
            <a:pPr indent="0" lvl="0" marL="0" rtl="0">
              <a:lnSpc>
                <a:spcPct val="115000"/>
              </a:lnSpc>
              <a:spcBef>
                <a:spcPts val="0"/>
              </a:spcBef>
              <a:buNone/>
            </a:pPr>
            <a:r>
              <a:rPr b="1" lang="en" sz="1800">
                <a:solidFill>
                  <a:srgbClr val="783F04"/>
                </a:solidFill>
                <a:highlight>
                  <a:srgbClr val="FFFFFF"/>
                </a:highlight>
                <a:latin typeface="Consolas"/>
                <a:ea typeface="Consolas"/>
                <a:cs typeface="Consolas"/>
                <a:sym typeface="Consolas"/>
              </a:rPr>
              <a:t>X</a:t>
            </a:r>
            <a:r>
              <a:rPr lang="en" sz="1800">
                <a:solidFill>
                  <a:schemeClr val="dk1"/>
                </a:solidFill>
                <a:highlight>
                  <a:srgbClr val="FFFFFF"/>
                </a:highlight>
                <a:latin typeface="Consolas"/>
                <a:ea typeface="Consolas"/>
                <a:cs typeface="Consolas"/>
                <a:sym typeface="Consolas"/>
              </a:rPr>
              <a:t> = tf.placeholder(</a:t>
            </a:r>
          </a:p>
          <a:p>
            <a:pPr indent="0" lvl="0" marL="0" rtl="0">
              <a:lnSpc>
                <a:spcPct val="115000"/>
              </a:lnSpc>
              <a:spcBef>
                <a:spcPts val="0"/>
              </a:spcBef>
              <a:buNone/>
            </a:pPr>
            <a:r>
              <a:rPr lang="en" sz="1800">
                <a:solidFill>
                  <a:schemeClr val="dk1"/>
                </a:solidFill>
                <a:highlight>
                  <a:srgbClr val="FFFFFF"/>
                </a:highlight>
                <a:latin typeface="Consolas"/>
                <a:ea typeface="Consolas"/>
                <a:cs typeface="Consolas"/>
                <a:sym typeface="Consolas"/>
              </a:rPr>
              <a:t>   tf.float32, [</a:t>
            </a:r>
            <a:r>
              <a:rPr b="1" lang="en" sz="1800">
                <a:solidFill>
                  <a:srgbClr val="000080"/>
                </a:solidFill>
                <a:highlight>
                  <a:srgbClr val="FFFFFF"/>
                </a:highlight>
                <a:latin typeface="Consolas"/>
                <a:ea typeface="Consolas"/>
                <a:cs typeface="Consolas"/>
                <a:sym typeface="Consolas"/>
              </a:rPr>
              <a:t>None</a:t>
            </a:r>
            <a:r>
              <a:rPr lang="en" sz="1800">
                <a:solidFill>
                  <a:schemeClr val="dk1"/>
                </a:solidFill>
                <a:highlight>
                  <a:srgbClr val="FFFFFF"/>
                </a:highlight>
                <a:latin typeface="Consolas"/>
                <a:ea typeface="Consolas"/>
                <a:cs typeface="Consolas"/>
                <a:sym typeface="Consolas"/>
              </a:rPr>
              <a:t>, sequence_length, hidden_size])  </a:t>
            </a:r>
            <a:r>
              <a:rPr i="1" lang="en" sz="1800">
                <a:solidFill>
                  <a:srgbClr val="808080"/>
                </a:solidFill>
                <a:highlight>
                  <a:srgbClr val="FFFFFF"/>
                </a:highlight>
                <a:latin typeface="Consolas"/>
                <a:ea typeface="Consolas"/>
                <a:cs typeface="Consolas"/>
                <a:sym typeface="Consolas"/>
              </a:rPr>
              <a:t># X one-hot</a:t>
            </a:r>
          </a:p>
          <a:p>
            <a:pPr indent="0" lvl="0" marL="0" rtl="0">
              <a:lnSpc>
                <a:spcPct val="115000"/>
              </a:lnSpc>
              <a:spcBef>
                <a:spcPts val="0"/>
              </a:spcBef>
              <a:buNone/>
            </a:pPr>
            <a:r>
              <a:rPr lang="en" sz="1800">
                <a:solidFill>
                  <a:schemeClr val="dk1"/>
                </a:solidFill>
                <a:highlight>
                  <a:srgbClr val="FFFFFF"/>
                </a:highlight>
                <a:latin typeface="Consolas"/>
                <a:ea typeface="Consolas"/>
                <a:cs typeface="Consolas"/>
                <a:sym typeface="Consolas"/>
              </a:rPr>
              <a:t>Y = tf.placeholder(tf.int32, [</a:t>
            </a:r>
            <a:r>
              <a:rPr b="1" lang="en" sz="1800">
                <a:solidFill>
                  <a:srgbClr val="000080"/>
                </a:solidFill>
                <a:highlight>
                  <a:srgbClr val="FFFFFF"/>
                </a:highlight>
                <a:latin typeface="Consolas"/>
                <a:ea typeface="Consolas"/>
                <a:cs typeface="Consolas"/>
                <a:sym typeface="Consolas"/>
              </a:rPr>
              <a:t>None</a:t>
            </a:r>
            <a:r>
              <a:rPr lang="en" sz="1800">
                <a:solidFill>
                  <a:schemeClr val="dk1"/>
                </a:solidFill>
                <a:highlight>
                  <a:srgbClr val="FFFFFF"/>
                </a:highlight>
                <a:latin typeface="Consolas"/>
                <a:ea typeface="Consolas"/>
                <a:cs typeface="Consolas"/>
                <a:sym typeface="Consolas"/>
              </a:rPr>
              <a:t>, sequence_length])  </a:t>
            </a:r>
            <a:r>
              <a:rPr i="1" lang="en" sz="1800">
                <a:solidFill>
                  <a:srgbClr val="808080"/>
                </a:solidFill>
                <a:highlight>
                  <a:srgbClr val="FFFFFF"/>
                </a:highlight>
                <a:latin typeface="Consolas"/>
                <a:ea typeface="Consolas"/>
                <a:cs typeface="Consolas"/>
                <a:sym typeface="Consolas"/>
              </a:rPr>
              <a:t># Y label</a:t>
            </a:r>
          </a:p>
          <a:p>
            <a:pPr indent="0" lvl="0" marL="0" rtl="0">
              <a:lnSpc>
                <a:spcPct val="115000"/>
              </a:lnSpc>
              <a:spcBef>
                <a:spcPts val="0"/>
              </a:spcBef>
              <a:buNone/>
            </a:pPr>
            <a:r>
              <a:t/>
            </a:r>
            <a:endParaRPr sz="18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buNone/>
            </a:pPr>
            <a:r>
              <a:rPr lang="en" sz="1800">
                <a:solidFill>
                  <a:schemeClr val="dk1"/>
                </a:solidFill>
                <a:highlight>
                  <a:srgbClr val="FFFFFF"/>
                </a:highlight>
                <a:latin typeface="Consolas"/>
                <a:ea typeface="Consolas"/>
                <a:cs typeface="Consolas"/>
                <a:sym typeface="Consolas"/>
              </a:rPr>
              <a:t>cell = tf.contrib.rnn.BasicLSTMCell(</a:t>
            </a:r>
            <a:r>
              <a:rPr lang="en" sz="1800">
                <a:solidFill>
                  <a:srgbClr val="660099"/>
                </a:solidFill>
                <a:highlight>
                  <a:srgbClr val="FFFFFF"/>
                </a:highlight>
                <a:latin typeface="Consolas"/>
                <a:ea typeface="Consolas"/>
                <a:cs typeface="Consolas"/>
                <a:sym typeface="Consolas"/>
              </a:rPr>
              <a:t>num_units</a:t>
            </a:r>
            <a:r>
              <a:rPr lang="en" sz="1800">
                <a:solidFill>
                  <a:schemeClr val="dk1"/>
                </a:solidFill>
                <a:highlight>
                  <a:srgbClr val="FFFFFF"/>
                </a:highlight>
                <a:latin typeface="Consolas"/>
                <a:ea typeface="Consolas"/>
                <a:cs typeface="Consolas"/>
                <a:sym typeface="Consolas"/>
              </a:rPr>
              <a:t>=hidden_size, </a:t>
            </a:r>
            <a:r>
              <a:rPr lang="en" sz="1800">
                <a:solidFill>
                  <a:srgbClr val="660099"/>
                </a:solidFill>
                <a:highlight>
                  <a:srgbClr val="FFFFFF"/>
                </a:highlight>
                <a:latin typeface="Consolas"/>
                <a:ea typeface="Consolas"/>
                <a:cs typeface="Consolas"/>
                <a:sym typeface="Consolas"/>
              </a:rPr>
              <a:t>state_is_tuple</a:t>
            </a:r>
            <a:r>
              <a:rPr lang="en" sz="1800">
                <a:solidFill>
                  <a:schemeClr val="dk1"/>
                </a:solidFill>
                <a:highlight>
                  <a:srgbClr val="FFFFFF"/>
                </a:highlight>
                <a:latin typeface="Consolas"/>
                <a:ea typeface="Consolas"/>
                <a:cs typeface="Consolas"/>
                <a:sym typeface="Consolas"/>
              </a:rPr>
              <a:t>=</a:t>
            </a:r>
            <a:r>
              <a:rPr b="1" lang="en" sz="1800">
                <a:solidFill>
                  <a:srgbClr val="000080"/>
                </a:solidFill>
                <a:highlight>
                  <a:srgbClr val="FFFFFF"/>
                </a:highlight>
                <a:latin typeface="Consolas"/>
                <a:ea typeface="Consolas"/>
                <a:cs typeface="Consolas"/>
                <a:sym typeface="Consolas"/>
              </a:rPr>
              <a:t>True</a:t>
            </a:r>
            <a:r>
              <a:rPr lang="en" sz="18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 sz="1800">
                <a:solidFill>
                  <a:schemeClr val="dk1"/>
                </a:solidFill>
                <a:highlight>
                  <a:srgbClr val="FFFFFF"/>
                </a:highlight>
                <a:latin typeface="Consolas"/>
                <a:ea typeface="Consolas"/>
                <a:cs typeface="Consolas"/>
                <a:sym typeface="Consolas"/>
              </a:rPr>
              <a:t>initial_state = cell.zero_state(batch_size, tf.float32)</a:t>
            </a:r>
          </a:p>
          <a:p>
            <a:pPr indent="0" lvl="0" marL="0" rtl="0">
              <a:lnSpc>
                <a:spcPct val="115000"/>
              </a:lnSpc>
              <a:spcBef>
                <a:spcPts val="0"/>
              </a:spcBef>
              <a:buNone/>
            </a:pPr>
            <a:r>
              <a:rPr lang="en" sz="1800">
                <a:solidFill>
                  <a:schemeClr val="dk1"/>
                </a:solidFill>
                <a:highlight>
                  <a:srgbClr val="FFFFFF"/>
                </a:highlight>
                <a:latin typeface="Consolas"/>
                <a:ea typeface="Consolas"/>
                <a:cs typeface="Consolas"/>
                <a:sym typeface="Consolas"/>
              </a:rPr>
              <a:t>outputs, _states = tf.nn.dynamic_rnn(</a:t>
            </a:r>
          </a:p>
          <a:p>
            <a:pPr indent="0" lvl="0" marL="0" rtl="0">
              <a:lnSpc>
                <a:spcPct val="115000"/>
              </a:lnSpc>
              <a:spcBef>
                <a:spcPts val="0"/>
              </a:spcBef>
              <a:buNone/>
            </a:pPr>
            <a:r>
              <a:rPr lang="en" sz="1800">
                <a:solidFill>
                  <a:schemeClr val="dk1"/>
                </a:solidFill>
                <a:highlight>
                  <a:srgbClr val="FFFFFF"/>
                </a:highlight>
                <a:latin typeface="Consolas"/>
                <a:ea typeface="Consolas"/>
                <a:cs typeface="Consolas"/>
                <a:sym typeface="Consolas"/>
              </a:rPr>
              <a:t>   cell, </a:t>
            </a:r>
            <a:r>
              <a:rPr b="1" lang="en" sz="1800">
                <a:solidFill>
                  <a:srgbClr val="783F04"/>
                </a:solidFill>
                <a:highlight>
                  <a:srgbClr val="FFFFFF"/>
                </a:highlight>
                <a:latin typeface="Consolas"/>
                <a:ea typeface="Consolas"/>
                <a:cs typeface="Consolas"/>
                <a:sym typeface="Consolas"/>
              </a:rPr>
              <a:t>X</a:t>
            </a:r>
            <a:r>
              <a:rPr lang="en" sz="1800">
                <a:solidFill>
                  <a:schemeClr val="dk1"/>
                </a:solidFill>
                <a:highlight>
                  <a:srgbClr val="FFFFFF"/>
                </a:highlight>
                <a:latin typeface="Consolas"/>
                <a:ea typeface="Consolas"/>
                <a:cs typeface="Consolas"/>
                <a:sym typeface="Consolas"/>
              </a:rPr>
              <a:t>, </a:t>
            </a:r>
            <a:r>
              <a:rPr lang="en" sz="1800">
                <a:solidFill>
                  <a:srgbClr val="660099"/>
                </a:solidFill>
                <a:highlight>
                  <a:srgbClr val="FFFFFF"/>
                </a:highlight>
                <a:latin typeface="Consolas"/>
                <a:ea typeface="Consolas"/>
                <a:cs typeface="Consolas"/>
                <a:sym typeface="Consolas"/>
              </a:rPr>
              <a:t>initial_state</a:t>
            </a:r>
            <a:r>
              <a:rPr lang="en" sz="1800">
                <a:solidFill>
                  <a:schemeClr val="dk1"/>
                </a:solidFill>
                <a:highlight>
                  <a:srgbClr val="FFFFFF"/>
                </a:highlight>
                <a:latin typeface="Consolas"/>
                <a:ea typeface="Consolas"/>
                <a:cs typeface="Consolas"/>
                <a:sym typeface="Consolas"/>
              </a:rPr>
              <a:t>=initial_state, </a:t>
            </a:r>
            <a:r>
              <a:rPr lang="en" sz="1800">
                <a:solidFill>
                  <a:srgbClr val="660099"/>
                </a:solidFill>
                <a:highlight>
                  <a:srgbClr val="FFFFFF"/>
                </a:highlight>
                <a:latin typeface="Consolas"/>
                <a:ea typeface="Consolas"/>
                <a:cs typeface="Consolas"/>
                <a:sym typeface="Consolas"/>
              </a:rPr>
              <a:t>dtype</a:t>
            </a:r>
            <a:r>
              <a:rPr lang="en" sz="1800">
                <a:solidFill>
                  <a:schemeClr val="dk1"/>
                </a:solidFill>
                <a:highlight>
                  <a:srgbClr val="FFFFFF"/>
                </a:highlight>
                <a:latin typeface="Consolas"/>
                <a:ea typeface="Consolas"/>
                <a:cs typeface="Consolas"/>
                <a:sym typeface="Consolas"/>
              </a:rPr>
              <a:t>=tf.float32)</a:t>
            </a:r>
          </a:p>
        </p:txBody>
      </p:sp>
      <p:sp>
        <p:nvSpPr>
          <p:cNvPr id="462" name="Shape 462"/>
          <p:cNvSpPr txBox="1"/>
          <p:nvPr/>
        </p:nvSpPr>
        <p:spPr>
          <a:xfrm>
            <a:off x="3302225" y="4676400"/>
            <a:ext cx="6199800" cy="668400"/>
          </a:xfrm>
          <a:prstGeom prst="rect">
            <a:avLst/>
          </a:prstGeom>
          <a:noFill/>
          <a:ln>
            <a:noFill/>
          </a:ln>
        </p:spPr>
        <p:txBody>
          <a:bodyPr anchorCtr="0" anchor="ctr" bIns="91425" lIns="91425" rIns="91425" tIns="91425">
            <a:noAutofit/>
          </a:bodyPr>
          <a:lstStyle/>
          <a:p>
            <a:pPr lvl="0" rtl="0">
              <a:spcBef>
                <a:spcPts val="0"/>
              </a:spcBef>
              <a:buNone/>
            </a:pPr>
            <a:r>
              <a:rPr lang="en" sz="1200" u="sng">
                <a:solidFill>
                  <a:schemeClr val="hlink"/>
                </a:solidFill>
                <a:hlinkClick r:id="rId3"/>
              </a:rPr>
              <a:t>https://github.com/hunkim/DeepLearningZeroToAll/blob/master/lab-12-1-hello-rnn.py</a:t>
            </a:r>
            <a:r>
              <a:rPr lang="en" sz="1200">
                <a:solidFill>
                  <a:srgbClr val="808080"/>
                </a:solidFill>
              </a:rPr>
              <a:t> </a:t>
            </a:r>
          </a:p>
        </p:txBody>
      </p:sp>
      <p:sp>
        <p:nvSpPr>
          <p:cNvPr id="463" name="Shape 463"/>
          <p:cNvSpPr txBox="1"/>
          <p:nvPr/>
        </p:nvSpPr>
        <p:spPr>
          <a:xfrm>
            <a:off x="5398600" y="76200"/>
            <a:ext cx="3690900" cy="1811400"/>
          </a:xfrm>
          <a:prstGeom prst="rect">
            <a:avLst/>
          </a:prstGeom>
          <a:no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lvl="0" rtl="0">
              <a:lnSpc>
                <a:spcPct val="115000"/>
              </a:lnSpc>
              <a:spcBef>
                <a:spcPts val="0"/>
              </a:spcBef>
              <a:buNone/>
            </a:pPr>
            <a:r>
              <a:rPr lang="en" sz="1200">
                <a:solidFill>
                  <a:schemeClr val="dk1"/>
                </a:solidFill>
                <a:highlight>
                  <a:srgbClr val="FFFFFF"/>
                </a:highlight>
                <a:latin typeface="Consolas"/>
                <a:ea typeface="Consolas"/>
                <a:cs typeface="Consolas"/>
                <a:sym typeface="Consolas"/>
              </a:rPr>
              <a:t>x_one_hot = [[[</a:t>
            </a:r>
            <a:r>
              <a:rPr lang="en" sz="1200">
                <a:solidFill>
                  <a:srgbClr val="0000FF"/>
                </a:solidFill>
                <a:highlight>
                  <a:srgbClr val="FFFFFF"/>
                </a:highlight>
                <a:latin typeface="Consolas"/>
                <a:ea typeface="Consolas"/>
                <a:cs typeface="Consolas"/>
                <a:sym typeface="Consolas"/>
              </a:rPr>
              <a:t>1</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i="1" lang="en" sz="1200">
                <a:solidFill>
                  <a:srgbClr val="808080"/>
                </a:solidFill>
                <a:highlight>
                  <a:srgbClr val="FFFFFF"/>
                </a:highlight>
                <a:latin typeface="Consolas"/>
                <a:ea typeface="Consolas"/>
                <a:cs typeface="Consolas"/>
                <a:sym typeface="Consolas"/>
              </a:rPr>
              <a:t># h 0</a:t>
            </a:r>
          </a:p>
          <a:p>
            <a:pPr lvl="0" rtl="0">
              <a:lnSpc>
                <a:spcPct val="115000"/>
              </a:lnSpc>
              <a:spcBef>
                <a:spcPts val="0"/>
              </a:spcBef>
              <a:buNone/>
            </a:pPr>
            <a:r>
              <a:rPr lang="en" sz="1200">
                <a:solidFill>
                  <a:srgbClr val="808080"/>
                </a:solidFill>
                <a:highlight>
                  <a:srgbClr val="FFFFFF"/>
                </a:highlight>
                <a:latin typeface="Consolas"/>
                <a:ea typeface="Consolas"/>
                <a:cs typeface="Consolas"/>
                <a:sym typeface="Consolas"/>
              </a:rPr>
              <a:t>              </a:t>
            </a:r>
            <a:r>
              <a:rPr lang="en" sz="1200">
                <a:solidFill>
                  <a:schemeClr val="dk1"/>
                </a:solidFill>
                <a:highlight>
                  <a:srgbClr val="FFFFFF"/>
                </a:highlight>
                <a:latin typeface="Consolas"/>
                <a:ea typeface="Consolas"/>
                <a:cs typeface="Consolas"/>
                <a:sym typeface="Consolas"/>
              </a:rPr>
              <a:t>[</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1</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i="1" lang="en" sz="1200">
                <a:solidFill>
                  <a:srgbClr val="808080"/>
                </a:solidFill>
                <a:highlight>
                  <a:srgbClr val="FFFFFF"/>
                </a:highlight>
                <a:latin typeface="Consolas"/>
                <a:ea typeface="Consolas"/>
                <a:cs typeface="Consolas"/>
                <a:sym typeface="Consolas"/>
              </a:rPr>
              <a:t># i 1</a:t>
            </a:r>
          </a:p>
          <a:p>
            <a:pPr lvl="0" rtl="0">
              <a:lnSpc>
                <a:spcPct val="115000"/>
              </a:lnSpc>
              <a:spcBef>
                <a:spcPts val="0"/>
              </a:spcBef>
              <a:buNone/>
            </a:pPr>
            <a:r>
              <a:rPr lang="en" sz="1200">
                <a:solidFill>
                  <a:srgbClr val="808080"/>
                </a:solidFill>
                <a:highlight>
                  <a:srgbClr val="FFFFFF"/>
                </a:highlight>
                <a:latin typeface="Consolas"/>
                <a:ea typeface="Consolas"/>
                <a:cs typeface="Consolas"/>
                <a:sym typeface="Consolas"/>
              </a:rPr>
              <a:t>              </a:t>
            </a:r>
            <a:r>
              <a:rPr lang="en" sz="1200">
                <a:solidFill>
                  <a:schemeClr val="dk1"/>
                </a:solidFill>
                <a:highlight>
                  <a:srgbClr val="FFFFFF"/>
                </a:highlight>
                <a:latin typeface="Consolas"/>
                <a:ea typeface="Consolas"/>
                <a:cs typeface="Consolas"/>
                <a:sym typeface="Consolas"/>
              </a:rPr>
              <a:t>[</a:t>
            </a:r>
            <a:r>
              <a:rPr lang="en" sz="1200">
                <a:solidFill>
                  <a:srgbClr val="0000FF"/>
                </a:solidFill>
                <a:highlight>
                  <a:srgbClr val="FFFFFF"/>
                </a:highlight>
                <a:latin typeface="Consolas"/>
                <a:ea typeface="Consolas"/>
                <a:cs typeface="Consolas"/>
                <a:sym typeface="Consolas"/>
              </a:rPr>
              <a:t>1</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i="1" lang="en" sz="1200">
                <a:solidFill>
                  <a:srgbClr val="808080"/>
                </a:solidFill>
                <a:highlight>
                  <a:srgbClr val="FFFFFF"/>
                </a:highlight>
                <a:latin typeface="Consolas"/>
                <a:ea typeface="Consolas"/>
                <a:cs typeface="Consolas"/>
                <a:sym typeface="Consolas"/>
              </a:rPr>
              <a:t># h 0</a:t>
            </a:r>
          </a:p>
          <a:p>
            <a:pPr lvl="0" rtl="0">
              <a:lnSpc>
                <a:spcPct val="115000"/>
              </a:lnSpc>
              <a:spcBef>
                <a:spcPts val="0"/>
              </a:spcBef>
              <a:buNone/>
            </a:pPr>
            <a:r>
              <a:rPr lang="en" sz="1200">
                <a:solidFill>
                  <a:srgbClr val="808080"/>
                </a:solidFill>
                <a:highlight>
                  <a:srgbClr val="FFFFFF"/>
                </a:highlight>
                <a:latin typeface="Consolas"/>
                <a:ea typeface="Consolas"/>
                <a:cs typeface="Consolas"/>
                <a:sym typeface="Consolas"/>
              </a:rPr>
              <a:t>              </a:t>
            </a:r>
            <a:r>
              <a:rPr lang="en" sz="1200">
                <a:solidFill>
                  <a:schemeClr val="dk1"/>
                </a:solidFill>
                <a:highlight>
                  <a:srgbClr val="FFFFFF"/>
                </a:highlight>
                <a:latin typeface="Consolas"/>
                <a:ea typeface="Consolas"/>
                <a:cs typeface="Consolas"/>
                <a:sym typeface="Consolas"/>
              </a:rPr>
              <a:t>[</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1</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i="1" lang="en" sz="1200">
                <a:solidFill>
                  <a:srgbClr val="808080"/>
                </a:solidFill>
                <a:highlight>
                  <a:srgbClr val="FFFFFF"/>
                </a:highlight>
                <a:latin typeface="Consolas"/>
                <a:ea typeface="Consolas"/>
                <a:cs typeface="Consolas"/>
                <a:sym typeface="Consolas"/>
              </a:rPr>
              <a:t># e 2</a:t>
            </a:r>
          </a:p>
          <a:p>
            <a:pPr lvl="0" rtl="0">
              <a:lnSpc>
                <a:spcPct val="115000"/>
              </a:lnSpc>
              <a:spcBef>
                <a:spcPts val="0"/>
              </a:spcBef>
              <a:buNone/>
            </a:pPr>
            <a:r>
              <a:rPr lang="en" sz="1200">
                <a:solidFill>
                  <a:srgbClr val="808080"/>
                </a:solidFill>
                <a:highlight>
                  <a:srgbClr val="FFFFFF"/>
                </a:highlight>
                <a:latin typeface="Consolas"/>
                <a:ea typeface="Consolas"/>
                <a:cs typeface="Consolas"/>
                <a:sym typeface="Consolas"/>
              </a:rPr>
              <a:t>              </a:t>
            </a:r>
            <a:r>
              <a:rPr lang="en" sz="1200">
                <a:solidFill>
                  <a:schemeClr val="dk1"/>
                </a:solidFill>
                <a:highlight>
                  <a:srgbClr val="FFFFFF"/>
                </a:highlight>
                <a:latin typeface="Consolas"/>
                <a:ea typeface="Consolas"/>
                <a:cs typeface="Consolas"/>
                <a:sym typeface="Consolas"/>
              </a:rPr>
              <a:t>[</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1</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i="1" lang="en" sz="1200">
                <a:solidFill>
                  <a:srgbClr val="808080"/>
                </a:solidFill>
                <a:highlight>
                  <a:srgbClr val="FFFFFF"/>
                </a:highlight>
                <a:latin typeface="Consolas"/>
                <a:ea typeface="Consolas"/>
                <a:cs typeface="Consolas"/>
                <a:sym typeface="Consolas"/>
              </a:rPr>
              <a:t># l 3</a:t>
            </a:r>
          </a:p>
          <a:p>
            <a:pPr lvl="0" rtl="0">
              <a:lnSpc>
                <a:spcPct val="115000"/>
              </a:lnSpc>
              <a:spcBef>
                <a:spcPts val="0"/>
              </a:spcBef>
              <a:buNone/>
            </a:pPr>
            <a:r>
              <a:rPr lang="en" sz="1200">
                <a:solidFill>
                  <a:srgbClr val="808080"/>
                </a:solidFill>
                <a:highlight>
                  <a:srgbClr val="FFFFFF"/>
                </a:highlight>
                <a:latin typeface="Consolas"/>
                <a:ea typeface="Consolas"/>
                <a:cs typeface="Consolas"/>
                <a:sym typeface="Consolas"/>
              </a:rPr>
              <a:t>              </a:t>
            </a:r>
            <a:r>
              <a:rPr lang="en" sz="1200">
                <a:solidFill>
                  <a:schemeClr val="dk1"/>
                </a:solidFill>
                <a:highlight>
                  <a:srgbClr val="FFFFFF"/>
                </a:highlight>
                <a:latin typeface="Consolas"/>
                <a:ea typeface="Consolas"/>
                <a:cs typeface="Consolas"/>
                <a:sym typeface="Consolas"/>
              </a:rPr>
              <a:t>[</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1</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i="1" lang="en" sz="1200">
                <a:solidFill>
                  <a:srgbClr val="808080"/>
                </a:solidFill>
                <a:highlight>
                  <a:srgbClr val="FFFFFF"/>
                </a:highlight>
                <a:latin typeface="Consolas"/>
                <a:ea typeface="Consolas"/>
                <a:cs typeface="Consolas"/>
                <a:sym typeface="Consolas"/>
              </a:rPr>
              <a:t># l 3</a:t>
            </a:r>
          </a:p>
          <a:p>
            <a:pPr lvl="0" rtl="0">
              <a:lnSpc>
                <a:spcPct val="115000"/>
              </a:lnSpc>
              <a:spcBef>
                <a:spcPts val="0"/>
              </a:spcBef>
              <a:buNone/>
            </a:pPr>
            <a:r>
              <a:t/>
            </a:r>
            <a:endParaRPr sz="1200">
              <a:solidFill>
                <a:srgbClr val="808080"/>
              </a:solidFill>
              <a:highlight>
                <a:srgbClr val="FFFFFF"/>
              </a:highlight>
              <a:latin typeface="Consolas"/>
              <a:ea typeface="Consolas"/>
              <a:cs typeface="Consolas"/>
              <a:sym typeface="Consolas"/>
            </a:endParaRPr>
          </a:p>
          <a:p>
            <a:pPr lvl="0" rtl="0">
              <a:lnSpc>
                <a:spcPct val="115000"/>
              </a:lnSpc>
              <a:spcBef>
                <a:spcPts val="0"/>
              </a:spcBef>
              <a:buNone/>
            </a:pPr>
            <a:r>
              <a:rPr lang="en" sz="1200">
                <a:solidFill>
                  <a:schemeClr val="dk1"/>
                </a:solidFill>
                <a:highlight>
                  <a:srgbClr val="FFFFFF"/>
                </a:highlight>
                <a:latin typeface="Consolas"/>
                <a:ea typeface="Consolas"/>
                <a:cs typeface="Consolas"/>
                <a:sym typeface="Consolas"/>
              </a:rPr>
              <a:t>y_data = [[</a:t>
            </a:r>
            <a:r>
              <a:rPr lang="en" sz="1200">
                <a:solidFill>
                  <a:srgbClr val="0000FF"/>
                </a:solidFill>
                <a:highlight>
                  <a:srgbClr val="FFFFFF"/>
                </a:highlight>
                <a:latin typeface="Consolas"/>
                <a:ea typeface="Consolas"/>
                <a:cs typeface="Consolas"/>
                <a:sym typeface="Consolas"/>
              </a:rPr>
              <a:t>1</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2</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3</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3</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4</a:t>
            </a:r>
            <a:r>
              <a:rPr lang="en" sz="1200">
                <a:solidFill>
                  <a:schemeClr val="dk1"/>
                </a:solidFill>
                <a:highlight>
                  <a:srgbClr val="FFFFFF"/>
                </a:highlight>
                <a:latin typeface="Consolas"/>
                <a:ea typeface="Consolas"/>
                <a:cs typeface="Consolas"/>
                <a:sym typeface="Consolas"/>
              </a:rPr>
              <a:t>]]    </a:t>
            </a:r>
            <a:r>
              <a:rPr i="1" lang="en" sz="1200">
                <a:solidFill>
                  <a:srgbClr val="808080"/>
                </a:solidFill>
                <a:highlight>
                  <a:srgbClr val="FFFFFF"/>
                </a:highlight>
                <a:latin typeface="Consolas"/>
                <a:ea typeface="Consolas"/>
                <a:cs typeface="Consolas"/>
                <a:sym typeface="Consolas"/>
              </a:rPr>
              <a:t># ihello</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Shape 468"/>
          <p:cNvSpPr txBox="1"/>
          <p:nvPr>
            <p:ph type="title"/>
          </p:nvPr>
        </p:nvSpPr>
        <p:spPr>
          <a:xfrm>
            <a:off x="-8188" y="-247054"/>
            <a:ext cx="9160500" cy="1285800"/>
          </a:xfrm>
          <a:prstGeom prst="rect">
            <a:avLst/>
          </a:prstGeom>
          <a:no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r>
              <a:rPr b="0" i="0" lang="en" sz="3400" u="none" cap="none" strike="noStrike">
                <a:solidFill>
                  <a:srgbClr val="000000"/>
                </a:solidFill>
                <a:latin typeface="Gill Sans"/>
                <a:ea typeface="Gill Sans"/>
                <a:cs typeface="Gill Sans"/>
                <a:sym typeface="Gill Sans"/>
              </a:rPr>
              <a:t>Cost: </a:t>
            </a:r>
            <a:r>
              <a:rPr lang="en"/>
              <a:t>s</a:t>
            </a:r>
            <a:r>
              <a:rPr b="0" i="0" lang="en" sz="3400" u="none" cap="none" strike="noStrike">
                <a:solidFill>
                  <a:srgbClr val="000000"/>
                </a:solidFill>
                <a:latin typeface="Gill Sans"/>
                <a:ea typeface="Gill Sans"/>
                <a:cs typeface="Gill Sans"/>
                <a:sym typeface="Gill Sans"/>
              </a:rPr>
              <a:t>equence</a:t>
            </a:r>
            <a:r>
              <a:rPr lang="en"/>
              <a:t>_loss</a:t>
            </a:r>
          </a:p>
        </p:txBody>
      </p:sp>
      <p:sp>
        <p:nvSpPr>
          <p:cNvPr id="469" name="Shape 469"/>
          <p:cNvSpPr txBox="1"/>
          <p:nvPr/>
        </p:nvSpPr>
        <p:spPr>
          <a:xfrm>
            <a:off x="1945600" y="4589475"/>
            <a:ext cx="7630800" cy="668400"/>
          </a:xfrm>
          <a:prstGeom prst="rect">
            <a:avLst/>
          </a:prstGeom>
          <a:noFill/>
          <a:ln>
            <a:noFill/>
          </a:ln>
        </p:spPr>
        <p:txBody>
          <a:bodyPr anchorCtr="0" anchor="ctr" bIns="91425" lIns="91425" rIns="91425" tIns="91425">
            <a:noAutofit/>
          </a:bodyPr>
          <a:lstStyle/>
          <a:p>
            <a:pPr lvl="0" rtl="0">
              <a:spcBef>
                <a:spcPts val="0"/>
              </a:spcBef>
              <a:buNone/>
            </a:pPr>
            <a:r>
              <a:rPr lang="en" u="sng">
                <a:solidFill>
                  <a:schemeClr val="hlink"/>
                </a:solidFill>
                <a:hlinkClick r:id="rId3"/>
              </a:rPr>
              <a:t>https://github.com/hunkim/DeepLearningZeroToAll/blob/master/lab-12-0-rnn_basics.ipynb</a:t>
            </a:r>
            <a:r>
              <a:rPr lang="en">
                <a:solidFill>
                  <a:srgbClr val="808080"/>
                </a:solidFill>
              </a:rPr>
              <a:t> </a:t>
            </a:r>
          </a:p>
        </p:txBody>
      </p:sp>
      <p:pic>
        <p:nvPicPr>
          <p:cNvPr id="470" name="Shape 470"/>
          <p:cNvPicPr preferRelativeResize="0"/>
          <p:nvPr/>
        </p:nvPicPr>
        <p:blipFill>
          <a:blip r:embed="rId4">
            <a:alphaModFix/>
          </a:blip>
          <a:stretch>
            <a:fillRect/>
          </a:stretch>
        </p:blipFill>
        <p:spPr>
          <a:xfrm>
            <a:off x="152400" y="1191145"/>
            <a:ext cx="8839196" cy="258119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Shape 475"/>
          <p:cNvSpPr txBox="1"/>
          <p:nvPr/>
        </p:nvSpPr>
        <p:spPr>
          <a:xfrm>
            <a:off x="0" y="669900"/>
            <a:ext cx="6631800" cy="4421400"/>
          </a:xfrm>
          <a:prstGeom prst="rect">
            <a:avLst/>
          </a:prstGeom>
          <a:noFill/>
          <a:ln>
            <a:noFill/>
          </a:ln>
        </p:spPr>
        <p:txBody>
          <a:bodyPr anchorCtr="0" anchor="ctr" bIns="91425" lIns="91425" rIns="91425" tIns="91425">
            <a:noAutofit/>
          </a:bodyPr>
          <a:lstStyle/>
          <a:p>
            <a:pPr indent="0" lvl="0" marL="177800" marR="177800" rtl="0">
              <a:lnSpc>
                <a:spcPct val="121429"/>
              </a:lnSpc>
              <a:spcBef>
                <a:spcPts val="1400"/>
              </a:spcBef>
              <a:spcAft>
                <a:spcPts val="1400"/>
              </a:spcAft>
              <a:buNone/>
            </a:pPr>
            <a:r>
              <a:rPr i="1" lang="en" sz="1200">
                <a:solidFill>
                  <a:srgbClr val="408080"/>
                </a:solidFill>
                <a:highlight>
                  <a:srgbClr val="F7F7F7"/>
                </a:highlight>
                <a:latin typeface="Consolas"/>
                <a:ea typeface="Consolas"/>
                <a:cs typeface="Consolas"/>
                <a:sym typeface="Consolas"/>
              </a:rPr>
              <a:t># [batch_size, sequence_length]</a:t>
            </a:r>
            <a:br>
              <a:rPr lang="en" sz="1200">
                <a:solidFill>
                  <a:srgbClr val="333333"/>
                </a:solidFill>
                <a:highlight>
                  <a:srgbClr val="F7F7F7"/>
                </a:highlight>
                <a:latin typeface="Consolas"/>
                <a:ea typeface="Consolas"/>
                <a:cs typeface="Consolas"/>
                <a:sym typeface="Consolas"/>
              </a:rPr>
            </a:br>
            <a:r>
              <a:rPr lang="en" sz="1200">
                <a:solidFill>
                  <a:srgbClr val="333333"/>
                </a:solidFill>
                <a:highlight>
                  <a:srgbClr val="F7F7F7"/>
                </a:highlight>
                <a:latin typeface="Consolas"/>
                <a:ea typeface="Consolas"/>
                <a:cs typeface="Consolas"/>
                <a:sym typeface="Consolas"/>
              </a:rPr>
              <a:t>y_data </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 tf</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constant([[</a:t>
            </a:r>
            <a:r>
              <a:rPr lang="en" sz="1200">
                <a:solidFill>
                  <a:srgbClr val="666666"/>
                </a:solidFill>
                <a:highlight>
                  <a:srgbClr val="F7F7F7"/>
                </a:highlight>
                <a:latin typeface="Consolas"/>
                <a:ea typeface="Consolas"/>
                <a:cs typeface="Consolas"/>
                <a:sym typeface="Consolas"/>
              </a:rPr>
              <a:t>1</a:t>
            </a:r>
            <a:r>
              <a:rPr lang="en" sz="1200">
                <a:solidFill>
                  <a:srgbClr val="333333"/>
                </a:solidFill>
                <a:highlight>
                  <a:srgbClr val="F7F7F7"/>
                </a:highlight>
                <a:latin typeface="Consolas"/>
                <a:ea typeface="Consolas"/>
                <a:cs typeface="Consolas"/>
                <a:sym typeface="Consolas"/>
              </a:rPr>
              <a:t>, </a:t>
            </a:r>
            <a:r>
              <a:rPr lang="en" sz="1200">
                <a:solidFill>
                  <a:srgbClr val="666666"/>
                </a:solidFill>
                <a:highlight>
                  <a:srgbClr val="F7F7F7"/>
                </a:highlight>
                <a:latin typeface="Consolas"/>
                <a:ea typeface="Consolas"/>
                <a:cs typeface="Consolas"/>
                <a:sym typeface="Consolas"/>
              </a:rPr>
              <a:t>1</a:t>
            </a:r>
            <a:r>
              <a:rPr lang="en" sz="1200">
                <a:solidFill>
                  <a:srgbClr val="333333"/>
                </a:solidFill>
                <a:highlight>
                  <a:srgbClr val="F7F7F7"/>
                </a:highlight>
                <a:latin typeface="Consolas"/>
                <a:ea typeface="Consolas"/>
                <a:cs typeface="Consolas"/>
                <a:sym typeface="Consolas"/>
              </a:rPr>
              <a:t>, </a:t>
            </a:r>
            <a:r>
              <a:rPr lang="en" sz="1200">
                <a:solidFill>
                  <a:srgbClr val="666666"/>
                </a:solidFill>
                <a:highlight>
                  <a:srgbClr val="F7F7F7"/>
                </a:highlight>
                <a:latin typeface="Consolas"/>
                <a:ea typeface="Consolas"/>
                <a:cs typeface="Consolas"/>
                <a:sym typeface="Consolas"/>
              </a:rPr>
              <a:t>1</a:t>
            </a:r>
            <a:r>
              <a:rPr lang="en" sz="1200">
                <a:solidFill>
                  <a:srgbClr val="333333"/>
                </a:solidFill>
                <a:highlight>
                  <a:srgbClr val="F7F7F7"/>
                </a:highlight>
                <a:latin typeface="Consolas"/>
                <a:ea typeface="Consolas"/>
                <a:cs typeface="Consolas"/>
                <a:sym typeface="Consolas"/>
              </a:rPr>
              <a:t>]])</a:t>
            </a:r>
            <a:br>
              <a:rPr lang="en" sz="1200">
                <a:solidFill>
                  <a:srgbClr val="333333"/>
                </a:solidFill>
                <a:highlight>
                  <a:srgbClr val="F7F7F7"/>
                </a:highlight>
                <a:latin typeface="Consolas"/>
                <a:ea typeface="Consolas"/>
                <a:cs typeface="Consolas"/>
                <a:sym typeface="Consolas"/>
              </a:rPr>
            </a:br>
            <a:br>
              <a:rPr lang="en" sz="1200">
                <a:solidFill>
                  <a:srgbClr val="333333"/>
                </a:solidFill>
                <a:highlight>
                  <a:srgbClr val="F7F7F7"/>
                </a:highlight>
                <a:latin typeface="Consolas"/>
                <a:ea typeface="Consolas"/>
                <a:cs typeface="Consolas"/>
                <a:sym typeface="Consolas"/>
              </a:rPr>
            </a:br>
            <a:r>
              <a:rPr i="1" lang="en" sz="1200">
                <a:solidFill>
                  <a:srgbClr val="408080"/>
                </a:solidFill>
                <a:highlight>
                  <a:srgbClr val="F7F7F7"/>
                </a:highlight>
                <a:latin typeface="Consolas"/>
                <a:ea typeface="Consolas"/>
                <a:cs typeface="Consolas"/>
                <a:sym typeface="Consolas"/>
              </a:rPr>
              <a:t># [batch_size, sequence_length, emb_dim ]</a:t>
            </a:r>
            <a:br>
              <a:rPr lang="en" sz="1200">
                <a:solidFill>
                  <a:srgbClr val="333333"/>
                </a:solidFill>
                <a:highlight>
                  <a:srgbClr val="F7F7F7"/>
                </a:highlight>
                <a:latin typeface="Consolas"/>
                <a:ea typeface="Consolas"/>
                <a:cs typeface="Consolas"/>
                <a:sym typeface="Consolas"/>
              </a:rPr>
            </a:br>
            <a:r>
              <a:rPr lang="en" sz="1200">
                <a:solidFill>
                  <a:srgbClr val="333333"/>
                </a:solidFill>
                <a:highlight>
                  <a:srgbClr val="F7F7F7"/>
                </a:highlight>
                <a:latin typeface="Consolas"/>
                <a:ea typeface="Consolas"/>
                <a:cs typeface="Consolas"/>
                <a:sym typeface="Consolas"/>
              </a:rPr>
              <a:t>prediction1 </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 tf</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constant([[[</a:t>
            </a:r>
            <a:r>
              <a:rPr lang="en" sz="1200">
                <a:solidFill>
                  <a:srgbClr val="666666"/>
                </a:solidFill>
                <a:highlight>
                  <a:srgbClr val="F7F7F7"/>
                </a:highlight>
                <a:latin typeface="Consolas"/>
                <a:ea typeface="Consolas"/>
                <a:cs typeface="Consolas"/>
                <a:sym typeface="Consolas"/>
              </a:rPr>
              <a:t>0.3</a:t>
            </a:r>
            <a:r>
              <a:rPr lang="en" sz="1200">
                <a:solidFill>
                  <a:srgbClr val="333333"/>
                </a:solidFill>
                <a:highlight>
                  <a:srgbClr val="F7F7F7"/>
                </a:highlight>
                <a:latin typeface="Consolas"/>
                <a:ea typeface="Consolas"/>
                <a:cs typeface="Consolas"/>
                <a:sym typeface="Consolas"/>
              </a:rPr>
              <a:t>, </a:t>
            </a:r>
            <a:r>
              <a:rPr lang="en" sz="1200">
                <a:solidFill>
                  <a:srgbClr val="666666"/>
                </a:solidFill>
                <a:highlight>
                  <a:srgbClr val="F7F7F7"/>
                </a:highlight>
                <a:latin typeface="Consolas"/>
                <a:ea typeface="Consolas"/>
                <a:cs typeface="Consolas"/>
                <a:sym typeface="Consolas"/>
              </a:rPr>
              <a:t>0.7</a:t>
            </a:r>
            <a:r>
              <a:rPr lang="en" sz="1200">
                <a:solidFill>
                  <a:srgbClr val="333333"/>
                </a:solidFill>
                <a:highlight>
                  <a:srgbClr val="F7F7F7"/>
                </a:highlight>
                <a:latin typeface="Consolas"/>
                <a:ea typeface="Consolas"/>
                <a:cs typeface="Consolas"/>
                <a:sym typeface="Consolas"/>
              </a:rPr>
              <a:t>], [</a:t>
            </a:r>
            <a:r>
              <a:rPr lang="en" sz="1200">
                <a:solidFill>
                  <a:srgbClr val="666666"/>
                </a:solidFill>
                <a:highlight>
                  <a:srgbClr val="F7F7F7"/>
                </a:highlight>
                <a:latin typeface="Consolas"/>
                <a:ea typeface="Consolas"/>
                <a:cs typeface="Consolas"/>
                <a:sym typeface="Consolas"/>
              </a:rPr>
              <a:t>0.3</a:t>
            </a:r>
            <a:r>
              <a:rPr lang="en" sz="1200">
                <a:solidFill>
                  <a:srgbClr val="333333"/>
                </a:solidFill>
                <a:highlight>
                  <a:srgbClr val="F7F7F7"/>
                </a:highlight>
                <a:latin typeface="Consolas"/>
                <a:ea typeface="Consolas"/>
                <a:cs typeface="Consolas"/>
                <a:sym typeface="Consolas"/>
              </a:rPr>
              <a:t>, </a:t>
            </a:r>
            <a:r>
              <a:rPr lang="en" sz="1200">
                <a:solidFill>
                  <a:srgbClr val="666666"/>
                </a:solidFill>
                <a:highlight>
                  <a:srgbClr val="F7F7F7"/>
                </a:highlight>
                <a:latin typeface="Consolas"/>
                <a:ea typeface="Consolas"/>
                <a:cs typeface="Consolas"/>
                <a:sym typeface="Consolas"/>
              </a:rPr>
              <a:t>0.7</a:t>
            </a:r>
            <a:r>
              <a:rPr lang="en" sz="1200">
                <a:solidFill>
                  <a:srgbClr val="333333"/>
                </a:solidFill>
                <a:highlight>
                  <a:srgbClr val="F7F7F7"/>
                </a:highlight>
                <a:latin typeface="Consolas"/>
                <a:ea typeface="Consolas"/>
                <a:cs typeface="Consolas"/>
                <a:sym typeface="Consolas"/>
              </a:rPr>
              <a:t>], [</a:t>
            </a:r>
            <a:r>
              <a:rPr lang="en" sz="1200">
                <a:solidFill>
                  <a:srgbClr val="666666"/>
                </a:solidFill>
                <a:highlight>
                  <a:srgbClr val="F7F7F7"/>
                </a:highlight>
                <a:latin typeface="Consolas"/>
                <a:ea typeface="Consolas"/>
                <a:cs typeface="Consolas"/>
                <a:sym typeface="Consolas"/>
              </a:rPr>
              <a:t>0.3</a:t>
            </a:r>
            <a:r>
              <a:rPr lang="en" sz="1200">
                <a:solidFill>
                  <a:srgbClr val="333333"/>
                </a:solidFill>
                <a:highlight>
                  <a:srgbClr val="F7F7F7"/>
                </a:highlight>
                <a:latin typeface="Consolas"/>
                <a:ea typeface="Consolas"/>
                <a:cs typeface="Consolas"/>
                <a:sym typeface="Consolas"/>
              </a:rPr>
              <a:t>, </a:t>
            </a:r>
            <a:r>
              <a:rPr lang="en" sz="1200">
                <a:solidFill>
                  <a:srgbClr val="666666"/>
                </a:solidFill>
                <a:highlight>
                  <a:srgbClr val="F7F7F7"/>
                </a:highlight>
                <a:latin typeface="Consolas"/>
                <a:ea typeface="Consolas"/>
                <a:cs typeface="Consolas"/>
                <a:sym typeface="Consolas"/>
              </a:rPr>
              <a:t>0.7</a:t>
            </a:r>
            <a:r>
              <a:rPr lang="en" sz="1200">
                <a:solidFill>
                  <a:srgbClr val="333333"/>
                </a:solidFill>
                <a:highlight>
                  <a:srgbClr val="F7F7F7"/>
                </a:highlight>
                <a:latin typeface="Consolas"/>
                <a:ea typeface="Consolas"/>
                <a:cs typeface="Consolas"/>
                <a:sym typeface="Consolas"/>
              </a:rPr>
              <a:t>]]], dtype</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tf</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float32)</a:t>
            </a:r>
            <a:br>
              <a:rPr lang="en" sz="1200">
                <a:solidFill>
                  <a:srgbClr val="333333"/>
                </a:solidFill>
                <a:highlight>
                  <a:srgbClr val="F7F7F7"/>
                </a:highlight>
                <a:latin typeface="Consolas"/>
                <a:ea typeface="Consolas"/>
                <a:cs typeface="Consolas"/>
                <a:sym typeface="Consolas"/>
              </a:rPr>
            </a:br>
            <a:r>
              <a:rPr lang="en" sz="1200">
                <a:solidFill>
                  <a:srgbClr val="333333"/>
                </a:solidFill>
                <a:highlight>
                  <a:srgbClr val="F7F7F7"/>
                </a:highlight>
                <a:latin typeface="Consolas"/>
                <a:ea typeface="Consolas"/>
                <a:cs typeface="Consolas"/>
                <a:sym typeface="Consolas"/>
              </a:rPr>
              <a:t>prediction2 </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 tf</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constant([[[</a:t>
            </a:r>
            <a:r>
              <a:rPr lang="en" sz="1200">
                <a:solidFill>
                  <a:srgbClr val="666666"/>
                </a:solidFill>
                <a:highlight>
                  <a:srgbClr val="F7F7F7"/>
                </a:highlight>
                <a:latin typeface="Consolas"/>
                <a:ea typeface="Consolas"/>
                <a:cs typeface="Consolas"/>
                <a:sym typeface="Consolas"/>
              </a:rPr>
              <a:t>0.1</a:t>
            </a:r>
            <a:r>
              <a:rPr lang="en" sz="1200">
                <a:solidFill>
                  <a:srgbClr val="333333"/>
                </a:solidFill>
                <a:highlight>
                  <a:srgbClr val="F7F7F7"/>
                </a:highlight>
                <a:latin typeface="Consolas"/>
                <a:ea typeface="Consolas"/>
                <a:cs typeface="Consolas"/>
                <a:sym typeface="Consolas"/>
              </a:rPr>
              <a:t>, </a:t>
            </a:r>
            <a:r>
              <a:rPr lang="en" sz="1200">
                <a:solidFill>
                  <a:srgbClr val="666666"/>
                </a:solidFill>
                <a:highlight>
                  <a:srgbClr val="F7F7F7"/>
                </a:highlight>
                <a:latin typeface="Consolas"/>
                <a:ea typeface="Consolas"/>
                <a:cs typeface="Consolas"/>
                <a:sym typeface="Consolas"/>
              </a:rPr>
              <a:t>0.9</a:t>
            </a:r>
            <a:r>
              <a:rPr lang="en" sz="1200">
                <a:solidFill>
                  <a:srgbClr val="333333"/>
                </a:solidFill>
                <a:highlight>
                  <a:srgbClr val="F7F7F7"/>
                </a:highlight>
                <a:latin typeface="Consolas"/>
                <a:ea typeface="Consolas"/>
                <a:cs typeface="Consolas"/>
                <a:sym typeface="Consolas"/>
              </a:rPr>
              <a:t>], [</a:t>
            </a:r>
            <a:r>
              <a:rPr lang="en" sz="1200">
                <a:solidFill>
                  <a:srgbClr val="666666"/>
                </a:solidFill>
                <a:highlight>
                  <a:srgbClr val="F7F7F7"/>
                </a:highlight>
                <a:latin typeface="Consolas"/>
                <a:ea typeface="Consolas"/>
                <a:cs typeface="Consolas"/>
                <a:sym typeface="Consolas"/>
              </a:rPr>
              <a:t>0.1</a:t>
            </a:r>
            <a:r>
              <a:rPr lang="en" sz="1200">
                <a:solidFill>
                  <a:srgbClr val="333333"/>
                </a:solidFill>
                <a:highlight>
                  <a:srgbClr val="F7F7F7"/>
                </a:highlight>
                <a:latin typeface="Consolas"/>
                <a:ea typeface="Consolas"/>
                <a:cs typeface="Consolas"/>
                <a:sym typeface="Consolas"/>
              </a:rPr>
              <a:t>, </a:t>
            </a:r>
            <a:r>
              <a:rPr lang="en" sz="1200">
                <a:solidFill>
                  <a:srgbClr val="666666"/>
                </a:solidFill>
                <a:highlight>
                  <a:srgbClr val="F7F7F7"/>
                </a:highlight>
                <a:latin typeface="Consolas"/>
                <a:ea typeface="Consolas"/>
                <a:cs typeface="Consolas"/>
                <a:sym typeface="Consolas"/>
              </a:rPr>
              <a:t>0.9</a:t>
            </a:r>
            <a:r>
              <a:rPr lang="en" sz="1200">
                <a:solidFill>
                  <a:srgbClr val="333333"/>
                </a:solidFill>
                <a:highlight>
                  <a:srgbClr val="F7F7F7"/>
                </a:highlight>
                <a:latin typeface="Consolas"/>
                <a:ea typeface="Consolas"/>
                <a:cs typeface="Consolas"/>
                <a:sym typeface="Consolas"/>
              </a:rPr>
              <a:t>], [</a:t>
            </a:r>
            <a:r>
              <a:rPr lang="en" sz="1200">
                <a:solidFill>
                  <a:srgbClr val="666666"/>
                </a:solidFill>
                <a:highlight>
                  <a:srgbClr val="F7F7F7"/>
                </a:highlight>
                <a:latin typeface="Consolas"/>
                <a:ea typeface="Consolas"/>
                <a:cs typeface="Consolas"/>
                <a:sym typeface="Consolas"/>
              </a:rPr>
              <a:t>0.1</a:t>
            </a:r>
            <a:r>
              <a:rPr lang="en" sz="1200">
                <a:solidFill>
                  <a:srgbClr val="333333"/>
                </a:solidFill>
                <a:highlight>
                  <a:srgbClr val="F7F7F7"/>
                </a:highlight>
                <a:latin typeface="Consolas"/>
                <a:ea typeface="Consolas"/>
                <a:cs typeface="Consolas"/>
                <a:sym typeface="Consolas"/>
              </a:rPr>
              <a:t>, </a:t>
            </a:r>
            <a:r>
              <a:rPr lang="en" sz="1200">
                <a:solidFill>
                  <a:srgbClr val="666666"/>
                </a:solidFill>
                <a:highlight>
                  <a:srgbClr val="F7F7F7"/>
                </a:highlight>
                <a:latin typeface="Consolas"/>
                <a:ea typeface="Consolas"/>
                <a:cs typeface="Consolas"/>
                <a:sym typeface="Consolas"/>
              </a:rPr>
              <a:t>0.9</a:t>
            </a:r>
            <a:r>
              <a:rPr lang="en" sz="1200">
                <a:solidFill>
                  <a:srgbClr val="333333"/>
                </a:solidFill>
                <a:highlight>
                  <a:srgbClr val="F7F7F7"/>
                </a:highlight>
                <a:latin typeface="Consolas"/>
                <a:ea typeface="Consolas"/>
                <a:cs typeface="Consolas"/>
                <a:sym typeface="Consolas"/>
              </a:rPr>
              <a:t>]]], dtype</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tf</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float32)</a:t>
            </a:r>
            <a:br>
              <a:rPr lang="en" sz="1200">
                <a:solidFill>
                  <a:srgbClr val="333333"/>
                </a:solidFill>
                <a:highlight>
                  <a:srgbClr val="F7F7F7"/>
                </a:highlight>
                <a:latin typeface="Consolas"/>
                <a:ea typeface="Consolas"/>
                <a:cs typeface="Consolas"/>
                <a:sym typeface="Consolas"/>
              </a:rPr>
            </a:br>
            <a:br>
              <a:rPr lang="en" sz="1200">
                <a:solidFill>
                  <a:srgbClr val="333333"/>
                </a:solidFill>
                <a:highlight>
                  <a:srgbClr val="F7F7F7"/>
                </a:highlight>
                <a:latin typeface="Consolas"/>
                <a:ea typeface="Consolas"/>
                <a:cs typeface="Consolas"/>
                <a:sym typeface="Consolas"/>
              </a:rPr>
            </a:br>
            <a:r>
              <a:rPr i="1" lang="en" sz="1200">
                <a:solidFill>
                  <a:srgbClr val="408080"/>
                </a:solidFill>
                <a:highlight>
                  <a:srgbClr val="F7F7F7"/>
                </a:highlight>
                <a:latin typeface="Consolas"/>
                <a:ea typeface="Consolas"/>
                <a:cs typeface="Consolas"/>
                <a:sym typeface="Consolas"/>
              </a:rPr>
              <a:t># [batch_size * sequence_length]</a:t>
            </a:r>
            <a:br>
              <a:rPr lang="en" sz="1200">
                <a:solidFill>
                  <a:srgbClr val="333333"/>
                </a:solidFill>
                <a:highlight>
                  <a:srgbClr val="F7F7F7"/>
                </a:highlight>
                <a:latin typeface="Consolas"/>
                <a:ea typeface="Consolas"/>
                <a:cs typeface="Consolas"/>
                <a:sym typeface="Consolas"/>
              </a:rPr>
            </a:br>
            <a:r>
              <a:rPr lang="en" sz="1200">
                <a:solidFill>
                  <a:srgbClr val="333333"/>
                </a:solidFill>
                <a:highlight>
                  <a:srgbClr val="F7F7F7"/>
                </a:highlight>
                <a:latin typeface="Consolas"/>
                <a:ea typeface="Consolas"/>
                <a:cs typeface="Consolas"/>
                <a:sym typeface="Consolas"/>
              </a:rPr>
              <a:t>weights </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 tf</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constant([[</a:t>
            </a:r>
            <a:r>
              <a:rPr lang="en" sz="1200">
                <a:solidFill>
                  <a:srgbClr val="666666"/>
                </a:solidFill>
                <a:highlight>
                  <a:srgbClr val="F7F7F7"/>
                </a:highlight>
                <a:latin typeface="Consolas"/>
                <a:ea typeface="Consolas"/>
                <a:cs typeface="Consolas"/>
                <a:sym typeface="Consolas"/>
              </a:rPr>
              <a:t>1</a:t>
            </a:r>
            <a:r>
              <a:rPr lang="en" sz="1200">
                <a:solidFill>
                  <a:srgbClr val="333333"/>
                </a:solidFill>
                <a:highlight>
                  <a:srgbClr val="F7F7F7"/>
                </a:highlight>
                <a:latin typeface="Consolas"/>
                <a:ea typeface="Consolas"/>
                <a:cs typeface="Consolas"/>
                <a:sym typeface="Consolas"/>
              </a:rPr>
              <a:t>, </a:t>
            </a:r>
            <a:r>
              <a:rPr lang="en" sz="1200">
                <a:solidFill>
                  <a:srgbClr val="666666"/>
                </a:solidFill>
                <a:highlight>
                  <a:srgbClr val="F7F7F7"/>
                </a:highlight>
                <a:latin typeface="Consolas"/>
                <a:ea typeface="Consolas"/>
                <a:cs typeface="Consolas"/>
                <a:sym typeface="Consolas"/>
              </a:rPr>
              <a:t>1</a:t>
            </a:r>
            <a:r>
              <a:rPr lang="en" sz="1200">
                <a:solidFill>
                  <a:srgbClr val="333333"/>
                </a:solidFill>
                <a:highlight>
                  <a:srgbClr val="F7F7F7"/>
                </a:highlight>
                <a:latin typeface="Consolas"/>
                <a:ea typeface="Consolas"/>
                <a:cs typeface="Consolas"/>
                <a:sym typeface="Consolas"/>
              </a:rPr>
              <a:t>, </a:t>
            </a:r>
            <a:r>
              <a:rPr lang="en" sz="1200">
                <a:solidFill>
                  <a:srgbClr val="666666"/>
                </a:solidFill>
                <a:highlight>
                  <a:srgbClr val="F7F7F7"/>
                </a:highlight>
                <a:latin typeface="Consolas"/>
                <a:ea typeface="Consolas"/>
                <a:cs typeface="Consolas"/>
                <a:sym typeface="Consolas"/>
              </a:rPr>
              <a:t>1</a:t>
            </a:r>
            <a:r>
              <a:rPr lang="en" sz="1200">
                <a:solidFill>
                  <a:srgbClr val="333333"/>
                </a:solidFill>
                <a:highlight>
                  <a:srgbClr val="F7F7F7"/>
                </a:highlight>
                <a:latin typeface="Consolas"/>
                <a:ea typeface="Consolas"/>
                <a:cs typeface="Consolas"/>
                <a:sym typeface="Consolas"/>
              </a:rPr>
              <a:t>]], dtype</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tf</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float32)</a:t>
            </a:r>
            <a:br>
              <a:rPr lang="en" sz="1200">
                <a:solidFill>
                  <a:srgbClr val="333333"/>
                </a:solidFill>
                <a:highlight>
                  <a:srgbClr val="F7F7F7"/>
                </a:highlight>
                <a:latin typeface="Consolas"/>
                <a:ea typeface="Consolas"/>
                <a:cs typeface="Consolas"/>
                <a:sym typeface="Consolas"/>
              </a:rPr>
            </a:br>
            <a:br>
              <a:rPr lang="en" sz="1200">
                <a:solidFill>
                  <a:srgbClr val="333333"/>
                </a:solidFill>
                <a:highlight>
                  <a:srgbClr val="F7F7F7"/>
                </a:highlight>
                <a:latin typeface="Consolas"/>
                <a:ea typeface="Consolas"/>
                <a:cs typeface="Consolas"/>
                <a:sym typeface="Consolas"/>
              </a:rPr>
            </a:br>
            <a:r>
              <a:rPr lang="en" sz="1200">
                <a:solidFill>
                  <a:srgbClr val="333333"/>
                </a:solidFill>
                <a:highlight>
                  <a:srgbClr val="F7F7F7"/>
                </a:highlight>
                <a:latin typeface="Consolas"/>
                <a:ea typeface="Consolas"/>
                <a:cs typeface="Consolas"/>
                <a:sym typeface="Consolas"/>
              </a:rPr>
              <a:t>sequence_loss1 </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 tf</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contrib</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seq2seq</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sequence_loss(prediction1, y_data, weights)</a:t>
            </a:r>
            <a:br>
              <a:rPr lang="en" sz="1200">
                <a:solidFill>
                  <a:srgbClr val="333333"/>
                </a:solidFill>
                <a:highlight>
                  <a:srgbClr val="F7F7F7"/>
                </a:highlight>
                <a:latin typeface="Consolas"/>
                <a:ea typeface="Consolas"/>
                <a:cs typeface="Consolas"/>
                <a:sym typeface="Consolas"/>
              </a:rPr>
            </a:br>
            <a:r>
              <a:rPr lang="en" sz="1200">
                <a:solidFill>
                  <a:srgbClr val="333333"/>
                </a:solidFill>
                <a:highlight>
                  <a:srgbClr val="F7F7F7"/>
                </a:highlight>
                <a:latin typeface="Consolas"/>
                <a:ea typeface="Consolas"/>
                <a:cs typeface="Consolas"/>
                <a:sym typeface="Consolas"/>
              </a:rPr>
              <a:t>sequence_loss2 </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 tf</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contrib</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seq2seq</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sequence_loss(prediction2, y_data, weights)</a:t>
            </a:r>
            <a:br>
              <a:rPr lang="en" sz="1200">
                <a:solidFill>
                  <a:srgbClr val="333333"/>
                </a:solidFill>
                <a:highlight>
                  <a:srgbClr val="F7F7F7"/>
                </a:highlight>
                <a:latin typeface="Consolas"/>
                <a:ea typeface="Consolas"/>
                <a:cs typeface="Consolas"/>
                <a:sym typeface="Consolas"/>
              </a:rPr>
            </a:br>
            <a:br>
              <a:rPr lang="en" sz="1200">
                <a:solidFill>
                  <a:srgbClr val="333333"/>
                </a:solidFill>
                <a:highlight>
                  <a:srgbClr val="F7F7F7"/>
                </a:highlight>
                <a:latin typeface="Consolas"/>
                <a:ea typeface="Consolas"/>
                <a:cs typeface="Consolas"/>
                <a:sym typeface="Consolas"/>
              </a:rPr>
            </a:br>
            <a:r>
              <a:rPr lang="en" sz="1200">
                <a:solidFill>
                  <a:srgbClr val="333333"/>
                </a:solidFill>
                <a:highlight>
                  <a:srgbClr val="F7F7F7"/>
                </a:highlight>
                <a:latin typeface="Consolas"/>
                <a:ea typeface="Consolas"/>
                <a:cs typeface="Consolas"/>
                <a:sym typeface="Consolas"/>
              </a:rPr>
              <a:t>sess</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run(tf</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global_variables_initializer())</a:t>
            </a:r>
            <a:br>
              <a:rPr lang="en" sz="1200">
                <a:solidFill>
                  <a:srgbClr val="333333"/>
                </a:solidFill>
                <a:highlight>
                  <a:srgbClr val="F7F7F7"/>
                </a:highlight>
                <a:latin typeface="Consolas"/>
                <a:ea typeface="Consolas"/>
                <a:cs typeface="Consolas"/>
                <a:sym typeface="Consolas"/>
              </a:rPr>
            </a:br>
            <a:r>
              <a:rPr lang="en" sz="1200">
                <a:solidFill>
                  <a:srgbClr val="008000"/>
                </a:solidFill>
                <a:highlight>
                  <a:srgbClr val="F7F7F7"/>
                </a:highlight>
                <a:latin typeface="Consolas"/>
                <a:ea typeface="Consolas"/>
                <a:cs typeface="Consolas"/>
                <a:sym typeface="Consolas"/>
              </a:rPr>
              <a:t>print</a:t>
            </a:r>
            <a:r>
              <a:rPr lang="en" sz="1200">
                <a:solidFill>
                  <a:srgbClr val="333333"/>
                </a:solidFill>
                <a:highlight>
                  <a:srgbClr val="F7F7F7"/>
                </a:highlight>
                <a:latin typeface="Consolas"/>
                <a:ea typeface="Consolas"/>
                <a:cs typeface="Consolas"/>
                <a:sym typeface="Consolas"/>
              </a:rPr>
              <a:t>(</a:t>
            </a:r>
            <a:r>
              <a:rPr lang="en" sz="1200">
                <a:solidFill>
                  <a:srgbClr val="BA2121"/>
                </a:solidFill>
                <a:highlight>
                  <a:srgbClr val="F7F7F7"/>
                </a:highlight>
                <a:latin typeface="Consolas"/>
                <a:ea typeface="Consolas"/>
                <a:cs typeface="Consolas"/>
                <a:sym typeface="Consolas"/>
              </a:rPr>
              <a:t>"Loss1: "</a:t>
            </a:r>
            <a:r>
              <a:rPr lang="en" sz="1200">
                <a:solidFill>
                  <a:srgbClr val="333333"/>
                </a:solidFill>
                <a:highlight>
                  <a:srgbClr val="F7F7F7"/>
                </a:highlight>
                <a:latin typeface="Consolas"/>
                <a:ea typeface="Consolas"/>
                <a:cs typeface="Consolas"/>
                <a:sym typeface="Consolas"/>
              </a:rPr>
              <a:t>, sequence_loss1</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eval(),</a:t>
            </a:r>
            <a:br>
              <a:rPr lang="en" sz="1200">
                <a:solidFill>
                  <a:srgbClr val="333333"/>
                </a:solidFill>
                <a:highlight>
                  <a:srgbClr val="F7F7F7"/>
                </a:highlight>
                <a:latin typeface="Consolas"/>
                <a:ea typeface="Consolas"/>
                <a:cs typeface="Consolas"/>
                <a:sym typeface="Consolas"/>
              </a:rPr>
            </a:br>
            <a:r>
              <a:rPr lang="en" sz="1200">
                <a:solidFill>
                  <a:srgbClr val="333333"/>
                </a:solidFill>
                <a:highlight>
                  <a:srgbClr val="F7F7F7"/>
                </a:highlight>
                <a:latin typeface="Consolas"/>
                <a:ea typeface="Consolas"/>
                <a:cs typeface="Consolas"/>
                <a:sym typeface="Consolas"/>
              </a:rPr>
              <a:t>        </a:t>
            </a:r>
            <a:r>
              <a:rPr lang="en" sz="1200">
                <a:solidFill>
                  <a:srgbClr val="BA2121"/>
                </a:solidFill>
                <a:highlight>
                  <a:srgbClr val="F7F7F7"/>
                </a:highlight>
                <a:latin typeface="Consolas"/>
                <a:ea typeface="Consolas"/>
                <a:cs typeface="Consolas"/>
                <a:sym typeface="Consolas"/>
              </a:rPr>
              <a:t>"Loss2: "</a:t>
            </a:r>
            <a:r>
              <a:rPr lang="en" sz="1200">
                <a:solidFill>
                  <a:srgbClr val="333333"/>
                </a:solidFill>
                <a:highlight>
                  <a:srgbClr val="F7F7F7"/>
                </a:highlight>
                <a:latin typeface="Consolas"/>
                <a:ea typeface="Consolas"/>
                <a:cs typeface="Consolas"/>
                <a:sym typeface="Consolas"/>
              </a:rPr>
              <a:t>, sequence_loss2</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eval())</a:t>
            </a:r>
            <a:br>
              <a:rPr lang="en" sz="1200">
                <a:solidFill>
                  <a:srgbClr val="333333"/>
                </a:solidFill>
                <a:highlight>
                  <a:srgbClr val="F7F7F7"/>
                </a:highlight>
                <a:latin typeface="Consolas"/>
                <a:ea typeface="Consolas"/>
                <a:cs typeface="Consolas"/>
                <a:sym typeface="Consolas"/>
              </a:rPr>
            </a:br>
          </a:p>
        </p:txBody>
      </p:sp>
      <p:sp>
        <p:nvSpPr>
          <p:cNvPr id="476" name="Shape 476"/>
          <p:cNvSpPr txBox="1"/>
          <p:nvPr>
            <p:ph type="title"/>
          </p:nvPr>
        </p:nvSpPr>
        <p:spPr>
          <a:xfrm>
            <a:off x="-8188" y="-247054"/>
            <a:ext cx="9160500" cy="1285800"/>
          </a:xfrm>
          <a:prstGeom prst="rect">
            <a:avLst/>
          </a:prstGeom>
          <a:no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r>
              <a:rPr b="0" i="0" lang="en" sz="3400" u="none" cap="none" strike="noStrike">
                <a:solidFill>
                  <a:srgbClr val="000000"/>
                </a:solidFill>
                <a:latin typeface="Gill Sans"/>
                <a:ea typeface="Gill Sans"/>
                <a:cs typeface="Gill Sans"/>
                <a:sym typeface="Gill Sans"/>
              </a:rPr>
              <a:t>Cost: </a:t>
            </a:r>
            <a:r>
              <a:rPr lang="en"/>
              <a:t>s</a:t>
            </a:r>
            <a:r>
              <a:rPr b="0" i="0" lang="en" sz="3400" u="none" cap="none" strike="noStrike">
                <a:solidFill>
                  <a:srgbClr val="000000"/>
                </a:solidFill>
                <a:latin typeface="Gill Sans"/>
                <a:ea typeface="Gill Sans"/>
                <a:cs typeface="Gill Sans"/>
                <a:sym typeface="Gill Sans"/>
              </a:rPr>
              <a:t>equence</a:t>
            </a:r>
            <a:r>
              <a:rPr lang="en"/>
              <a:t>_loss</a:t>
            </a:r>
          </a:p>
        </p:txBody>
      </p:sp>
      <p:sp>
        <p:nvSpPr>
          <p:cNvPr id="477" name="Shape 477"/>
          <p:cNvSpPr txBox="1"/>
          <p:nvPr/>
        </p:nvSpPr>
        <p:spPr>
          <a:xfrm>
            <a:off x="7143525" y="4168400"/>
            <a:ext cx="1699800" cy="747600"/>
          </a:xfrm>
          <a:prstGeom prst="rect">
            <a:avLst/>
          </a:prstGeom>
          <a:no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lvl="0" rtl="0">
              <a:lnSpc>
                <a:spcPct val="115000"/>
              </a:lnSpc>
              <a:spcBef>
                <a:spcPts val="0"/>
              </a:spcBef>
              <a:buNone/>
            </a:pPr>
            <a:r>
              <a:rPr lang="en">
                <a:solidFill>
                  <a:schemeClr val="dk1"/>
                </a:solidFill>
                <a:highlight>
                  <a:srgbClr val="FFFFFF"/>
                </a:highlight>
                <a:latin typeface="Gill Sans"/>
                <a:ea typeface="Gill Sans"/>
                <a:cs typeface="Gill Sans"/>
                <a:sym typeface="Gill Sans"/>
              </a:rPr>
              <a:t>Loss1:  0.513015 </a:t>
            </a:r>
          </a:p>
          <a:p>
            <a:pPr lvl="0" rtl="0">
              <a:lnSpc>
                <a:spcPct val="115000"/>
              </a:lnSpc>
              <a:spcBef>
                <a:spcPts val="0"/>
              </a:spcBef>
              <a:buNone/>
            </a:pPr>
            <a:r>
              <a:rPr lang="en">
                <a:solidFill>
                  <a:schemeClr val="dk1"/>
                </a:solidFill>
                <a:highlight>
                  <a:srgbClr val="FFFFFF"/>
                </a:highlight>
                <a:latin typeface="Gill Sans"/>
                <a:ea typeface="Gill Sans"/>
                <a:cs typeface="Gill Sans"/>
                <a:sym typeface="Gill Sans"/>
              </a:rPr>
              <a:t>Loss2:  0.371101</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Shape 482"/>
          <p:cNvSpPr txBox="1"/>
          <p:nvPr>
            <p:ph type="title"/>
          </p:nvPr>
        </p:nvSpPr>
        <p:spPr>
          <a:xfrm>
            <a:off x="-8188" y="-94654"/>
            <a:ext cx="9160500" cy="1285800"/>
          </a:xfrm>
          <a:prstGeom prst="rect">
            <a:avLst/>
          </a:prstGeom>
          <a:no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r>
              <a:rPr b="0" i="0" lang="en" sz="3400" u="none" cap="none" strike="noStrike">
                <a:solidFill>
                  <a:srgbClr val="000000"/>
                </a:solidFill>
                <a:latin typeface="Gill Sans"/>
                <a:ea typeface="Gill Sans"/>
                <a:cs typeface="Gill Sans"/>
                <a:sym typeface="Gill Sans"/>
              </a:rPr>
              <a:t>Cost: </a:t>
            </a:r>
            <a:r>
              <a:rPr lang="en"/>
              <a:t>s</a:t>
            </a:r>
            <a:r>
              <a:rPr b="0" i="0" lang="en" sz="3400" u="none" cap="none" strike="noStrike">
                <a:solidFill>
                  <a:srgbClr val="000000"/>
                </a:solidFill>
                <a:latin typeface="Gill Sans"/>
                <a:ea typeface="Gill Sans"/>
                <a:cs typeface="Gill Sans"/>
                <a:sym typeface="Gill Sans"/>
              </a:rPr>
              <a:t>equence</a:t>
            </a:r>
            <a:r>
              <a:rPr lang="en"/>
              <a:t>_loss</a:t>
            </a:r>
          </a:p>
        </p:txBody>
      </p:sp>
      <p:sp>
        <p:nvSpPr>
          <p:cNvPr id="483" name="Shape 483"/>
          <p:cNvSpPr txBox="1"/>
          <p:nvPr/>
        </p:nvSpPr>
        <p:spPr>
          <a:xfrm>
            <a:off x="228600" y="1370250"/>
            <a:ext cx="8615700" cy="3186900"/>
          </a:xfrm>
          <a:prstGeom prst="rect">
            <a:avLst/>
          </a:prstGeom>
          <a:noFill/>
          <a:ln>
            <a:noFill/>
          </a:ln>
        </p:spPr>
        <p:txBody>
          <a:bodyPr anchorCtr="0" anchor="ctr" bIns="91425" lIns="91425" rIns="91425" tIns="91425">
            <a:noAutofit/>
          </a:bodyPr>
          <a:lstStyle/>
          <a:p>
            <a:pPr indent="0" lvl="0" marL="0" rtl="0">
              <a:lnSpc>
                <a:spcPct val="115000"/>
              </a:lnSpc>
              <a:spcBef>
                <a:spcPts val="0"/>
              </a:spcBef>
              <a:buNone/>
            </a:pPr>
            <a:r>
              <a:rPr lang="en" sz="1800">
                <a:solidFill>
                  <a:srgbClr val="7F6000"/>
                </a:solidFill>
                <a:highlight>
                  <a:srgbClr val="FFFFFF"/>
                </a:highlight>
                <a:latin typeface="Consolas"/>
                <a:ea typeface="Consolas"/>
                <a:cs typeface="Consolas"/>
                <a:sym typeface="Consolas"/>
              </a:rPr>
              <a:t>outputs</a:t>
            </a:r>
            <a:r>
              <a:rPr lang="en" sz="1800">
                <a:solidFill>
                  <a:schemeClr val="dk1"/>
                </a:solidFill>
                <a:highlight>
                  <a:srgbClr val="FFFFFF"/>
                </a:highlight>
                <a:latin typeface="Consolas"/>
                <a:ea typeface="Consolas"/>
                <a:cs typeface="Consolas"/>
                <a:sym typeface="Consolas"/>
              </a:rPr>
              <a:t>, _states = tf.nn.dynamic_rnn(</a:t>
            </a:r>
          </a:p>
          <a:p>
            <a:pPr indent="0" lvl="0" marL="0" rtl="0">
              <a:lnSpc>
                <a:spcPct val="115000"/>
              </a:lnSpc>
              <a:spcBef>
                <a:spcPts val="0"/>
              </a:spcBef>
              <a:buNone/>
            </a:pPr>
            <a:r>
              <a:rPr lang="en" sz="1800">
                <a:solidFill>
                  <a:schemeClr val="dk1"/>
                </a:solidFill>
                <a:highlight>
                  <a:srgbClr val="FFFFFF"/>
                </a:highlight>
                <a:latin typeface="Consolas"/>
                <a:ea typeface="Consolas"/>
                <a:cs typeface="Consolas"/>
                <a:sym typeface="Consolas"/>
              </a:rPr>
              <a:t>   cell, X, </a:t>
            </a:r>
            <a:r>
              <a:rPr lang="en" sz="1800">
                <a:solidFill>
                  <a:srgbClr val="660099"/>
                </a:solidFill>
                <a:highlight>
                  <a:srgbClr val="FFFFFF"/>
                </a:highlight>
                <a:latin typeface="Consolas"/>
                <a:ea typeface="Consolas"/>
                <a:cs typeface="Consolas"/>
                <a:sym typeface="Consolas"/>
              </a:rPr>
              <a:t>initial_state</a:t>
            </a:r>
            <a:r>
              <a:rPr lang="en" sz="1800">
                <a:solidFill>
                  <a:schemeClr val="dk1"/>
                </a:solidFill>
                <a:highlight>
                  <a:srgbClr val="FFFFFF"/>
                </a:highlight>
                <a:latin typeface="Consolas"/>
                <a:ea typeface="Consolas"/>
                <a:cs typeface="Consolas"/>
                <a:sym typeface="Consolas"/>
              </a:rPr>
              <a:t>=initial_state, </a:t>
            </a:r>
            <a:r>
              <a:rPr lang="en" sz="1800">
                <a:solidFill>
                  <a:srgbClr val="660099"/>
                </a:solidFill>
                <a:highlight>
                  <a:srgbClr val="FFFFFF"/>
                </a:highlight>
                <a:latin typeface="Consolas"/>
                <a:ea typeface="Consolas"/>
                <a:cs typeface="Consolas"/>
                <a:sym typeface="Consolas"/>
              </a:rPr>
              <a:t>dtype</a:t>
            </a:r>
            <a:r>
              <a:rPr lang="en" sz="1800">
                <a:solidFill>
                  <a:schemeClr val="dk1"/>
                </a:solidFill>
                <a:highlight>
                  <a:srgbClr val="FFFFFF"/>
                </a:highlight>
                <a:latin typeface="Consolas"/>
                <a:ea typeface="Consolas"/>
                <a:cs typeface="Consolas"/>
                <a:sym typeface="Consolas"/>
              </a:rPr>
              <a:t>=tf.float32)</a:t>
            </a:r>
          </a:p>
          <a:p>
            <a:pPr indent="0" lvl="0" marL="0" rtl="0">
              <a:lnSpc>
                <a:spcPct val="115000"/>
              </a:lnSpc>
              <a:spcBef>
                <a:spcPts val="0"/>
              </a:spcBef>
              <a:buNone/>
            </a:pPr>
            <a:r>
              <a:rPr lang="en" sz="1800">
                <a:solidFill>
                  <a:schemeClr val="dk1"/>
                </a:solidFill>
                <a:highlight>
                  <a:srgbClr val="FFFFFF"/>
                </a:highlight>
                <a:latin typeface="Consolas"/>
                <a:ea typeface="Consolas"/>
                <a:cs typeface="Consolas"/>
                <a:sym typeface="Consolas"/>
              </a:rPr>
              <a:t>weights = tf.ones([batch_size, sequence_length])</a:t>
            </a:r>
          </a:p>
          <a:p>
            <a:pPr indent="0" lvl="0" marL="0" rtl="0">
              <a:lnSpc>
                <a:spcPct val="115000"/>
              </a:lnSpc>
              <a:spcBef>
                <a:spcPts val="0"/>
              </a:spcBef>
              <a:buNone/>
            </a:pPr>
            <a:r>
              <a:t/>
            </a:r>
            <a:endParaRPr sz="18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lang="en" sz="1800">
                <a:solidFill>
                  <a:schemeClr val="dk1"/>
                </a:solidFill>
                <a:highlight>
                  <a:srgbClr val="FFFFFF"/>
                </a:highlight>
                <a:latin typeface="Consolas"/>
                <a:ea typeface="Consolas"/>
                <a:cs typeface="Consolas"/>
                <a:sym typeface="Consolas"/>
              </a:rPr>
              <a:t>sequence_loss = tf.contrib.seq2seq.sequence_loss(</a:t>
            </a:r>
          </a:p>
          <a:p>
            <a:pPr indent="0" lvl="0" marL="0" rtl="0">
              <a:lnSpc>
                <a:spcPct val="115000"/>
              </a:lnSpc>
              <a:spcBef>
                <a:spcPts val="0"/>
              </a:spcBef>
              <a:buNone/>
            </a:pPr>
            <a:r>
              <a:rPr lang="en" sz="1800">
                <a:solidFill>
                  <a:schemeClr val="dk1"/>
                </a:solidFill>
                <a:highlight>
                  <a:srgbClr val="FFFFFF"/>
                </a:highlight>
                <a:latin typeface="Consolas"/>
                <a:ea typeface="Consolas"/>
                <a:cs typeface="Consolas"/>
                <a:sym typeface="Consolas"/>
              </a:rPr>
              <a:t>                       </a:t>
            </a:r>
            <a:r>
              <a:rPr lang="en" sz="1800">
                <a:solidFill>
                  <a:srgbClr val="660099"/>
                </a:solidFill>
                <a:highlight>
                  <a:srgbClr val="FFFFFF"/>
                </a:highlight>
                <a:latin typeface="Consolas"/>
                <a:ea typeface="Consolas"/>
                <a:cs typeface="Consolas"/>
                <a:sym typeface="Consolas"/>
              </a:rPr>
              <a:t>logits</a:t>
            </a:r>
            <a:r>
              <a:rPr lang="en" sz="1800">
                <a:solidFill>
                  <a:schemeClr val="dk1"/>
                </a:solidFill>
                <a:highlight>
                  <a:srgbClr val="FFFFFF"/>
                </a:highlight>
                <a:latin typeface="Consolas"/>
                <a:ea typeface="Consolas"/>
                <a:cs typeface="Consolas"/>
                <a:sym typeface="Consolas"/>
              </a:rPr>
              <a:t>=</a:t>
            </a:r>
            <a:r>
              <a:rPr lang="en" sz="1800">
                <a:solidFill>
                  <a:srgbClr val="7F6000"/>
                </a:solidFill>
                <a:highlight>
                  <a:srgbClr val="FFFFFF"/>
                </a:highlight>
                <a:latin typeface="Consolas"/>
                <a:ea typeface="Consolas"/>
                <a:cs typeface="Consolas"/>
                <a:sym typeface="Consolas"/>
              </a:rPr>
              <a:t>outputs</a:t>
            </a:r>
            <a:r>
              <a:rPr lang="en" sz="1800">
                <a:solidFill>
                  <a:schemeClr val="dk1"/>
                </a:solidFill>
                <a:highlight>
                  <a:srgbClr val="FFFFFF"/>
                </a:highlight>
                <a:latin typeface="Consolas"/>
                <a:ea typeface="Consolas"/>
                <a:cs typeface="Consolas"/>
                <a:sym typeface="Consolas"/>
              </a:rPr>
              <a:t>, </a:t>
            </a:r>
            <a:r>
              <a:rPr lang="en" sz="1800">
                <a:solidFill>
                  <a:srgbClr val="660099"/>
                </a:solidFill>
                <a:highlight>
                  <a:srgbClr val="FFFFFF"/>
                </a:highlight>
                <a:latin typeface="Consolas"/>
                <a:ea typeface="Consolas"/>
                <a:cs typeface="Consolas"/>
                <a:sym typeface="Consolas"/>
              </a:rPr>
              <a:t>targets</a:t>
            </a:r>
            <a:r>
              <a:rPr lang="en" sz="1800">
                <a:solidFill>
                  <a:schemeClr val="dk1"/>
                </a:solidFill>
                <a:highlight>
                  <a:srgbClr val="FFFFFF"/>
                </a:highlight>
                <a:latin typeface="Consolas"/>
                <a:ea typeface="Consolas"/>
                <a:cs typeface="Consolas"/>
                <a:sym typeface="Consolas"/>
              </a:rPr>
              <a:t>=</a:t>
            </a:r>
            <a:r>
              <a:rPr lang="en" sz="1800">
                <a:solidFill>
                  <a:srgbClr val="4A86E8"/>
                </a:solidFill>
                <a:highlight>
                  <a:srgbClr val="FFFFFF"/>
                </a:highlight>
                <a:latin typeface="Consolas"/>
                <a:ea typeface="Consolas"/>
                <a:cs typeface="Consolas"/>
                <a:sym typeface="Consolas"/>
              </a:rPr>
              <a:t>Y</a:t>
            </a:r>
            <a:r>
              <a:rPr lang="en" sz="1800">
                <a:solidFill>
                  <a:schemeClr val="dk1"/>
                </a:solidFill>
                <a:highlight>
                  <a:srgbClr val="FFFFFF"/>
                </a:highlight>
                <a:latin typeface="Consolas"/>
                <a:ea typeface="Consolas"/>
                <a:cs typeface="Consolas"/>
                <a:sym typeface="Consolas"/>
              </a:rPr>
              <a:t>, </a:t>
            </a:r>
            <a:r>
              <a:rPr lang="en" sz="1800">
                <a:solidFill>
                  <a:srgbClr val="660099"/>
                </a:solidFill>
                <a:highlight>
                  <a:srgbClr val="FFFFFF"/>
                </a:highlight>
                <a:latin typeface="Consolas"/>
                <a:ea typeface="Consolas"/>
                <a:cs typeface="Consolas"/>
                <a:sym typeface="Consolas"/>
              </a:rPr>
              <a:t>weights</a:t>
            </a:r>
            <a:r>
              <a:rPr lang="en" sz="1800">
                <a:solidFill>
                  <a:schemeClr val="dk1"/>
                </a:solidFill>
                <a:highlight>
                  <a:srgbClr val="FFFFFF"/>
                </a:highlight>
                <a:latin typeface="Consolas"/>
                <a:ea typeface="Consolas"/>
                <a:cs typeface="Consolas"/>
                <a:sym typeface="Consolas"/>
              </a:rPr>
              <a:t>=weights)</a:t>
            </a:r>
          </a:p>
          <a:p>
            <a:pPr indent="0" lvl="0" marL="0" rtl="0">
              <a:lnSpc>
                <a:spcPct val="115000"/>
              </a:lnSpc>
              <a:spcBef>
                <a:spcPts val="0"/>
              </a:spcBef>
              <a:buNone/>
            </a:pPr>
            <a:r>
              <a:rPr lang="en" sz="1800">
                <a:solidFill>
                  <a:schemeClr val="dk1"/>
                </a:solidFill>
                <a:highlight>
                  <a:srgbClr val="FFFFFF"/>
                </a:highlight>
                <a:latin typeface="Consolas"/>
                <a:ea typeface="Consolas"/>
                <a:cs typeface="Consolas"/>
                <a:sym typeface="Consolas"/>
              </a:rPr>
              <a:t>loss = tf.reduce_mean(sequence_loss)</a:t>
            </a:r>
          </a:p>
          <a:p>
            <a:pPr indent="0" lvl="0" marL="0" rtl="0">
              <a:lnSpc>
                <a:spcPct val="115000"/>
              </a:lnSpc>
              <a:spcBef>
                <a:spcPts val="0"/>
              </a:spcBef>
              <a:buNone/>
            </a:pPr>
            <a:r>
              <a:rPr lang="en" sz="1800">
                <a:solidFill>
                  <a:schemeClr val="dk1"/>
                </a:solidFill>
                <a:highlight>
                  <a:srgbClr val="FFFFFF"/>
                </a:highlight>
                <a:latin typeface="Consolas"/>
                <a:ea typeface="Consolas"/>
                <a:cs typeface="Consolas"/>
                <a:sym typeface="Consolas"/>
              </a:rPr>
              <a:t>train = tf.train.AdamOptimizer(</a:t>
            </a:r>
            <a:r>
              <a:rPr lang="en" sz="1800">
                <a:solidFill>
                  <a:srgbClr val="660099"/>
                </a:solidFill>
                <a:highlight>
                  <a:srgbClr val="FFFFFF"/>
                </a:highlight>
                <a:latin typeface="Consolas"/>
                <a:ea typeface="Consolas"/>
                <a:cs typeface="Consolas"/>
                <a:sym typeface="Consolas"/>
              </a:rPr>
              <a:t>learning_rate</a:t>
            </a:r>
            <a:r>
              <a:rPr lang="en" sz="1800">
                <a:solidFill>
                  <a:schemeClr val="dk1"/>
                </a:solidFill>
                <a:highlight>
                  <a:srgbClr val="FFFFFF"/>
                </a:highlight>
                <a:latin typeface="Consolas"/>
                <a:ea typeface="Consolas"/>
                <a:cs typeface="Consolas"/>
                <a:sym typeface="Consolas"/>
              </a:rPr>
              <a:t>=</a:t>
            </a:r>
            <a:r>
              <a:rPr lang="en" sz="1800">
                <a:solidFill>
                  <a:srgbClr val="0000FF"/>
                </a:solidFill>
                <a:highlight>
                  <a:srgbClr val="FFFFFF"/>
                </a:highlight>
                <a:latin typeface="Consolas"/>
                <a:ea typeface="Consolas"/>
                <a:cs typeface="Consolas"/>
                <a:sym typeface="Consolas"/>
              </a:rPr>
              <a:t>0.1</a:t>
            </a:r>
            <a:r>
              <a:rPr lang="en" sz="1800">
                <a:solidFill>
                  <a:schemeClr val="dk1"/>
                </a:solidFill>
                <a:highlight>
                  <a:srgbClr val="FFFFFF"/>
                </a:highlight>
                <a:latin typeface="Consolas"/>
                <a:ea typeface="Consolas"/>
                <a:cs typeface="Consolas"/>
                <a:sym typeface="Consolas"/>
              </a:rPr>
              <a:t>).minimize(loss)</a:t>
            </a:r>
          </a:p>
        </p:txBody>
      </p:sp>
      <p:sp>
        <p:nvSpPr>
          <p:cNvPr id="484" name="Shape 484"/>
          <p:cNvSpPr txBox="1"/>
          <p:nvPr/>
        </p:nvSpPr>
        <p:spPr>
          <a:xfrm>
            <a:off x="3302225" y="4676400"/>
            <a:ext cx="6199800" cy="668400"/>
          </a:xfrm>
          <a:prstGeom prst="rect">
            <a:avLst/>
          </a:prstGeom>
          <a:noFill/>
          <a:ln>
            <a:noFill/>
          </a:ln>
        </p:spPr>
        <p:txBody>
          <a:bodyPr anchorCtr="0" anchor="ctr" bIns="91425" lIns="91425" rIns="91425" tIns="91425">
            <a:noAutofit/>
          </a:bodyPr>
          <a:lstStyle/>
          <a:p>
            <a:pPr lvl="0" rtl="0">
              <a:spcBef>
                <a:spcPts val="0"/>
              </a:spcBef>
              <a:buNone/>
            </a:pPr>
            <a:r>
              <a:rPr lang="en" sz="1200" u="sng">
                <a:solidFill>
                  <a:schemeClr val="hlink"/>
                </a:solidFill>
                <a:hlinkClick r:id="rId3"/>
              </a:rPr>
              <a:t>https://github.com/hunkim/DeepLearningZeroToAll/blob/master/lab-12-1-hello-rnn.py</a:t>
            </a:r>
            <a:r>
              <a:rPr lang="en" sz="1200">
                <a:solidFill>
                  <a:srgbClr val="808080"/>
                </a:solidFill>
              </a:rPr>
              <a:t> </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Shape 489"/>
          <p:cNvSpPr txBox="1"/>
          <p:nvPr>
            <p:ph type="title"/>
          </p:nvPr>
        </p:nvSpPr>
        <p:spPr>
          <a:xfrm>
            <a:off x="-8188" y="133945"/>
            <a:ext cx="9160500" cy="1285800"/>
          </a:xfrm>
          <a:prstGeom prst="rect">
            <a:avLst/>
          </a:prstGeom>
        </p:spPr>
        <p:txBody>
          <a:bodyPr anchorCtr="0" anchor="ctr" bIns="34275" lIns="34275" rIns="34275" tIns="34275">
            <a:noAutofit/>
          </a:bodyPr>
          <a:lstStyle/>
          <a:p>
            <a:pPr lvl="0">
              <a:spcBef>
                <a:spcPts val="0"/>
              </a:spcBef>
              <a:buNone/>
            </a:pPr>
            <a:r>
              <a:rPr lang="en"/>
              <a:t>Training</a:t>
            </a:r>
          </a:p>
        </p:txBody>
      </p:sp>
      <p:sp>
        <p:nvSpPr>
          <p:cNvPr id="490" name="Shape 490"/>
          <p:cNvSpPr txBox="1"/>
          <p:nvPr/>
        </p:nvSpPr>
        <p:spPr>
          <a:xfrm>
            <a:off x="228600" y="1147800"/>
            <a:ext cx="9144000" cy="3614700"/>
          </a:xfrm>
          <a:prstGeom prst="rect">
            <a:avLst/>
          </a:prstGeom>
          <a:noFill/>
          <a:ln>
            <a:noFill/>
          </a:ln>
        </p:spPr>
        <p:txBody>
          <a:bodyPr anchorCtr="0" anchor="ctr" bIns="91425" lIns="91425" rIns="91425" tIns="91425">
            <a:noAutofit/>
          </a:bodyPr>
          <a:lstStyle/>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prediction = tf.argmax(outputs, </a:t>
            </a:r>
            <a:r>
              <a:rPr lang="en" sz="1600">
                <a:solidFill>
                  <a:srgbClr val="660099"/>
                </a:solidFill>
                <a:highlight>
                  <a:srgbClr val="FFFFFF"/>
                </a:highlight>
                <a:latin typeface="Consolas"/>
                <a:ea typeface="Consolas"/>
                <a:cs typeface="Consolas"/>
                <a:sym typeface="Consolas"/>
              </a:rPr>
              <a:t>axis</a:t>
            </a:r>
            <a:r>
              <a:rPr lang="en" sz="1600">
                <a:solidFill>
                  <a:schemeClr val="dk1"/>
                </a:solidFill>
                <a:highlight>
                  <a:srgbClr val="FFFFFF"/>
                </a:highlight>
                <a:latin typeface="Consolas"/>
                <a:ea typeface="Consolas"/>
                <a:cs typeface="Consolas"/>
                <a:sym typeface="Consolas"/>
              </a:rPr>
              <a:t>=</a:t>
            </a:r>
            <a:r>
              <a:rPr lang="en" sz="1600">
                <a:solidFill>
                  <a:srgbClr val="0000FF"/>
                </a:solidFill>
                <a:highlight>
                  <a:srgbClr val="FFFFFF"/>
                </a:highlight>
                <a:latin typeface="Consolas"/>
                <a:ea typeface="Consolas"/>
                <a:cs typeface="Consolas"/>
                <a:sym typeface="Consolas"/>
              </a:rPr>
              <a:t>2</a:t>
            </a:r>
            <a:r>
              <a:rPr lang="en" sz="16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b="1" lang="en" sz="1600">
                <a:solidFill>
                  <a:srgbClr val="000080"/>
                </a:solidFill>
                <a:highlight>
                  <a:srgbClr val="FFFFFF"/>
                </a:highlight>
                <a:latin typeface="Consolas"/>
                <a:ea typeface="Consolas"/>
                <a:cs typeface="Consolas"/>
                <a:sym typeface="Consolas"/>
              </a:rPr>
              <a:t>with </a:t>
            </a:r>
            <a:r>
              <a:rPr lang="en" sz="1600">
                <a:solidFill>
                  <a:schemeClr val="dk1"/>
                </a:solidFill>
                <a:highlight>
                  <a:srgbClr val="FFFFFF"/>
                </a:highlight>
                <a:latin typeface="Consolas"/>
                <a:ea typeface="Consolas"/>
                <a:cs typeface="Consolas"/>
                <a:sym typeface="Consolas"/>
              </a:rPr>
              <a:t>tf.Session() </a:t>
            </a:r>
            <a:r>
              <a:rPr b="1" lang="en" sz="1600">
                <a:solidFill>
                  <a:srgbClr val="000080"/>
                </a:solidFill>
                <a:highlight>
                  <a:srgbClr val="FFFFFF"/>
                </a:highlight>
                <a:latin typeface="Consolas"/>
                <a:ea typeface="Consolas"/>
                <a:cs typeface="Consolas"/>
                <a:sym typeface="Consolas"/>
              </a:rPr>
              <a:t>as </a:t>
            </a:r>
            <a:r>
              <a:rPr lang="en" sz="1600">
                <a:solidFill>
                  <a:schemeClr val="dk1"/>
                </a:solidFill>
                <a:highlight>
                  <a:srgbClr val="FFFFFF"/>
                </a:highlight>
                <a:latin typeface="Consolas"/>
                <a:ea typeface="Consolas"/>
                <a:cs typeface="Consolas"/>
                <a:sym typeface="Consolas"/>
              </a:rPr>
              <a:t>sess:</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sess.run(tf.global_variables_initializer())</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a:t>
            </a:r>
            <a:r>
              <a:rPr b="1" lang="en" sz="1600">
                <a:solidFill>
                  <a:srgbClr val="000080"/>
                </a:solidFill>
                <a:highlight>
                  <a:srgbClr val="FFFFFF"/>
                </a:highlight>
                <a:latin typeface="Consolas"/>
                <a:ea typeface="Consolas"/>
                <a:cs typeface="Consolas"/>
                <a:sym typeface="Consolas"/>
              </a:rPr>
              <a:t>for </a:t>
            </a:r>
            <a:r>
              <a:rPr lang="en" sz="1600">
                <a:solidFill>
                  <a:schemeClr val="dk1"/>
                </a:solidFill>
                <a:highlight>
                  <a:srgbClr val="FFFFFF"/>
                </a:highlight>
                <a:latin typeface="Consolas"/>
                <a:ea typeface="Consolas"/>
                <a:cs typeface="Consolas"/>
                <a:sym typeface="Consolas"/>
              </a:rPr>
              <a:t>i </a:t>
            </a:r>
            <a:r>
              <a:rPr b="1" lang="en" sz="1600">
                <a:solidFill>
                  <a:srgbClr val="000080"/>
                </a:solidFill>
                <a:highlight>
                  <a:srgbClr val="FFFFFF"/>
                </a:highlight>
                <a:latin typeface="Consolas"/>
                <a:ea typeface="Consolas"/>
                <a:cs typeface="Consolas"/>
                <a:sym typeface="Consolas"/>
              </a:rPr>
              <a:t>in </a:t>
            </a:r>
            <a:r>
              <a:rPr lang="en" sz="1600">
                <a:solidFill>
                  <a:srgbClr val="000080"/>
                </a:solidFill>
                <a:highlight>
                  <a:srgbClr val="FFFFFF"/>
                </a:highlight>
                <a:latin typeface="Consolas"/>
                <a:ea typeface="Consolas"/>
                <a:cs typeface="Consolas"/>
                <a:sym typeface="Consolas"/>
              </a:rPr>
              <a:t>range</a:t>
            </a:r>
            <a:r>
              <a:rPr lang="en" sz="1600">
                <a:solidFill>
                  <a:schemeClr val="dk1"/>
                </a:solidFill>
                <a:highlight>
                  <a:srgbClr val="FFFFFF"/>
                </a:highlight>
                <a:latin typeface="Consolas"/>
                <a:ea typeface="Consolas"/>
                <a:cs typeface="Consolas"/>
                <a:sym typeface="Consolas"/>
              </a:rPr>
              <a:t>(</a:t>
            </a:r>
            <a:r>
              <a:rPr lang="en" sz="1600">
                <a:solidFill>
                  <a:srgbClr val="0000FF"/>
                </a:solidFill>
                <a:highlight>
                  <a:srgbClr val="FFFFFF"/>
                </a:highlight>
                <a:latin typeface="Consolas"/>
                <a:ea typeface="Consolas"/>
                <a:cs typeface="Consolas"/>
                <a:sym typeface="Consolas"/>
              </a:rPr>
              <a:t>2000</a:t>
            </a:r>
            <a:r>
              <a:rPr lang="en" sz="16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l, _ = sess.run([loss, train], </a:t>
            </a:r>
            <a:r>
              <a:rPr lang="en" sz="1600">
                <a:solidFill>
                  <a:srgbClr val="660099"/>
                </a:solidFill>
                <a:highlight>
                  <a:srgbClr val="FFFFFF"/>
                </a:highlight>
                <a:latin typeface="Consolas"/>
                <a:ea typeface="Consolas"/>
                <a:cs typeface="Consolas"/>
                <a:sym typeface="Consolas"/>
              </a:rPr>
              <a:t>feed_dict</a:t>
            </a:r>
            <a:r>
              <a:rPr lang="en" sz="1600">
                <a:solidFill>
                  <a:schemeClr val="dk1"/>
                </a:solidFill>
                <a:highlight>
                  <a:srgbClr val="FFFFFF"/>
                </a:highlight>
                <a:latin typeface="Consolas"/>
                <a:ea typeface="Consolas"/>
                <a:cs typeface="Consolas"/>
                <a:sym typeface="Consolas"/>
              </a:rPr>
              <a:t>={X: </a:t>
            </a:r>
            <a:r>
              <a:rPr lang="en" sz="1600">
                <a:solidFill>
                  <a:srgbClr val="7F6000"/>
                </a:solidFill>
                <a:highlight>
                  <a:srgbClr val="FFFFFF"/>
                </a:highlight>
                <a:latin typeface="Consolas"/>
                <a:ea typeface="Consolas"/>
                <a:cs typeface="Consolas"/>
                <a:sym typeface="Consolas"/>
              </a:rPr>
              <a:t>x_one_hot</a:t>
            </a:r>
            <a:r>
              <a:rPr lang="en" sz="1600">
                <a:solidFill>
                  <a:schemeClr val="dk1"/>
                </a:solidFill>
                <a:highlight>
                  <a:srgbClr val="FFFFFF"/>
                </a:highlight>
                <a:latin typeface="Consolas"/>
                <a:ea typeface="Consolas"/>
                <a:cs typeface="Consolas"/>
                <a:sym typeface="Consolas"/>
              </a:rPr>
              <a:t>, Y: y_data})</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result = sess.run(prediction, </a:t>
            </a:r>
            <a:r>
              <a:rPr lang="en" sz="1600">
                <a:solidFill>
                  <a:srgbClr val="660099"/>
                </a:solidFill>
                <a:highlight>
                  <a:srgbClr val="FFFFFF"/>
                </a:highlight>
                <a:latin typeface="Consolas"/>
                <a:ea typeface="Consolas"/>
                <a:cs typeface="Consolas"/>
                <a:sym typeface="Consolas"/>
              </a:rPr>
              <a:t>feed_dict</a:t>
            </a:r>
            <a:r>
              <a:rPr lang="en" sz="1600">
                <a:solidFill>
                  <a:schemeClr val="dk1"/>
                </a:solidFill>
                <a:highlight>
                  <a:srgbClr val="FFFFFF"/>
                </a:highlight>
                <a:latin typeface="Consolas"/>
                <a:ea typeface="Consolas"/>
                <a:cs typeface="Consolas"/>
                <a:sym typeface="Consolas"/>
              </a:rPr>
              <a:t>={X: </a:t>
            </a:r>
            <a:r>
              <a:rPr lang="en" sz="1600">
                <a:solidFill>
                  <a:srgbClr val="7F6000"/>
                </a:solidFill>
                <a:highlight>
                  <a:srgbClr val="FFFFFF"/>
                </a:highlight>
                <a:latin typeface="Consolas"/>
                <a:ea typeface="Consolas"/>
                <a:cs typeface="Consolas"/>
                <a:sym typeface="Consolas"/>
              </a:rPr>
              <a:t>x_one_hot</a:t>
            </a:r>
            <a:r>
              <a:rPr lang="en" sz="16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a:t>
            </a:r>
            <a:r>
              <a:rPr lang="en" sz="1600">
                <a:solidFill>
                  <a:srgbClr val="000080"/>
                </a:solidFill>
                <a:highlight>
                  <a:srgbClr val="FFFFFF"/>
                </a:highlight>
                <a:latin typeface="Consolas"/>
                <a:ea typeface="Consolas"/>
                <a:cs typeface="Consolas"/>
                <a:sym typeface="Consolas"/>
              </a:rPr>
              <a:t>print</a:t>
            </a:r>
            <a:r>
              <a:rPr lang="en" sz="1600">
                <a:solidFill>
                  <a:schemeClr val="dk1"/>
                </a:solidFill>
                <a:highlight>
                  <a:srgbClr val="FFFFFF"/>
                </a:highlight>
                <a:latin typeface="Consolas"/>
                <a:ea typeface="Consolas"/>
                <a:cs typeface="Consolas"/>
                <a:sym typeface="Consolas"/>
              </a:rPr>
              <a:t>(i, </a:t>
            </a:r>
            <a:r>
              <a:rPr b="1" lang="en" sz="1600">
                <a:solidFill>
                  <a:srgbClr val="008080"/>
                </a:solidFill>
                <a:highlight>
                  <a:srgbClr val="FFFFFF"/>
                </a:highlight>
                <a:latin typeface="Consolas"/>
                <a:ea typeface="Consolas"/>
                <a:cs typeface="Consolas"/>
                <a:sym typeface="Consolas"/>
              </a:rPr>
              <a:t>"loss:"</a:t>
            </a:r>
            <a:r>
              <a:rPr lang="en" sz="1600">
                <a:solidFill>
                  <a:schemeClr val="dk1"/>
                </a:solidFill>
                <a:highlight>
                  <a:srgbClr val="FFFFFF"/>
                </a:highlight>
                <a:latin typeface="Consolas"/>
                <a:ea typeface="Consolas"/>
                <a:cs typeface="Consolas"/>
                <a:sym typeface="Consolas"/>
              </a:rPr>
              <a:t>, l, </a:t>
            </a:r>
            <a:r>
              <a:rPr b="1" lang="en" sz="1600">
                <a:solidFill>
                  <a:srgbClr val="008080"/>
                </a:solidFill>
                <a:highlight>
                  <a:srgbClr val="FFFFFF"/>
                </a:highlight>
                <a:latin typeface="Consolas"/>
                <a:ea typeface="Consolas"/>
                <a:cs typeface="Consolas"/>
                <a:sym typeface="Consolas"/>
              </a:rPr>
              <a:t>"prediction: "</a:t>
            </a:r>
            <a:r>
              <a:rPr lang="en" sz="1600">
                <a:solidFill>
                  <a:schemeClr val="dk1"/>
                </a:solidFill>
                <a:highlight>
                  <a:srgbClr val="FFFFFF"/>
                </a:highlight>
                <a:latin typeface="Consolas"/>
                <a:ea typeface="Consolas"/>
                <a:cs typeface="Consolas"/>
                <a:sym typeface="Consolas"/>
              </a:rPr>
              <a:t>, result, </a:t>
            </a:r>
            <a:r>
              <a:rPr b="1" lang="en" sz="1600">
                <a:solidFill>
                  <a:srgbClr val="008080"/>
                </a:solidFill>
                <a:highlight>
                  <a:srgbClr val="FFFFFF"/>
                </a:highlight>
                <a:latin typeface="Consolas"/>
                <a:ea typeface="Consolas"/>
                <a:cs typeface="Consolas"/>
                <a:sym typeface="Consolas"/>
              </a:rPr>
              <a:t>"true Y: "</a:t>
            </a:r>
            <a:r>
              <a:rPr lang="en" sz="1600">
                <a:solidFill>
                  <a:schemeClr val="dk1"/>
                </a:solidFill>
                <a:highlight>
                  <a:srgbClr val="FFFFFF"/>
                </a:highlight>
                <a:latin typeface="Consolas"/>
                <a:ea typeface="Consolas"/>
                <a:cs typeface="Consolas"/>
                <a:sym typeface="Consolas"/>
              </a:rPr>
              <a:t>, y_data)</a:t>
            </a:r>
          </a:p>
          <a:p>
            <a:pPr indent="0" lvl="0" marL="0" rtl="0">
              <a:lnSpc>
                <a:spcPct val="115000"/>
              </a:lnSpc>
              <a:spcBef>
                <a:spcPts val="0"/>
              </a:spcBef>
              <a:buNone/>
            </a:pPr>
            <a:r>
              <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a:t>
            </a:r>
            <a:r>
              <a:rPr lang="en" sz="1600">
                <a:solidFill>
                  <a:srgbClr val="808080"/>
                </a:solidFill>
                <a:highlight>
                  <a:srgbClr val="FFFFFF"/>
                </a:highlight>
                <a:latin typeface="Consolas"/>
                <a:ea typeface="Consolas"/>
                <a:cs typeface="Consolas"/>
                <a:sym typeface="Consolas"/>
              </a:rPr>
              <a:t># print char using dic</a:t>
            </a:r>
          </a:p>
          <a:p>
            <a:pPr indent="0" lvl="0" marL="0" rtl="0">
              <a:lnSpc>
                <a:spcPct val="115000"/>
              </a:lnSpc>
              <a:spcBef>
                <a:spcPts val="0"/>
              </a:spcBef>
              <a:buNone/>
            </a:pPr>
            <a:r>
              <a:rPr lang="en" sz="1600">
                <a:solidFill>
                  <a:srgbClr val="808080"/>
                </a:solidFill>
                <a:highlight>
                  <a:srgbClr val="FFFFFF"/>
                </a:highlight>
                <a:latin typeface="Consolas"/>
                <a:ea typeface="Consolas"/>
                <a:cs typeface="Consolas"/>
                <a:sym typeface="Consolas"/>
              </a:rPr>
              <a:t>       </a:t>
            </a:r>
            <a:r>
              <a:rPr lang="en" sz="1600">
                <a:solidFill>
                  <a:schemeClr val="dk1"/>
                </a:solidFill>
                <a:highlight>
                  <a:srgbClr val="FFFFFF"/>
                </a:highlight>
                <a:latin typeface="Consolas"/>
                <a:ea typeface="Consolas"/>
                <a:cs typeface="Consolas"/>
                <a:sym typeface="Consolas"/>
              </a:rPr>
              <a:t>result_str = [idx2char[c] </a:t>
            </a:r>
            <a:r>
              <a:rPr b="1" lang="en" sz="1600">
                <a:solidFill>
                  <a:srgbClr val="000080"/>
                </a:solidFill>
                <a:highlight>
                  <a:srgbClr val="FFFFFF"/>
                </a:highlight>
                <a:latin typeface="Consolas"/>
                <a:ea typeface="Consolas"/>
                <a:cs typeface="Consolas"/>
                <a:sym typeface="Consolas"/>
              </a:rPr>
              <a:t>for </a:t>
            </a:r>
            <a:r>
              <a:rPr lang="en" sz="1600">
                <a:solidFill>
                  <a:schemeClr val="dk1"/>
                </a:solidFill>
                <a:highlight>
                  <a:srgbClr val="FFFFFF"/>
                </a:highlight>
                <a:latin typeface="Consolas"/>
                <a:ea typeface="Consolas"/>
                <a:cs typeface="Consolas"/>
                <a:sym typeface="Consolas"/>
              </a:rPr>
              <a:t>c </a:t>
            </a:r>
            <a:r>
              <a:rPr b="1" lang="en" sz="1600">
                <a:solidFill>
                  <a:srgbClr val="000080"/>
                </a:solidFill>
                <a:highlight>
                  <a:srgbClr val="FFFFFF"/>
                </a:highlight>
                <a:latin typeface="Consolas"/>
                <a:ea typeface="Consolas"/>
                <a:cs typeface="Consolas"/>
                <a:sym typeface="Consolas"/>
              </a:rPr>
              <a:t>in </a:t>
            </a:r>
            <a:r>
              <a:rPr lang="en" sz="1600">
                <a:solidFill>
                  <a:schemeClr val="dk1"/>
                </a:solidFill>
                <a:highlight>
                  <a:srgbClr val="FFFFFF"/>
                </a:highlight>
                <a:latin typeface="Consolas"/>
                <a:ea typeface="Consolas"/>
                <a:cs typeface="Consolas"/>
                <a:sym typeface="Consolas"/>
              </a:rPr>
              <a:t>np.squeeze(result)]</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a:t>
            </a:r>
            <a:r>
              <a:rPr lang="en" sz="1600">
                <a:solidFill>
                  <a:srgbClr val="000080"/>
                </a:solidFill>
                <a:highlight>
                  <a:srgbClr val="FFFFFF"/>
                </a:highlight>
                <a:latin typeface="Consolas"/>
                <a:ea typeface="Consolas"/>
                <a:cs typeface="Consolas"/>
                <a:sym typeface="Consolas"/>
              </a:rPr>
              <a:t>print</a:t>
            </a:r>
            <a:r>
              <a:rPr lang="en" sz="1600">
                <a:solidFill>
                  <a:schemeClr val="dk1"/>
                </a:solidFill>
                <a:highlight>
                  <a:srgbClr val="FFFFFF"/>
                </a:highlight>
                <a:latin typeface="Consolas"/>
                <a:ea typeface="Consolas"/>
                <a:cs typeface="Consolas"/>
                <a:sym typeface="Consolas"/>
              </a:rPr>
              <a:t>(</a:t>
            </a:r>
            <a:r>
              <a:rPr b="1" lang="en" sz="1600">
                <a:solidFill>
                  <a:srgbClr val="008080"/>
                </a:solidFill>
                <a:highlight>
                  <a:srgbClr val="FFFFFF"/>
                </a:highlight>
                <a:latin typeface="Consolas"/>
                <a:ea typeface="Consolas"/>
                <a:cs typeface="Consolas"/>
                <a:sym typeface="Consolas"/>
              </a:rPr>
              <a:t>"</a:t>
            </a:r>
            <a:r>
              <a:rPr b="1" lang="en" sz="1600">
                <a:solidFill>
                  <a:srgbClr val="000080"/>
                </a:solidFill>
                <a:highlight>
                  <a:srgbClr val="FFFFFF"/>
                </a:highlight>
                <a:latin typeface="Consolas"/>
                <a:ea typeface="Consolas"/>
                <a:cs typeface="Consolas"/>
                <a:sym typeface="Consolas"/>
              </a:rPr>
              <a:t>\t</a:t>
            </a:r>
            <a:r>
              <a:rPr b="1" lang="en" sz="1600">
                <a:solidFill>
                  <a:srgbClr val="008080"/>
                </a:solidFill>
                <a:highlight>
                  <a:srgbClr val="FFFFFF"/>
                </a:highlight>
                <a:latin typeface="Consolas"/>
                <a:ea typeface="Consolas"/>
                <a:cs typeface="Consolas"/>
                <a:sym typeface="Consolas"/>
              </a:rPr>
              <a:t>Prediction str: "</a:t>
            </a:r>
            <a:r>
              <a:rPr lang="en" sz="1600">
                <a:solidFill>
                  <a:schemeClr val="dk1"/>
                </a:solidFill>
                <a:highlight>
                  <a:srgbClr val="FFFFFF"/>
                </a:highlight>
                <a:latin typeface="Consolas"/>
                <a:ea typeface="Consolas"/>
                <a:cs typeface="Consolas"/>
                <a:sym typeface="Consolas"/>
              </a:rPr>
              <a:t>, </a:t>
            </a:r>
            <a:r>
              <a:rPr b="1" lang="en" sz="1600">
                <a:solidFill>
                  <a:srgbClr val="008080"/>
                </a:solidFill>
                <a:highlight>
                  <a:srgbClr val="FFFFFF"/>
                </a:highlight>
                <a:latin typeface="Consolas"/>
                <a:ea typeface="Consolas"/>
                <a:cs typeface="Consolas"/>
                <a:sym typeface="Consolas"/>
              </a:rPr>
              <a:t>''</a:t>
            </a:r>
            <a:r>
              <a:rPr lang="en" sz="1600">
                <a:solidFill>
                  <a:schemeClr val="dk1"/>
                </a:solidFill>
                <a:highlight>
                  <a:srgbClr val="FFFFFF"/>
                </a:highlight>
                <a:latin typeface="Consolas"/>
                <a:ea typeface="Consolas"/>
                <a:cs typeface="Consolas"/>
                <a:sym typeface="Consolas"/>
              </a:rPr>
              <a:t>.join(result_str))</a:t>
            </a:r>
          </a:p>
        </p:txBody>
      </p:sp>
      <p:sp>
        <p:nvSpPr>
          <p:cNvPr id="491" name="Shape 491"/>
          <p:cNvSpPr txBox="1"/>
          <p:nvPr/>
        </p:nvSpPr>
        <p:spPr>
          <a:xfrm>
            <a:off x="3302225" y="4676400"/>
            <a:ext cx="6199800" cy="668400"/>
          </a:xfrm>
          <a:prstGeom prst="rect">
            <a:avLst/>
          </a:prstGeom>
          <a:noFill/>
          <a:ln>
            <a:noFill/>
          </a:ln>
        </p:spPr>
        <p:txBody>
          <a:bodyPr anchorCtr="0" anchor="ctr" bIns="91425" lIns="91425" rIns="91425" tIns="91425">
            <a:noAutofit/>
          </a:bodyPr>
          <a:lstStyle/>
          <a:p>
            <a:pPr lvl="0" rtl="0">
              <a:spcBef>
                <a:spcPts val="0"/>
              </a:spcBef>
              <a:buNone/>
            </a:pPr>
            <a:r>
              <a:rPr lang="en" sz="1200" u="sng">
                <a:solidFill>
                  <a:schemeClr val="hlink"/>
                </a:solidFill>
                <a:hlinkClick r:id="rId3"/>
              </a:rPr>
              <a:t>https://github.com/hunkim/DeepLearningZeroToAll/blob/master/lab-12-1-hello-rnn.py</a:t>
            </a:r>
            <a:r>
              <a:rPr lang="en" sz="1200">
                <a:solidFill>
                  <a:srgbClr val="808080"/>
                </a:solidFill>
              </a:rPr>
              <a:t> </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pic>
        <p:nvPicPr>
          <p:cNvPr id="210" name="Shape 210"/>
          <p:cNvPicPr preferRelativeResize="0"/>
          <p:nvPr/>
        </p:nvPicPr>
        <p:blipFill>
          <a:blip r:embed="rId3">
            <a:alphaModFix amt="7000"/>
          </a:blip>
          <a:stretch>
            <a:fillRect/>
          </a:stretch>
        </p:blipFill>
        <p:spPr>
          <a:xfrm>
            <a:off x="0" y="-222189"/>
            <a:ext cx="9144001" cy="3149479"/>
          </a:xfrm>
          <a:prstGeom prst="rect">
            <a:avLst/>
          </a:prstGeom>
          <a:noFill/>
          <a:ln>
            <a:noFill/>
          </a:ln>
        </p:spPr>
      </p:pic>
      <p:sp>
        <p:nvSpPr>
          <p:cNvPr id="211" name="Shape 211"/>
          <p:cNvSpPr txBox="1"/>
          <p:nvPr>
            <p:ph type="title"/>
          </p:nvPr>
        </p:nvSpPr>
        <p:spPr>
          <a:xfrm>
            <a:off x="1812726" y="853400"/>
            <a:ext cx="5518500" cy="1741200"/>
          </a:xfrm>
          <a:prstGeom prst="rect">
            <a:avLst/>
          </a:prstGeom>
          <a:noFill/>
          <a:ln>
            <a:noFill/>
          </a:ln>
        </p:spPr>
        <p:txBody>
          <a:bodyPr anchorCtr="0" anchor="b"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r>
              <a:rPr b="0" i="0" lang="en" sz="4400" u="none" cap="none" strike="noStrike">
                <a:solidFill>
                  <a:srgbClr val="000000"/>
                </a:solidFill>
                <a:latin typeface="Gill Sans"/>
                <a:ea typeface="Gill Sans"/>
                <a:cs typeface="Gill Sans"/>
                <a:sym typeface="Gill Sans"/>
              </a:rPr>
              <a:t>Lab 12-1</a:t>
            </a:r>
          </a:p>
          <a:p>
            <a:pPr indent="0" lvl="0" marL="0" marR="0" rtl="0" algn="ctr">
              <a:lnSpc>
                <a:spcPct val="100000"/>
              </a:lnSpc>
              <a:spcBef>
                <a:spcPts val="0"/>
              </a:spcBef>
              <a:spcAft>
                <a:spcPts val="0"/>
              </a:spcAft>
              <a:buClr>
                <a:srgbClr val="000000"/>
              </a:buClr>
              <a:buSzPct val="25000"/>
              <a:buFont typeface="Gill Sans"/>
              <a:buNone/>
            </a:pPr>
            <a:r>
              <a:rPr b="0" i="0" lang="en" sz="2700" u="none" cap="none" strike="noStrike">
                <a:solidFill>
                  <a:srgbClr val="000000"/>
                </a:solidFill>
                <a:latin typeface="Gill Sans"/>
                <a:ea typeface="Gill Sans"/>
                <a:cs typeface="Gill Sans"/>
                <a:sym typeface="Gill Sans"/>
              </a:rPr>
              <a:t>RNN Basics</a:t>
            </a:r>
          </a:p>
        </p:txBody>
      </p:sp>
      <p:sp>
        <p:nvSpPr>
          <p:cNvPr id="212" name="Shape 212"/>
          <p:cNvSpPr txBox="1"/>
          <p:nvPr/>
        </p:nvSpPr>
        <p:spPr>
          <a:xfrm>
            <a:off x="1279125" y="3208031"/>
            <a:ext cx="6585900" cy="596100"/>
          </a:xfrm>
          <a:prstGeom prst="rect">
            <a:avLst/>
          </a:prstGeom>
          <a:noFill/>
          <a:ln>
            <a:noFill/>
          </a:ln>
        </p:spPr>
        <p:txBody>
          <a:bodyPr anchorCtr="0" anchor="t" bIns="26775" lIns="26775" rIns="26775" tIns="26775">
            <a:noAutofit/>
          </a:bodyPr>
          <a:lstStyle/>
          <a:p>
            <a:pPr lvl="0" rtl="0" algn="ctr">
              <a:spcBef>
                <a:spcPts val="0"/>
              </a:spcBef>
              <a:buNone/>
            </a:pPr>
            <a:r>
              <a:rPr lang="en" sz="1900">
                <a:latin typeface="Gill Sans"/>
                <a:ea typeface="Gill Sans"/>
                <a:cs typeface="Gill Sans"/>
                <a:sym typeface="Gill Sans"/>
              </a:rPr>
              <a:t>Sung Kim &lt;</a:t>
            </a:r>
            <a:r>
              <a:rPr lang="en" sz="1900" u="sng">
                <a:solidFill>
                  <a:srgbClr val="0000FF"/>
                </a:solidFill>
                <a:latin typeface="Gill Sans"/>
                <a:ea typeface="Gill Sans"/>
                <a:cs typeface="Gill Sans"/>
                <a:sym typeface="Gill Sans"/>
                <a:hlinkClick r:id="rId4"/>
              </a:rPr>
              <a:t>hunkim+ml@gmail.com</a:t>
            </a:r>
            <a:r>
              <a:rPr lang="en" sz="1900">
                <a:latin typeface="Gill Sans"/>
                <a:ea typeface="Gill Sans"/>
                <a:cs typeface="Gill Sans"/>
                <a:sym typeface="Gill Sans"/>
              </a:rPr>
              <a:t>&gt;</a:t>
            </a:r>
          </a:p>
          <a:p>
            <a:pPr lvl="0" rtl="0" algn="ctr">
              <a:spcBef>
                <a:spcPts val="0"/>
              </a:spcBef>
              <a:buNone/>
            </a:pPr>
            <a:r>
              <a:rPr lang="en" sz="1900">
                <a:latin typeface="Gill Sans"/>
                <a:ea typeface="Gill Sans"/>
                <a:cs typeface="Gill Sans"/>
                <a:sym typeface="Gill Sans"/>
              </a:rPr>
              <a:t>Code: </a:t>
            </a:r>
            <a:r>
              <a:rPr lang="en" sz="1900" u="sng">
                <a:solidFill>
                  <a:srgbClr val="0000FF"/>
                </a:solidFill>
                <a:latin typeface="Gill Sans"/>
                <a:ea typeface="Gill Sans"/>
                <a:cs typeface="Gill Sans"/>
                <a:sym typeface="Gill Sans"/>
                <a:hlinkClick r:id="rId5"/>
              </a:rPr>
              <a:t>https://github.com/hunkim/DeepLearningZeroToAll/</a:t>
            </a:r>
          </a:p>
          <a:p>
            <a:pPr lvl="0" rtl="0" algn="ctr">
              <a:spcBef>
                <a:spcPts val="0"/>
              </a:spcBef>
              <a:buNone/>
            </a:pPr>
            <a:r>
              <a:t/>
            </a:r>
            <a:endParaRPr sz="1900">
              <a:latin typeface="Gill Sans"/>
              <a:ea typeface="Gill Sans"/>
              <a:cs typeface="Gill Sans"/>
              <a:sym typeface="Gill Sans"/>
            </a:endParaRPr>
          </a:p>
          <a:p>
            <a:pPr lvl="0" rtl="0" algn="ctr">
              <a:spcBef>
                <a:spcPts val="0"/>
              </a:spcBef>
              <a:buNone/>
            </a:pPr>
            <a:r>
              <a:t/>
            </a:r>
            <a:endParaRPr sz="1900">
              <a:latin typeface="Gill Sans"/>
              <a:ea typeface="Gill Sans"/>
              <a:cs typeface="Gill Sans"/>
              <a:sym typeface="Gill Sans"/>
            </a:endParaRPr>
          </a:p>
        </p:txBody>
      </p:sp>
      <p:grpSp>
        <p:nvGrpSpPr>
          <p:cNvPr id="213" name="Shape 213"/>
          <p:cNvGrpSpPr/>
          <p:nvPr/>
        </p:nvGrpSpPr>
        <p:grpSpPr>
          <a:xfrm>
            <a:off x="-348126" y="87975"/>
            <a:ext cx="2543802" cy="1589521"/>
            <a:chOff x="-928337" y="234600"/>
            <a:chExt cx="6783474" cy="4238725"/>
          </a:xfrm>
        </p:grpSpPr>
        <p:pic>
          <p:nvPicPr>
            <p:cNvPr id="214" name="Shape 214"/>
            <p:cNvPicPr preferRelativeResize="0"/>
            <p:nvPr/>
          </p:nvPicPr>
          <p:blipFill>
            <a:blip r:embed="rId6">
              <a:alphaModFix/>
            </a:blip>
            <a:stretch>
              <a:fillRect/>
            </a:stretch>
          </p:blipFill>
          <p:spPr>
            <a:xfrm>
              <a:off x="-928337" y="656924"/>
              <a:ext cx="6783474" cy="3816400"/>
            </a:xfrm>
            <a:prstGeom prst="rect">
              <a:avLst/>
            </a:prstGeom>
            <a:noFill/>
            <a:ln>
              <a:noFill/>
            </a:ln>
          </p:spPr>
        </p:pic>
        <p:sp>
          <p:nvSpPr>
            <p:cNvPr id="215" name="Shape 215"/>
            <p:cNvSpPr txBox="1"/>
            <p:nvPr/>
          </p:nvSpPr>
          <p:spPr>
            <a:xfrm>
              <a:off x="672550" y="234600"/>
              <a:ext cx="3581700" cy="1051200"/>
            </a:xfrm>
            <a:prstGeom prst="rect">
              <a:avLst/>
            </a:prstGeom>
            <a:noFill/>
            <a:ln>
              <a:noFill/>
            </a:ln>
          </p:spPr>
          <p:txBody>
            <a:bodyPr anchorCtr="0" anchor="t" bIns="34275" lIns="34275" rIns="34275" tIns="34275">
              <a:noAutofit/>
            </a:bodyPr>
            <a:lstStyle/>
            <a:p>
              <a:pPr lvl="0" rtl="0">
                <a:spcBef>
                  <a:spcPts val="0"/>
                </a:spcBef>
                <a:buNone/>
              </a:pPr>
              <a:r>
                <a:rPr lang="en" sz="1800"/>
                <a:t>With TF 1.0!</a:t>
              </a:r>
            </a:p>
          </p:txBody>
        </p:sp>
      </p:grpSp>
      <p:pic>
        <p:nvPicPr>
          <p:cNvPr id="216" name="Shape 216"/>
          <p:cNvPicPr preferRelativeResize="0"/>
          <p:nvPr/>
        </p:nvPicPr>
        <p:blipFill>
          <a:blip r:embed="rId7">
            <a:alphaModFix/>
          </a:blip>
          <a:stretch>
            <a:fillRect/>
          </a:stretch>
        </p:blipFill>
        <p:spPr>
          <a:xfrm>
            <a:off x="7546340" y="4261901"/>
            <a:ext cx="1428750" cy="77509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Shape 496"/>
          <p:cNvSpPr txBox="1"/>
          <p:nvPr>
            <p:ph type="title"/>
          </p:nvPr>
        </p:nvSpPr>
        <p:spPr>
          <a:xfrm>
            <a:off x="-8188" y="133945"/>
            <a:ext cx="9160500" cy="1285800"/>
          </a:xfrm>
          <a:prstGeom prst="rect">
            <a:avLst/>
          </a:prstGeom>
        </p:spPr>
        <p:txBody>
          <a:bodyPr anchorCtr="0" anchor="ctr" bIns="34275" lIns="34275" rIns="34275" tIns="34275">
            <a:noAutofit/>
          </a:bodyPr>
          <a:lstStyle/>
          <a:p>
            <a:pPr lvl="0" rtl="0">
              <a:spcBef>
                <a:spcPts val="0"/>
              </a:spcBef>
              <a:buNone/>
            </a:pPr>
            <a:r>
              <a:rPr lang="en"/>
              <a:t>Results</a:t>
            </a:r>
          </a:p>
        </p:txBody>
      </p:sp>
      <p:sp>
        <p:nvSpPr>
          <p:cNvPr id="497" name="Shape 497"/>
          <p:cNvSpPr txBox="1"/>
          <p:nvPr/>
        </p:nvSpPr>
        <p:spPr>
          <a:xfrm>
            <a:off x="0" y="506150"/>
            <a:ext cx="9144000" cy="2539500"/>
          </a:xfrm>
          <a:prstGeom prst="rect">
            <a:avLst/>
          </a:prstGeom>
          <a:noFill/>
          <a:ln>
            <a:noFill/>
          </a:ln>
        </p:spPr>
        <p:txBody>
          <a:bodyPr anchorCtr="0" anchor="ctr" bIns="91425" lIns="91425" rIns="91425" tIns="91425">
            <a:noAutofit/>
          </a:bodyPr>
          <a:lstStyle/>
          <a:p>
            <a:pPr indent="0" lvl="0" marL="0" rtl="0">
              <a:lnSpc>
                <a:spcPct val="115000"/>
              </a:lnSpc>
              <a:spcBef>
                <a:spcPts val="0"/>
              </a:spcBef>
              <a:buNone/>
            </a:pPr>
            <a:r>
              <a:rPr lang="en" sz="1200">
                <a:solidFill>
                  <a:schemeClr val="dk1"/>
                </a:solidFill>
                <a:highlight>
                  <a:srgbClr val="FFFFFF"/>
                </a:highlight>
                <a:latin typeface="Consolas"/>
                <a:ea typeface="Consolas"/>
                <a:cs typeface="Consolas"/>
                <a:sym typeface="Consolas"/>
              </a:rPr>
              <a:t>prediction = tf.argmax(outputs, </a:t>
            </a:r>
            <a:r>
              <a:rPr lang="en" sz="1200">
                <a:solidFill>
                  <a:srgbClr val="660099"/>
                </a:solidFill>
                <a:highlight>
                  <a:srgbClr val="FFFFFF"/>
                </a:highlight>
                <a:latin typeface="Consolas"/>
                <a:ea typeface="Consolas"/>
                <a:cs typeface="Consolas"/>
                <a:sym typeface="Consolas"/>
              </a:rPr>
              <a:t>axis</a:t>
            </a:r>
            <a:r>
              <a:rPr lang="en" sz="1200">
                <a:solidFill>
                  <a:schemeClr val="dk1"/>
                </a:solidFill>
                <a:highlight>
                  <a:srgbClr val="FFFFFF"/>
                </a:highlight>
                <a:latin typeface="Consolas"/>
                <a:ea typeface="Consolas"/>
                <a:cs typeface="Consolas"/>
                <a:sym typeface="Consolas"/>
              </a:rPr>
              <a:t>=</a:t>
            </a:r>
            <a:r>
              <a:rPr lang="en" sz="1200">
                <a:solidFill>
                  <a:srgbClr val="0000FF"/>
                </a:solidFill>
                <a:highlight>
                  <a:srgbClr val="FFFFFF"/>
                </a:highlight>
                <a:latin typeface="Consolas"/>
                <a:ea typeface="Consolas"/>
                <a:cs typeface="Consolas"/>
                <a:sym typeface="Consolas"/>
              </a:rPr>
              <a:t>2</a:t>
            </a:r>
            <a:r>
              <a:rPr lang="en" sz="12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t/>
            </a:r>
            <a:endParaRPr sz="12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b="1" lang="en" sz="1200">
                <a:solidFill>
                  <a:srgbClr val="000080"/>
                </a:solidFill>
                <a:highlight>
                  <a:srgbClr val="FFFFFF"/>
                </a:highlight>
                <a:latin typeface="Consolas"/>
                <a:ea typeface="Consolas"/>
                <a:cs typeface="Consolas"/>
                <a:sym typeface="Consolas"/>
              </a:rPr>
              <a:t>with </a:t>
            </a:r>
            <a:r>
              <a:rPr lang="en" sz="1200">
                <a:solidFill>
                  <a:schemeClr val="dk1"/>
                </a:solidFill>
                <a:highlight>
                  <a:srgbClr val="FFFFFF"/>
                </a:highlight>
                <a:latin typeface="Consolas"/>
                <a:ea typeface="Consolas"/>
                <a:cs typeface="Consolas"/>
                <a:sym typeface="Consolas"/>
              </a:rPr>
              <a:t>tf.Session() </a:t>
            </a:r>
            <a:r>
              <a:rPr b="1" lang="en" sz="1200">
                <a:solidFill>
                  <a:srgbClr val="000080"/>
                </a:solidFill>
                <a:highlight>
                  <a:srgbClr val="FFFFFF"/>
                </a:highlight>
                <a:latin typeface="Consolas"/>
                <a:ea typeface="Consolas"/>
                <a:cs typeface="Consolas"/>
                <a:sym typeface="Consolas"/>
              </a:rPr>
              <a:t>as </a:t>
            </a:r>
            <a:r>
              <a:rPr lang="en" sz="1200">
                <a:solidFill>
                  <a:schemeClr val="dk1"/>
                </a:solidFill>
                <a:highlight>
                  <a:srgbClr val="FFFFFF"/>
                </a:highlight>
                <a:latin typeface="Consolas"/>
                <a:ea typeface="Consolas"/>
                <a:cs typeface="Consolas"/>
                <a:sym typeface="Consolas"/>
              </a:rPr>
              <a:t>sess:</a:t>
            </a:r>
          </a:p>
          <a:p>
            <a:pPr indent="0" lvl="0" marL="0" rtl="0">
              <a:lnSpc>
                <a:spcPct val="115000"/>
              </a:lnSpc>
              <a:spcBef>
                <a:spcPts val="0"/>
              </a:spcBef>
              <a:buNone/>
            </a:pPr>
            <a:r>
              <a:rPr lang="en" sz="1200">
                <a:solidFill>
                  <a:schemeClr val="dk1"/>
                </a:solidFill>
                <a:highlight>
                  <a:srgbClr val="FFFFFF"/>
                </a:highlight>
                <a:latin typeface="Consolas"/>
                <a:ea typeface="Consolas"/>
                <a:cs typeface="Consolas"/>
                <a:sym typeface="Consolas"/>
              </a:rPr>
              <a:t>   sess.run(tf.global_variables_initializer())</a:t>
            </a:r>
          </a:p>
          <a:p>
            <a:pPr indent="0" lvl="0" marL="0" rtl="0">
              <a:lnSpc>
                <a:spcPct val="115000"/>
              </a:lnSpc>
              <a:spcBef>
                <a:spcPts val="0"/>
              </a:spcBef>
              <a:buNone/>
            </a:pPr>
            <a:r>
              <a:rPr lang="en" sz="1200">
                <a:solidFill>
                  <a:schemeClr val="dk1"/>
                </a:solidFill>
                <a:highlight>
                  <a:srgbClr val="FFFFFF"/>
                </a:highlight>
                <a:latin typeface="Consolas"/>
                <a:ea typeface="Consolas"/>
                <a:cs typeface="Consolas"/>
                <a:sym typeface="Consolas"/>
              </a:rPr>
              <a:t>   </a:t>
            </a:r>
            <a:r>
              <a:rPr b="1" lang="en" sz="1200">
                <a:solidFill>
                  <a:srgbClr val="000080"/>
                </a:solidFill>
                <a:highlight>
                  <a:srgbClr val="FFFFFF"/>
                </a:highlight>
                <a:latin typeface="Consolas"/>
                <a:ea typeface="Consolas"/>
                <a:cs typeface="Consolas"/>
                <a:sym typeface="Consolas"/>
              </a:rPr>
              <a:t>for </a:t>
            </a:r>
            <a:r>
              <a:rPr lang="en" sz="1200">
                <a:solidFill>
                  <a:schemeClr val="dk1"/>
                </a:solidFill>
                <a:highlight>
                  <a:srgbClr val="FFFFFF"/>
                </a:highlight>
                <a:latin typeface="Consolas"/>
                <a:ea typeface="Consolas"/>
                <a:cs typeface="Consolas"/>
                <a:sym typeface="Consolas"/>
              </a:rPr>
              <a:t>i </a:t>
            </a:r>
            <a:r>
              <a:rPr b="1" lang="en" sz="1200">
                <a:solidFill>
                  <a:srgbClr val="000080"/>
                </a:solidFill>
                <a:highlight>
                  <a:srgbClr val="FFFFFF"/>
                </a:highlight>
                <a:latin typeface="Consolas"/>
                <a:ea typeface="Consolas"/>
                <a:cs typeface="Consolas"/>
                <a:sym typeface="Consolas"/>
              </a:rPr>
              <a:t>in </a:t>
            </a:r>
            <a:r>
              <a:rPr lang="en" sz="1200">
                <a:solidFill>
                  <a:srgbClr val="000080"/>
                </a:solidFill>
                <a:highlight>
                  <a:srgbClr val="FFFFFF"/>
                </a:highlight>
                <a:latin typeface="Consolas"/>
                <a:ea typeface="Consolas"/>
                <a:cs typeface="Consolas"/>
                <a:sym typeface="Consolas"/>
              </a:rPr>
              <a:t>range</a:t>
            </a:r>
            <a:r>
              <a:rPr lang="en" sz="1200">
                <a:solidFill>
                  <a:schemeClr val="dk1"/>
                </a:solidFill>
                <a:highlight>
                  <a:srgbClr val="FFFFFF"/>
                </a:highlight>
                <a:latin typeface="Consolas"/>
                <a:ea typeface="Consolas"/>
                <a:cs typeface="Consolas"/>
                <a:sym typeface="Consolas"/>
              </a:rPr>
              <a:t>(</a:t>
            </a:r>
            <a:r>
              <a:rPr lang="en" sz="1200">
                <a:solidFill>
                  <a:srgbClr val="0000FF"/>
                </a:solidFill>
                <a:highlight>
                  <a:srgbClr val="FFFFFF"/>
                </a:highlight>
                <a:latin typeface="Consolas"/>
                <a:ea typeface="Consolas"/>
                <a:cs typeface="Consolas"/>
                <a:sym typeface="Consolas"/>
              </a:rPr>
              <a:t>2000</a:t>
            </a:r>
            <a:r>
              <a:rPr lang="en" sz="12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 sz="1200">
                <a:solidFill>
                  <a:schemeClr val="dk1"/>
                </a:solidFill>
                <a:highlight>
                  <a:srgbClr val="FFFFFF"/>
                </a:highlight>
                <a:latin typeface="Consolas"/>
                <a:ea typeface="Consolas"/>
                <a:cs typeface="Consolas"/>
                <a:sym typeface="Consolas"/>
              </a:rPr>
              <a:t>       l, _ = sess.run([loss, train], </a:t>
            </a:r>
            <a:r>
              <a:rPr lang="en" sz="1200">
                <a:solidFill>
                  <a:srgbClr val="660099"/>
                </a:solidFill>
                <a:highlight>
                  <a:srgbClr val="FFFFFF"/>
                </a:highlight>
                <a:latin typeface="Consolas"/>
                <a:ea typeface="Consolas"/>
                <a:cs typeface="Consolas"/>
                <a:sym typeface="Consolas"/>
              </a:rPr>
              <a:t>feed_dict</a:t>
            </a:r>
            <a:r>
              <a:rPr lang="en" sz="1200">
                <a:solidFill>
                  <a:schemeClr val="dk1"/>
                </a:solidFill>
                <a:highlight>
                  <a:srgbClr val="FFFFFF"/>
                </a:highlight>
                <a:latin typeface="Consolas"/>
                <a:ea typeface="Consolas"/>
                <a:cs typeface="Consolas"/>
                <a:sym typeface="Consolas"/>
              </a:rPr>
              <a:t>={X: </a:t>
            </a:r>
            <a:r>
              <a:rPr lang="en" sz="1200">
                <a:solidFill>
                  <a:srgbClr val="7F6000"/>
                </a:solidFill>
                <a:highlight>
                  <a:srgbClr val="FFFFFF"/>
                </a:highlight>
                <a:latin typeface="Consolas"/>
                <a:ea typeface="Consolas"/>
                <a:cs typeface="Consolas"/>
                <a:sym typeface="Consolas"/>
              </a:rPr>
              <a:t>x_one_hot</a:t>
            </a:r>
            <a:r>
              <a:rPr lang="en" sz="1200">
                <a:solidFill>
                  <a:schemeClr val="dk1"/>
                </a:solidFill>
                <a:highlight>
                  <a:srgbClr val="FFFFFF"/>
                </a:highlight>
                <a:latin typeface="Consolas"/>
                <a:ea typeface="Consolas"/>
                <a:cs typeface="Consolas"/>
                <a:sym typeface="Consolas"/>
              </a:rPr>
              <a:t>, Y: y_data})</a:t>
            </a:r>
          </a:p>
          <a:p>
            <a:pPr indent="0" lvl="0" marL="0" rtl="0">
              <a:lnSpc>
                <a:spcPct val="115000"/>
              </a:lnSpc>
              <a:spcBef>
                <a:spcPts val="0"/>
              </a:spcBef>
              <a:buNone/>
            </a:pPr>
            <a:r>
              <a:rPr lang="en" sz="1200">
                <a:solidFill>
                  <a:schemeClr val="dk1"/>
                </a:solidFill>
                <a:highlight>
                  <a:srgbClr val="FFFFFF"/>
                </a:highlight>
                <a:latin typeface="Consolas"/>
                <a:ea typeface="Consolas"/>
                <a:cs typeface="Consolas"/>
                <a:sym typeface="Consolas"/>
              </a:rPr>
              <a:t>       result = sess.run(prediction, </a:t>
            </a:r>
            <a:r>
              <a:rPr lang="en" sz="1200">
                <a:solidFill>
                  <a:srgbClr val="660099"/>
                </a:solidFill>
                <a:highlight>
                  <a:srgbClr val="FFFFFF"/>
                </a:highlight>
                <a:latin typeface="Consolas"/>
                <a:ea typeface="Consolas"/>
                <a:cs typeface="Consolas"/>
                <a:sym typeface="Consolas"/>
              </a:rPr>
              <a:t>feed_dict</a:t>
            </a:r>
            <a:r>
              <a:rPr lang="en" sz="1200">
                <a:solidFill>
                  <a:schemeClr val="dk1"/>
                </a:solidFill>
                <a:highlight>
                  <a:srgbClr val="FFFFFF"/>
                </a:highlight>
                <a:latin typeface="Consolas"/>
                <a:ea typeface="Consolas"/>
                <a:cs typeface="Consolas"/>
                <a:sym typeface="Consolas"/>
              </a:rPr>
              <a:t>={X: </a:t>
            </a:r>
            <a:r>
              <a:rPr lang="en" sz="1200">
                <a:solidFill>
                  <a:srgbClr val="7F6000"/>
                </a:solidFill>
                <a:highlight>
                  <a:srgbClr val="FFFFFF"/>
                </a:highlight>
                <a:latin typeface="Consolas"/>
                <a:ea typeface="Consolas"/>
                <a:cs typeface="Consolas"/>
                <a:sym typeface="Consolas"/>
              </a:rPr>
              <a:t>x_one_hot</a:t>
            </a:r>
            <a:r>
              <a:rPr lang="en" sz="12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 sz="1200">
                <a:solidFill>
                  <a:schemeClr val="dk1"/>
                </a:solidFill>
                <a:highlight>
                  <a:srgbClr val="FFFFFF"/>
                </a:highlight>
                <a:latin typeface="Consolas"/>
                <a:ea typeface="Consolas"/>
                <a:cs typeface="Consolas"/>
                <a:sym typeface="Consolas"/>
              </a:rPr>
              <a:t>       </a:t>
            </a:r>
            <a:r>
              <a:rPr lang="en" sz="1200">
                <a:solidFill>
                  <a:srgbClr val="000080"/>
                </a:solidFill>
                <a:highlight>
                  <a:srgbClr val="FFFFFF"/>
                </a:highlight>
                <a:latin typeface="Consolas"/>
                <a:ea typeface="Consolas"/>
                <a:cs typeface="Consolas"/>
                <a:sym typeface="Consolas"/>
              </a:rPr>
              <a:t>print</a:t>
            </a:r>
            <a:r>
              <a:rPr lang="en" sz="1200">
                <a:solidFill>
                  <a:schemeClr val="dk1"/>
                </a:solidFill>
                <a:highlight>
                  <a:srgbClr val="FFFFFF"/>
                </a:highlight>
                <a:latin typeface="Consolas"/>
                <a:ea typeface="Consolas"/>
                <a:cs typeface="Consolas"/>
                <a:sym typeface="Consolas"/>
              </a:rPr>
              <a:t>(i, </a:t>
            </a:r>
            <a:r>
              <a:rPr b="1" lang="en" sz="1200">
                <a:solidFill>
                  <a:srgbClr val="008080"/>
                </a:solidFill>
                <a:highlight>
                  <a:srgbClr val="FFFFFF"/>
                </a:highlight>
                <a:latin typeface="Consolas"/>
                <a:ea typeface="Consolas"/>
                <a:cs typeface="Consolas"/>
                <a:sym typeface="Consolas"/>
              </a:rPr>
              <a:t>"loss:"</a:t>
            </a:r>
            <a:r>
              <a:rPr lang="en" sz="1200">
                <a:solidFill>
                  <a:schemeClr val="dk1"/>
                </a:solidFill>
                <a:highlight>
                  <a:srgbClr val="FFFFFF"/>
                </a:highlight>
                <a:latin typeface="Consolas"/>
                <a:ea typeface="Consolas"/>
                <a:cs typeface="Consolas"/>
                <a:sym typeface="Consolas"/>
              </a:rPr>
              <a:t>, l, </a:t>
            </a:r>
            <a:r>
              <a:rPr b="1" lang="en" sz="1200">
                <a:solidFill>
                  <a:srgbClr val="008080"/>
                </a:solidFill>
                <a:highlight>
                  <a:srgbClr val="FFFFFF"/>
                </a:highlight>
                <a:latin typeface="Consolas"/>
                <a:ea typeface="Consolas"/>
                <a:cs typeface="Consolas"/>
                <a:sym typeface="Consolas"/>
              </a:rPr>
              <a:t>"prediction: "</a:t>
            </a:r>
            <a:r>
              <a:rPr lang="en" sz="1200">
                <a:solidFill>
                  <a:schemeClr val="dk1"/>
                </a:solidFill>
                <a:highlight>
                  <a:srgbClr val="FFFFFF"/>
                </a:highlight>
                <a:latin typeface="Consolas"/>
                <a:ea typeface="Consolas"/>
                <a:cs typeface="Consolas"/>
                <a:sym typeface="Consolas"/>
              </a:rPr>
              <a:t>, result, </a:t>
            </a:r>
            <a:r>
              <a:rPr b="1" lang="en" sz="1200">
                <a:solidFill>
                  <a:srgbClr val="008080"/>
                </a:solidFill>
                <a:highlight>
                  <a:srgbClr val="FFFFFF"/>
                </a:highlight>
                <a:latin typeface="Consolas"/>
                <a:ea typeface="Consolas"/>
                <a:cs typeface="Consolas"/>
                <a:sym typeface="Consolas"/>
              </a:rPr>
              <a:t>"true Y: "</a:t>
            </a:r>
            <a:r>
              <a:rPr lang="en" sz="1200">
                <a:solidFill>
                  <a:schemeClr val="dk1"/>
                </a:solidFill>
                <a:highlight>
                  <a:srgbClr val="FFFFFF"/>
                </a:highlight>
                <a:latin typeface="Consolas"/>
                <a:ea typeface="Consolas"/>
                <a:cs typeface="Consolas"/>
                <a:sym typeface="Consolas"/>
              </a:rPr>
              <a:t>, y_data)</a:t>
            </a:r>
          </a:p>
          <a:p>
            <a:pPr indent="0" lvl="0" marL="0" rtl="0">
              <a:lnSpc>
                <a:spcPct val="115000"/>
              </a:lnSpc>
              <a:spcBef>
                <a:spcPts val="0"/>
              </a:spcBef>
              <a:buNone/>
            </a:pPr>
            <a:r>
              <a:t/>
            </a:r>
            <a:endParaRPr sz="12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lang="en" sz="1200">
                <a:solidFill>
                  <a:schemeClr val="dk1"/>
                </a:solidFill>
                <a:highlight>
                  <a:srgbClr val="FFFFFF"/>
                </a:highlight>
                <a:latin typeface="Consolas"/>
                <a:ea typeface="Consolas"/>
                <a:cs typeface="Consolas"/>
                <a:sym typeface="Consolas"/>
              </a:rPr>
              <a:t>       </a:t>
            </a:r>
            <a:r>
              <a:rPr lang="en" sz="1200">
                <a:solidFill>
                  <a:srgbClr val="808080"/>
                </a:solidFill>
                <a:highlight>
                  <a:srgbClr val="FFFFFF"/>
                </a:highlight>
                <a:latin typeface="Consolas"/>
                <a:ea typeface="Consolas"/>
                <a:cs typeface="Consolas"/>
                <a:sym typeface="Consolas"/>
              </a:rPr>
              <a:t># print char using dic</a:t>
            </a:r>
          </a:p>
          <a:p>
            <a:pPr indent="0" lvl="0" marL="0" rtl="0">
              <a:lnSpc>
                <a:spcPct val="115000"/>
              </a:lnSpc>
              <a:spcBef>
                <a:spcPts val="0"/>
              </a:spcBef>
              <a:buNone/>
            </a:pPr>
            <a:r>
              <a:rPr lang="en" sz="1200">
                <a:solidFill>
                  <a:srgbClr val="808080"/>
                </a:solidFill>
                <a:highlight>
                  <a:srgbClr val="FFFFFF"/>
                </a:highlight>
                <a:latin typeface="Consolas"/>
                <a:ea typeface="Consolas"/>
                <a:cs typeface="Consolas"/>
                <a:sym typeface="Consolas"/>
              </a:rPr>
              <a:t>       </a:t>
            </a:r>
            <a:r>
              <a:rPr lang="en" sz="1200">
                <a:solidFill>
                  <a:schemeClr val="dk1"/>
                </a:solidFill>
                <a:highlight>
                  <a:srgbClr val="FFFFFF"/>
                </a:highlight>
                <a:latin typeface="Consolas"/>
                <a:ea typeface="Consolas"/>
                <a:cs typeface="Consolas"/>
                <a:sym typeface="Consolas"/>
              </a:rPr>
              <a:t>result_str = [idx2char[c] </a:t>
            </a:r>
            <a:r>
              <a:rPr b="1" lang="en" sz="1200">
                <a:solidFill>
                  <a:srgbClr val="000080"/>
                </a:solidFill>
                <a:highlight>
                  <a:srgbClr val="FFFFFF"/>
                </a:highlight>
                <a:latin typeface="Consolas"/>
                <a:ea typeface="Consolas"/>
                <a:cs typeface="Consolas"/>
                <a:sym typeface="Consolas"/>
              </a:rPr>
              <a:t>for </a:t>
            </a:r>
            <a:r>
              <a:rPr lang="en" sz="1200">
                <a:solidFill>
                  <a:schemeClr val="dk1"/>
                </a:solidFill>
                <a:highlight>
                  <a:srgbClr val="FFFFFF"/>
                </a:highlight>
                <a:latin typeface="Consolas"/>
                <a:ea typeface="Consolas"/>
                <a:cs typeface="Consolas"/>
                <a:sym typeface="Consolas"/>
              </a:rPr>
              <a:t>c </a:t>
            </a:r>
            <a:r>
              <a:rPr b="1" lang="en" sz="1200">
                <a:solidFill>
                  <a:srgbClr val="000080"/>
                </a:solidFill>
                <a:highlight>
                  <a:srgbClr val="FFFFFF"/>
                </a:highlight>
                <a:latin typeface="Consolas"/>
                <a:ea typeface="Consolas"/>
                <a:cs typeface="Consolas"/>
                <a:sym typeface="Consolas"/>
              </a:rPr>
              <a:t>in </a:t>
            </a:r>
            <a:r>
              <a:rPr lang="en" sz="1200">
                <a:solidFill>
                  <a:schemeClr val="dk1"/>
                </a:solidFill>
                <a:highlight>
                  <a:srgbClr val="FFFFFF"/>
                </a:highlight>
                <a:latin typeface="Consolas"/>
                <a:ea typeface="Consolas"/>
                <a:cs typeface="Consolas"/>
                <a:sym typeface="Consolas"/>
              </a:rPr>
              <a:t>np.squeeze(result)]</a:t>
            </a:r>
          </a:p>
          <a:p>
            <a:pPr indent="0" lvl="0" marL="0" rtl="0">
              <a:lnSpc>
                <a:spcPct val="115000"/>
              </a:lnSpc>
              <a:spcBef>
                <a:spcPts val="0"/>
              </a:spcBef>
              <a:buNone/>
            </a:pPr>
            <a:r>
              <a:rPr lang="en" sz="1200">
                <a:solidFill>
                  <a:schemeClr val="dk1"/>
                </a:solidFill>
                <a:highlight>
                  <a:srgbClr val="FFFFFF"/>
                </a:highlight>
                <a:latin typeface="Consolas"/>
                <a:ea typeface="Consolas"/>
                <a:cs typeface="Consolas"/>
                <a:sym typeface="Consolas"/>
              </a:rPr>
              <a:t>       </a:t>
            </a:r>
            <a:r>
              <a:rPr lang="en" sz="1200">
                <a:solidFill>
                  <a:srgbClr val="000080"/>
                </a:solidFill>
                <a:highlight>
                  <a:srgbClr val="FFFFFF"/>
                </a:highlight>
                <a:latin typeface="Consolas"/>
                <a:ea typeface="Consolas"/>
                <a:cs typeface="Consolas"/>
                <a:sym typeface="Consolas"/>
              </a:rPr>
              <a:t>print</a:t>
            </a:r>
            <a:r>
              <a:rPr lang="en" sz="1200">
                <a:solidFill>
                  <a:schemeClr val="dk1"/>
                </a:solidFill>
                <a:highlight>
                  <a:srgbClr val="FFFFFF"/>
                </a:highlight>
                <a:latin typeface="Consolas"/>
                <a:ea typeface="Consolas"/>
                <a:cs typeface="Consolas"/>
                <a:sym typeface="Consolas"/>
              </a:rPr>
              <a:t>(</a:t>
            </a:r>
            <a:r>
              <a:rPr b="1" lang="en" sz="1200">
                <a:solidFill>
                  <a:srgbClr val="008080"/>
                </a:solidFill>
                <a:highlight>
                  <a:srgbClr val="FFFFFF"/>
                </a:highlight>
                <a:latin typeface="Consolas"/>
                <a:ea typeface="Consolas"/>
                <a:cs typeface="Consolas"/>
                <a:sym typeface="Consolas"/>
              </a:rPr>
              <a:t>"</a:t>
            </a:r>
            <a:r>
              <a:rPr b="1" lang="en" sz="1200">
                <a:solidFill>
                  <a:srgbClr val="000080"/>
                </a:solidFill>
                <a:highlight>
                  <a:srgbClr val="FFFFFF"/>
                </a:highlight>
                <a:latin typeface="Consolas"/>
                <a:ea typeface="Consolas"/>
                <a:cs typeface="Consolas"/>
                <a:sym typeface="Consolas"/>
              </a:rPr>
              <a:t>\t</a:t>
            </a:r>
            <a:r>
              <a:rPr b="1" lang="en" sz="1200">
                <a:solidFill>
                  <a:srgbClr val="008080"/>
                </a:solidFill>
                <a:highlight>
                  <a:srgbClr val="FFFFFF"/>
                </a:highlight>
                <a:latin typeface="Consolas"/>
                <a:ea typeface="Consolas"/>
                <a:cs typeface="Consolas"/>
                <a:sym typeface="Consolas"/>
              </a:rPr>
              <a:t>Prediction str: "</a:t>
            </a:r>
            <a:r>
              <a:rPr lang="en" sz="1200">
                <a:solidFill>
                  <a:schemeClr val="dk1"/>
                </a:solidFill>
                <a:highlight>
                  <a:srgbClr val="FFFFFF"/>
                </a:highlight>
                <a:latin typeface="Consolas"/>
                <a:ea typeface="Consolas"/>
                <a:cs typeface="Consolas"/>
                <a:sym typeface="Consolas"/>
              </a:rPr>
              <a:t>, </a:t>
            </a:r>
            <a:r>
              <a:rPr b="1" lang="en" sz="1200">
                <a:solidFill>
                  <a:srgbClr val="008080"/>
                </a:solidFill>
                <a:highlight>
                  <a:srgbClr val="FFFFFF"/>
                </a:highlight>
                <a:latin typeface="Consolas"/>
                <a:ea typeface="Consolas"/>
                <a:cs typeface="Consolas"/>
                <a:sym typeface="Consolas"/>
              </a:rPr>
              <a:t>''</a:t>
            </a:r>
            <a:r>
              <a:rPr lang="en" sz="1200">
                <a:solidFill>
                  <a:schemeClr val="dk1"/>
                </a:solidFill>
                <a:highlight>
                  <a:srgbClr val="FFFFFF"/>
                </a:highlight>
                <a:latin typeface="Consolas"/>
                <a:ea typeface="Consolas"/>
                <a:cs typeface="Consolas"/>
                <a:sym typeface="Consolas"/>
              </a:rPr>
              <a:t>.join(result_str))</a:t>
            </a:r>
          </a:p>
        </p:txBody>
      </p:sp>
      <p:sp>
        <p:nvSpPr>
          <p:cNvPr id="498" name="Shape 498"/>
          <p:cNvSpPr txBox="1"/>
          <p:nvPr/>
        </p:nvSpPr>
        <p:spPr>
          <a:xfrm>
            <a:off x="76200" y="3098000"/>
            <a:ext cx="9006000" cy="1826700"/>
          </a:xfrm>
          <a:prstGeom prst="rect">
            <a:avLst/>
          </a:prstGeom>
          <a:no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indent="0" lvl="0" marL="0" rtl="0">
              <a:lnSpc>
                <a:spcPct val="115000"/>
              </a:lnSpc>
              <a:spcBef>
                <a:spcPts val="0"/>
              </a:spcBef>
              <a:buNone/>
            </a:pPr>
            <a:r>
              <a:rPr b="1" lang="en" sz="1200">
                <a:solidFill>
                  <a:srgbClr val="008080"/>
                </a:solidFill>
                <a:highlight>
                  <a:srgbClr val="FFFFFF"/>
                </a:highlight>
                <a:latin typeface="Consolas"/>
                <a:ea typeface="Consolas"/>
                <a:cs typeface="Consolas"/>
                <a:sym typeface="Consolas"/>
              </a:rPr>
              <a:t>0 loss: 1.55474 prediction:  [[3 3 3 3 4 4]] true Y:  [[1, 0, 2, 3, 3, 4]] Prediction str:  lllloo</a:t>
            </a:r>
          </a:p>
          <a:p>
            <a:pPr indent="0" lvl="0" marL="0" rtl="0">
              <a:lnSpc>
                <a:spcPct val="115000"/>
              </a:lnSpc>
              <a:spcBef>
                <a:spcPts val="0"/>
              </a:spcBef>
              <a:buNone/>
            </a:pPr>
            <a:r>
              <a:rPr b="1" lang="en" sz="1200">
                <a:solidFill>
                  <a:srgbClr val="008080"/>
                </a:solidFill>
                <a:highlight>
                  <a:srgbClr val="FFFFFF"/>
                </a:highlight>
                <a:latin typeface="Consolas"/>
                <a:ea typeface="Consolas"/>
                <a:cs typeface="Consolas"/>
                <a:sym typeface="Consolas"/>
              </a:rPr>
              <a:t>1 loss: 1.55081 prediction:  [[3 3 3 3 4 4]] true Y:  [[1, 0, 2, 3, 3, 4]] Prediction str:  lllloo</a:t>
            </a:r>
          </a:p>
          <a:p>
            <a:pPr indent="0" lvl="0" marL="0" rtl="0">
              <a:lnSpc>
                <a:spcPct val="115000"/>
              </a:lnSpc>
              <a:spcBef>
                <a:spcPts val="0"/>
              </a:spcBef>
              <a:buNone/>
            </a:pPr>
            <a:r>
              <a:rPr b="1" lang="en" sz="1200">
                <a:solidFill>
                  <a:srgbClr val="008080"/>
                </a:solidFill>
                <a:highlight>
                  <a:srgbClr val="FFFFFF"/>
                </a:highlight>
                <a:latin typeface="Consolas"/>
                <a:ea typeface="Consolas"/>
                <a:cs typeface="Consolas"/>
                <a:sym typeface="Consolas"/>
              </a:rPr>
              <a:t>2 loss: 1.54704 prediction:  [[3 3 3 3 4 4]] true Y:  [[1, 0, 2, 3, 3, 4]] Prediction str:  lllloo</a:t>
            </a:r>
          </a:p>
          <a:p>
            <a:pPr indent="0" lvl="0" marL="0" rtl="0">
              <a:lnSpc>
                <a:spcPct val="115000"/>
              </a:lnSpc>
              <a:spcBef>
                <a:spcPts val="0"/>
              </a:spcBef>
              <a:buNone/>
            </a:pPr>
            <a:r>
              <a:rPr b="1" lang="en" sz="1200">
                <a:solidFill>
                  <a:srgbClr val="008080"/>
                </a:solidFill>
                <a:highlight>
                  <a:srgbClr val="FFFFFF"/>
                </a:highlight>
                <a:latin typeface="Consolas"/>
                <a:ea typeface="Consolas"/>
                <a:cs typeface="Consolas"/>
                <a:sym typeface="Consolas"/>
              </a:rPr>
              <a:t>3 loss: 1.54342 prediction:  [[3 3 3 3 4 4]] true Y:  [[1, 0, 2, 3, 3, 4]] Prediction str:  lllloo</a:t>
            </a:r>
          </a:p>
          <a:p>
            <a:pPr indent="0" lvl="0" marL="0" rtl="0">
              <a:lnSpc>
                <a:spcPct val="115000"/>
              </a:lnSpc>
              <a:spcBef>
                <a:spcPts val="0"/>
              </a:spcBef>
              <a:buNone/>
            </a:pPr>
            <a:r>
              <a:rPr b="1" lang="en" sz="1200">
                <a:solidFill>
                  <a:srgbClr val="008080"/>
                </a:solidFill>
                <a:highlight>
                  <a:srgbClr val="FFFFFF"/>
                </a:highlight>
                <a:latin typeface="Consolas"/>
                <a:ea typeface="Consolas"/>
                <a:cs typeface="Consolas"/>
                <a:sym typeface="Consolas"/>
              </a:rPr>
              <a:t>...</a:t>
            </a:r>
          </a:p>
          <a:p>
            <a:pPr indent="0" lvl="0" marL="0" rtl="0">
              <a:lnSpc>
                <a:spcPct val="115000"/>
              </a:lnSpc>
              <a:spcBef>
                <a:spcPts val="0"/>
              </a:spcBef>
              <a:buNone/>
            </a:pPr>
            <a:r>
              <a:rPr b="1" lang="en" sz="1200">
                <a:solidFill>
                  <a:srgbClr val="008080"/>
                </a:solidFill>
                <a:highlight>
                  <a:srgbClr val="FFFFFF"/>
                </a:highlight>
                <a:latin typeface="Consolas"/>
                <a:ea typeface="Consolas"/>
                <a:cs typeface="Consolas"/>
                <a:sym typeface="Consolas"/>
              </a:rPr>
              <a:t>1998 loss: 0.75305 prediction:  [[1 0 2 3 3 4]] true Y:  [[1, 0, 2, 3, 3, 4]] Prediction str:  ihello</a:t>
            </a:r>
          </a:p>
          <a:p>
            <a:pPr indent="0" lvl="0" marL="0" rtl="0">
              <a:lnSpc>
                <a:spcPct val="115000"/>
              </a:lnSpc>
              <a:spcBef>
                <a:spcPts val="0"/>
              </a:spcBef>
              <a:buNone/>
            </a:pPr>
            <a:r>
              <a:rPr b="1" lang="en" sz="1200">
                <a:solidFill>
                  <a:srgbClr val="008080"/>
                </a:solidFill>
                <a:highlight>
                  <a:srgbClr val="FFFFFF"/>
                </a:highlight>
                <a:latin typeface="Consolas"/>
                <a:ea typeface="Consolas"/>
                <a:cs typeface="Consolas"/>
                <a:sym typeface="Consolas"/>
              </a:rPr>
              <a:t>1999 loss: 0.752973 prediction:  [[1 0 2 3 3 4]] true Y:  [[1, 0, 2, 3, 3, 4]] Prediction str:  </a:t>
            </a:r>
            <a:r>
              <a:rPr b="1" lang="en" sz="1800">
                <a:solidFill>
                  <a:srgbClr val="008080"/>
                </a:solidFill>
                <a:highlight>
                  <a:srgbClr val="FFFFFF"/>
                </a:highlight>
                <a:latin typeface="Consolas"/>
                <a:ea typeface="Consolas"/>
                <a:cs typeface="Consolas"/>
                <a:sym typeface="Consolas"/>
              </a:rPr>
              <a:t>ihello</a:t>
            </a:r>
          </a:p>
        </p:txBody>
      </p:sp>
      <p:sp>
        <p:nvSpPr>
          <p:cNvPr id="499" name="Shape 499"/>
          <p:cNvSpPr txBox="1"/>
          <p:nvPr/>
        </p:nvSpPr>
        <p:spPr>
          <a:xfrm>
            <a:off x="3302225" y="4676400"/>
            <a:ext cx="6199800" cy="668400"/>
          </a:xfrm>
          <a:prstGeom prst="rect">
            <a:avLst/>
          </a:prstGeom>
          <a:noFill/>
          <a:ln>
            <a:noFill/>
          </a:ln>
        </p:spPr>
        <p:txBody>
          <a:bodyPr anchorCtr="0" anchor="ctr" bIns="91425" lIns="91425" rIns="91425" tIns="91425">
            <a:noAutofit/>
          </a:bodyPr>
          <a:lstStyle/>
          <a:p>
            <a:pPr lvl="0" rtl="0">
              <a:spcBef>
                <a:spcPts val="0"/>
              </a:spcBef>
              <a:buNone/>
            </a:pPr>
            <a:r>
              <a:rPr lang="en" sz="1200" u="sng">
                <a:solidFill>
                  <a:schemeClr val="hlink"/>
                </a:solidFill>
                <a:hlinkClick r:id="rId3"/>
              </a:rPr>
              <a:t>https://github.com/hunkim/DeepLearningZeroToAll/blob/master/lab-12-1-hello-rnn.py</a:t>
            </a:r>
            <a:r>
              <a:rPr lang="en" sz="1200">
                <a:solidFill>
                  <a:srgbClr val="808080"/>
                </a:solidFill>
              </a:rPr>
              <a:t> </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pic>
        <p:nvPicPr>
          <p:cNvPr id="504" name="Shape 504"/>
          <p:cNvPicPr preferRelativeResize="0"/>
          <p:nvPr/>
        </p:nvPicPr>
        <p:blipFill>
          <a:blip r:embed="rId3">
            <a:alphaModFix amt="7000"/>
          </a:blip>
          <a:stretch>
            <a:fillRect/>
          </a:stretch>
        </p:blipFill>
        <p:spPr>
          <a:xfrm>
            <a:off x="0" y="-222189"/>
            <a:ext cx="9144001" cy="3149479"/>
          </a:xfrm>
          <a:prstGeom prst="rect">
            <a:avLst/>
          </a:prstGeom>
          <a:noFill/>
          <a:ln>
            <a:noFill/>
          </a:ln>
        </p:spPr>
      </p:pic>
      <p:sp>
        <p:nvSpPr>
          <p:cNvPr id="505" name="Shape 505"/>
          <p:cNvSpPr txBox="1"/>
          <p:nvPr>
            <p:ph type="title"/>
          </p:nvPr>
        </p:nvSpPr>
        <p:spPr>
          <a:xfrm>
            <a:off x="1812726" y="853400"/>
            <a:ext cx="5518500" cy="1741200"/>
          </a:xfrm>
          <a:prstGeom prst="rect">
            <a:avLst/>
          </a:prstGeom>
          <a:noFill/>
          <a:ln>
            <a:noFill/>
          </a:ln>
        </p:spPr>
        <p:txBody>
          <a:bodyPr anchorCtr="0" anchor="b"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r>
              <a:rPr b="0" i="0" lang="en" sz="4400" u="none" cap="none" strike="noStrike">
                <a:solidFill>
                  <a:srgbClr val="000000"/>
                </a:solidFill>
                <a:latin typeface="Gill Sans"/>
                <a:ea typeface="Gill Sans"/>
                <a:cs typeface="Gill Sans"/>
                <a:sym typeface="Gill Sans"/>
              </a:rPr>
              <a:t>Lab 12-</a:t>
            </a:r>
            <a:r>
              <a:rPr lang="en"/>
              <a:t>3</a:t>
            </a:r>
          </a:p>
          <a:p>
            <a:pPr indent="0" lvl="0" marL="0" marR="0" rtl="0" algn="ctr">
              <a:lnSpc>
                <a:spcPct val="100000"/>
              </a:lnSpc>
              <a:spcBef>
                <a:spcPts val="0"/>
              </a:spcBef>
              <a:spcAft>
                <a:spcPts val="0"/>
              </a:spcAft>
              <a:buClr>
                <a:srgbClr val="000000"/>
              </a:buClr>
              <a:buSzPct val="25000"/>
              <a:buFont typeface="Gill Sans"/>
              <a:buNone/>
            </a:pPr>
            <a:r>
              <a:rPr b="0" i="0" lang="en" sz="2700" u="none" cap="none" strike="noStrike">
                <a:solidFill>
                  <a:srgbClr val="000000"/>
                </a:solidFill>
                <a:latin typeface="Gill Sans"/>
                <a:ea typeface="Gill Sans"/>
                <a:cs typeface="Gill Sans"/>
                <a:sym typeface="Gill Sans"/>
              </a:rPr>
              <a:t>RNN with long </a:t>
            </a:r>
            <a:r>
              <a:rPr lang="en" sz="2700"/>
              <a:t>sequences</a:t>
            </a:r>
          </a:p>
        </p:txBody>
      </p:sp>
      <p:sp>
        <p:nvSpPr>
          <p:cNvPr id="506" name="Shape 506"/>
          <p:cNvSpPr txBox="1"/>
          <p:nvPr/>
        </p:nvSpPr>
        <p:spPr>
          <a:xfrm>
            <a:off x="1279125" y="3208031"/>
            <a:ext cx="6585900" cy="596100"/>
          </a:xfrm>
          <a:prstGeom prst="rect">
            <a:avLst/>
          </a:prstGeom>
          <a:noFill/>
          <a:ln>
            <a:noFill/>
          </a:ln>
        </p:spPr>
        <p:txBody>
          <a:bodyPr anchorCtr="0" anchor="t" bIns="26775" lIns="26775" rIns="26775" tIns="26775">
            <a:noAutofit/>
          </a:bodyPr>
          <a:lstStyle/>
          <a:p>
            <a:pPr lvl="0" rtl="0" algn="ctr">
              <a:spcBef>
                <a:spcPts val="0"/>
              </a:spcBef>
              <a:buNone/>
            </a:pPr>
            <a:r>
              <a:rPr lang="en" sz="1900">
                <a:latin typeface="Gill Sans"/>
                <a:ea typeface="Gill Sans"/>
                <a:cs typeface="Gill Sans"/>
                <a:sym typeface="Gill Sans"/>
              </a:rPr>
              <a:t>Sung Kim &lt;</a:t>
            </a:r>
            <a:r>
              <a:rPr lang="en" sz="1900" u="sng">
                <a:solidFill>
                  <a:srgbClr val="0000FF"/>
                </a:solidFill>
                <a:latin typeface="Gill Sans"/>
                <a:ea typeface="Gill Sans"/>
                <a:cs typeface="Gill Sans"/>
                <a:sym typeface="Gill Sans"/>
                <a:hlinkClick r:id="rId4"/>
              </a:rPr>
              <a:t>hunkim+ml@gmail.com</a:t>
            </a:r>
            <a:r>
              <a:rPr lang="en" sz="1900">
                <a:latin typeface="Gill Sans"/>
                <a:ea typeface="Gill Sans"/>
                <a:cs typeface="Gill Sans"/>
                <a:sym typeface="Gill Sans"/>
              </a:rPr>
              <a:t>&gt;</a:t>
            </a:r>
          </a:p>
          <a:p>
            <a:pPr lvl="0" rtl="0" algn="ctr">
              <a:spcBef>
                <a:spcPts val="0"/>
              </a:spcBef>
              <a:buNone/>
            </a:pPr>
            <a:r>
              <a:rPr lang="en" sz="1900">
                <a:latin typeface="Gill Sans"/>
                <a:ea typeface="Gill Sans"/>
                <a:cs typeface="Gill Sans"/>
                <a:sym typeface="Gill Sans"/>
              </a:rPr>
              <a:t>Code: </a:t>
            </a:r>
            <a:r>
              <a:rPr lang="en" sz="1900" u="sng">
                <a:solidFill>
                  <a:srgbClr val="0000FF"/>
                </a:solidFill>
                <a:latin typeface="Gill Sans"/>
                <a:ea typeface="Gill Sans"/>
                <a:cs typeface="Gill Sans"/>
                <a:sym typeface="Gill Sans"/>
                <a:hlinkClick r:id="rId5"/>
              </a:rPr>
              <a:t>https://github.com/hunkim/DeepLearningZeroToAll/</a:t>
            </a:r>
          </a:p>
          <a:p>
            <a:pPr lvl="0" rtl="0" algn="ctr">
              <a:spcBef>
                <a:spcPts val="0"/>
              </a:spcBef>
              <a:buNone/>
            </a:pPr>
            <a:r>
              <a:t/>
            </a:r>
            <a:endParaRPr sz="1900">
              <a:latin typeface="Gill Sans"/>
              <a:ea typeface="Gill Sans"/>
              <a:cs typeface="Gill Sans"/>
              <a:sym typeface="Gill Sans"/>
            </a:endParaRPr>
          </a:p>
          <a:p>
            <a:pPr lvl="0" rtl="0" algn="ctr">
              <a:spcBef>
                <a:spcPts val="0"/>
              </a:spcBef>
              <a:buNone/>
            </a:pPr>
            <a:r>
              <a:t/>
            </a:r>
            <a:endParaRPr sz="1900">
              <a:latin typeface="Gill Sans"/>
              <a:ea typeface="Gill Sans"/>
              <a:cs typeface="Gill Sans"/>
              <a:sym typeface="Gill Sans"/>
            </a:endParaRPr>
          </a:p>
        </p:txBody>
      </p:sp>
      <p:grpSp>
        <p:nvGrpSpPr>
          <p:cNvPr id="507" name="Shape 507"/>
          <p:cNvGrpSpPr/>
          <p:nvPr/>
        </p:nvGrpSpPr>
        <p:grpSpPr>
          <a:xfrm>
            <a:off x="-348126" y="87975"/>
            <a:ext cx="2543802" cy="1589521"/>
            <a:chOff x="-928337" y="234600"/>
            <a:chExt cx="6783474" cy="4238725"/>
          </a:xfrm>
        </p:grpSpPr>
        <p:pic>
          <p:nvPicPr>
            <p:cNvPr id="508" name="Shape 508"/>
            <p:cNvPicPr preferRelativeResize="0"/>
            <p:nvPr/>
          </p:nvPicPr>
          <p:blipFill>
            <a:blip r:embed="rId6">
              <a:alphaModFix/>
            </a:blip>
            <a:stretch>
              <a:fillRect/>
            </a:stretch>
          </p:blipFill>
          <p:spPr>
            <a:xfrm>
              <a:off x="-928337" y="656924"/>
              <a:ext cx="6783474" cy="3816400"/>
            </a:xfrm>
            <a:prstGeom prst="rect">
              <a:avLst/>
            </a:prstGeom>
            <a:noFill/>
            <a:ln>
              <a:noFill/>
            </a:ln>
          </p:spPr>
        </p:pic>
        <p:sp>
          <p:nvSpPr>
            <p:cNvPr id="509" name="Shape 509"/>
            <p:cNvSpPr txBox="1"/>
            <p:nvPr/>
          </p:nvSpPr>
          <p:spPr>
            <a:xfrm>
              <a:off x="672550" y="234600"/>
              <a:ext cx="3581700" cy="1051200"/>
            </a:xfrm>
            <a:prstGeom prst="rect">
              <a:avLst/>
            </a:prstGeom>
            <a:noFill/>
            <a:ln>
              <a:noFill/>
            </a:ln>
          </p:spPr>
          <p:txBody>
            <a:bodyPr anchorCtr="0" anchor="t" bIns="34275" lIns="34275" rIns="34275" tIns="34275">
              <a:noAutofit/>
            </a:bodyPr>
            <a:lstStyle/>
            <a:p>
              <a:pPr lvl="0" rtl="0">
                <a:spcBef>
                  <a:spcPts val="0"/>
                </a:spcBef>
                <a:buNone/>
              </a:pPr>
              <a:r>
                <a:rPr lang="en" sz="1800"/>
                <a:t>With TF 1.0!</a:t>
              </a:r>
            </a:p>
          </p:txBody>
        </p:sp>
      </p:grpSp>
      <p:pic>
        <p:nvPicPr>
          <p:cNvPr id="510" name="Shape 510"/>
          <p:cNvPicPr preferRelativeResize="0"/>
          <p:nvPr/>
        </p:nvPicPr>
        <p:blipFill>
          <a:blip r:embed="rId7">
            <a:alphaModFix/>
          </a:blip>
          <a:stretch>
            <a:fillRect/>
          </a:stretch>
        </p:blipFill>
        <p:spPr>
          <a:xfrm>
            <a:off x="7546340" y="4261901"/>
            <a:ext cx="1428750" cy="77509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Shape 515"/>
          <p:cNvSpPr txBox="1"/>
          <p:nvPr>
            <p:ph type="title"/>
          </p:nvPr>
        </p:nvSpPr>
        <p:spPr>
          <a:xfrm>
            <a:off x="225375" y="133950"/>
            <a:ext cx="8813100" cy="1285800"/>
          </a:xfrm>
          <a:prstGeom prst="rect">
            <a:avLst/>
          </a:prstGeom>
        </p:spPr>
        <p:txBody>
          <a:bodyPr anchorCtr="0" anchor="ctr" bIns="34275" lIns="34275" rIns="34275" tIns="34275">
            <a:noAutofit/>
          </a:bodyPr>
          <a:lstStyle/>
          <a:p>
            <a:pPr lvl="0" rtl="0">
              <a:spcBef>
                <a:spcPts val="0"/>
              </a:spcBef>
              <a:buNone/>
            </a:pPr>
            <a:r>
              <a:rPr lang="en" sz="3000" u="sng">
                <a:solidFill>
                  <a:schemeClr val="hlink"/>
                </a:solidFill>
                <a:hlinkClick r:id="rId3"/>
              </a:rPr>
              <a:t>https://github.com/hunkim/DeepLearningZeroToAll/</a:t>
            </a:r>
            <a:r>
              <a:rPr lang="en" sz="3000"/>
              <a:t> </a:t>
            </a:r>
          </a:p>
        </p:txBody>
      </p:sp>
      <p:pic>
        <p:nvPicPr>
          <p:cNvPr id="516" name="Shape 516"/>
          <p:cNvPicPr preferRelativeResize="0"/>
          <p:nvPr/>
        </p:nvPicPr>
        <p:blipFill>
          <a:blip r:embed="rId4">
            <a:alphaModFix/>
          </a:blip>
          <a:stretch>
            <a:fillRect/>
          </a:stretch>
        </p:blipFill>
        <p:spPr>
          <a:xfrm>
            <a:off x="228600" y="1724550"/>
            <a:ext cx="4194500" cy="256299"/>
          </a:xfrm>
          <a:prstGeom prst="rect">
            <a:avLst/>
          </a:prstGeom>
          <a:noFill/>
          <a:ln>
            <a:noFill/>
          </a:ln>
        </p:spPr>
      </p:pic>
      <p:pic>
        <p:nvPicPr>
          <p:cNvPr id="517" name="Shape 517"/>
          <p:cNvPicPr preferRelativeResize="0"/>
          <p:nvPr/>
        </p:nvPicPr>
        <p:blipFill>
          <a:blip r:embed="rId5">
            <a:alphaModFix/>
          </a:blip>
          <a:stretch>
            <a:fillRect/>
          </a:stretch>
        </p:blipFill>
        <p:spPr>
          <a:xfrm>
            <a:off x="4458725" y="1731249"/>
            <a:ext cx="4415503" cy="264750"/>
          </a:xfrm>
          <a:prstGeom prst="rect">
            <a:avLst/>
          </a:prstGeom>
          <a:noFill/>
          <a:ln>
            <a:noFill/>
          </a:ln>
        </p:spPr>
      </p:pic>
      <p:pic>
        <p:nvPicPr>
          <p:cNvPr id="518" name="Shape 518"/>
          <p:cNvPicPr preferRelativeResize="0"/>
          <p:nvPr/>
        </p:nvPicPr>
        <p:blipFill>
          <a:blip r:embed="rId6">
            <a:alphaModFix/>
          </a:blip>
          <a:stretch>
            <a:fillRect/>
          </a:stretch>
        </p:blipFill>
        <p:spPr>
          <a:xfrm>
            <a:off x="271237" y="2080775"/>
            <a:ext cx="4109213" cy="256300"/>
          </a:xfrm>
          <a:prstGeom prst="rect">
            <a:avLst/>
          </a:prstGeom>
          <a:noFill/>
          <a:ln>
            <a:noFill/>
          </a:ln>
        </p:spPr>
      </p:pic>
      <p:pic>
        <p:nvPicPr>
          <p:cNvPr id="519" name="Shape 519"/>
          <p:cNvPicPr preferRelativeResize="0"/>
          <p:nvPr/>
        </p:nvPicPr>
        <p:blipFill>
          <a:blip r:embed="rId7">
            <a:alphaModFix/>
          </a:blip>
          <a:stretch>
            <a:fillRect/>
          </a:stretch>
        </p:blipFill>
        <p:spPr>
          <a:xfrm>
            <a:off x="4458725" y="2080775"/>
            <a:ext cx="4420023" cy="283848"/>
          </a:xfrm>
          <a:prstGeom prst="rect">
            <a:avLst/>
          </a:prstGeom>
          <a:noFill/>
          <a:ln>
            <a:noFill/>
          </a:ln>
        </p:spPr>
      </p:pic>
      <p:pic>
        <p:nvPicPr>
          <p:cNvPr id="520" name="Shape 520"/>
          <p:cNvPicPr preferRelativeResize="0"/>
          <p:nvPr/>
        </p:nvPicPr>
        <p:blipFill>
          <a:blip r:embed="rId8">
            <a:alphaModFix/>
          </a:blip>
          <a:stretch>
            <a:fillRect/>
          </a:stretch>
        </p:blipFill>
        <p:spPr>
          <a:xfrm>
            <a:off x="228600" y="2489475"/>
            <a:ext cx="4186236" cy="256299"/>
          </a:xfrm>
          <a:prstGeom prst="rect">
            <a:avLst/>
          </a:prstGeom>
          <a:noFill/>
          <a:ln>
            <a:noFill/>
          </a:ln>
        </p:spPr>
      </p:pic>
      <p:pic>
        <p:nvPicPr>
          <p:cNvPr id="521" name="Shape 521"/>
          <p:cNvPicPr preferRelativeResize="0"/>
          <p:nvPr/>
        </p:nvPicPr>
        <p:blipFill>
          <a:blip r:embed="rId9">
            <a:alphaModFix/>
          </a:blip>
          <a:stretch>
            <a:fillRect/>
          </a:stretch>
        </p:blipFill>
        <p:spPr>
          <a:xfrm>
            <a:off x="4483975" y="2489475"/>
            <a:ext cx="4420030" cy="256299"/>
          </a:xfrm>
          <a:prstGeom prst="rect">
            <a:avLst/>
          </a:prstGeom>
          <a:noFill/>
          <a:ln>
            <a:noFill/>
          </a:ln>
        </p:spPr>
      </p:pic>
      <p:pic>
        <p:nvPicPr>
          <p:cNvPr id="522" name="Shape 522"/>
          <p:cNvPicPr preferRelativeResize="0"/>
          <p:nvPr/>
        </p:nvPicPr>
        <p:blipFill>
          <a:blip r:embed="rId10">
            <a:alphaModFix/>
          </a:blip>
          <a:stretch>
            <a:fillRect/>
          </a:stretch>
        </p:blipFill>
        <p:spPr>
          <a:xfrm>
            <a:off x="228600" y="2821975"/>
            <a:ext cx="4194500" cy="253044"/>
          </a:xfrm>
          <a:prstGeom prst="rect">
            <a:avLst/>
          </a:prstGeom>
          <a:noFill/>
          <a:ln>
            <a:noFill/>
          </a:ln>
        </p:spPr>
      </p:pic>
      <p:pic>
        <p:nvPicPr>
          <p:cNvPr id="523" name="Shape 523"/>
          <p:cNvPicPr preferRelativeResize="0"/>
          <p:nvPr/>
        </p:nvPicPr>
        <p:blipFill>
          <a:blip r:embed="rId11">
            <a:alphaModFix/>
          </a:blip>
          <a:stretch>
            <a:fillRect/>
          </a:stretch>
        </p:blipFill>
        <p:spPr>
          <a:xfrm>
            <a:off x="4458725" y="2783824"/>
            <a:ext cx="4420024" cy="264750"/>
          </a:xfrm>
          <a:prstGeom prst="rect">
            <a:avLst/>
          </a:prstGeom>
          <a:noFill/>
          <a:ln>
            <a:noFill/>
          </a:ln>
        </p:spPr>
      </p:pic>
      <p:pic>
        <p:nvPicPr>
          <p:cNvPr id="524" name="Shape 524"/>
          <p:cNvPicPr preferRelativeResize="0"/>
          <p:nvPr/>
        </p:nvPicPr>
        <p:blipFill>
          <a:blip r:embed="rId12">
            <a:alphaModFix/>
          </a:blip>
          <a:stretch>
            <a:fillRect/>
          </a:stretch>
        </p:blipFill>
        <p:spPr>
          <a:xfrm>
            <a:off x="195050" y="3101996"/>
            <a:ext cx="4274573" cy="279153"/>
          </a:xfrm>
          <a:prstGeom prst="rect">
            <a:avLst/>
          </a:prstGeom>
          <a:noFill/>
          <a:ln>
            <a:noFill/>
          </a:ln>
        </p:spPr>
      </p:pic>
      <p:pic>
        <p:nvPicPr>
          <p:cNvPr id="525" name="Shape 525"/>
          <p:cNvPicPr preferRelativeResize="0"/>
          <p:nvPr/>
        </p:nvPicPr>
        <p:blipFill>
          <a:blip r:embed="rId13">
            <a:alphaModFix/>
          </a:blip>
          <a:stretch>
            <a:fillRect/>
          </a:stretch>
        </p:blipFill>
        <p:spPr>
          <a:xfrm>
            <a:off x="4469625" y="3097100"/>
            <a:ext cx="4498360" cy="279150"/>
          </a:xfrm>
          <a:prstGeom prst="rect">
            <a:avLst/>
          </a:prstGeom>
          <a:noFill/>
          <a:ln>
            <a:noFill/>
          </a:ln>
        </p:spPr>
      </p:pic>
      <p:pic>
        <p:nvPicPr>
          <p:cNvPr id="526" name="Shape 526"/>
          <p:cNvPicPr preferRelativeResize="0"/>
          <p:nvPr/>
        </p:nvPicPr>
        <p:blipFill>
          <a:blip r:embed="rId14">
            <a:alphaModFix/>
          </a:blip>
          <a:stretch>
            <a:fillRect/>
          </a:stretch>
        </p:blipFill>
        <p:spPr>
          <a:xfrm>
            <a:off x="228600" y="1721700"/>
            <a:ext cx="2078579" cy="279149"/>
          </a:xfrm>
          <a:prstGeom prst="rect">
            <a:avLst/>
          </a:prstGeom>
          <a:noFill/>
          <a:ln>
            <a:noFill/>
          </a:ln>
        </p:spPr>
      </p:pic>
      <p:pic>
        <p:nvPicPr>
          <p:cNvPr id="527" name="Shape 527"/>
          <p:cNvPicPr preferRelativeResize="0"/>
          <p:nvPr/>
        </p:nvPicPr>
        <p:blipFill>
          <a:blip r:embed="rId15">
            <a:alphaModFix/>
          </a:blip>
          <a:stretch>
            <a:fillRect/>
          </a:stretch>
        </p:blipFill>
        <p:spPr>
          <a:xfrm>
            <a:off x="6729650" y="3086625"/>
            <a:ext cx="2144587" cy="2791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Shape 532"/>
          <p:cNvSpPr txBox="1"/>
          <p:nvPr>
            <p:ph type="title"/>
          </p:nvPr>
        </p:nvSpPr>
        <p:spPr>
          <a:xfrm>
            <a:off x="-8188" y="133945"/>
            <a:ext cx="9160500" cy="1285800"/>
          </a:xfrm>
          <a:prstGeom prst="rect">
            <a:avLst/>
          </a:prstGeom>
        </p:spPr>
        <p:txBody>
          <a:bodyPr anchorCtr="0" anchor="ctr" bIns="34275" lIns="34275" rIns="34275" tIns="34275">
            <a:noAutofit/>
          </a:bodyPr>
          <a:lstStyle/>
          <a:p>
            <a:pPr lvl="0" rtl="0">
              <a:spcBef>
                <a:spcPts val="0"/>
              </a:spcBef>
              <a:buNone/>
            </a:pPr>
            <a:r>
              <a:rPr lang="en"/>
              <a:t>Manual d</a:t>
            </a:r>
            <a:r>
              <a:rPr lang="en"/>
              <a:t>ata creation</a:t>
            </a:r>
          </a:p>
        </p:txBody>
      </p:sp>
      <p:sp>
        <p:nvSpPr>
          <p:cNvPr id="533" name="Shape 533"/>
          <p:cNvSpPr txBox="1"/>
          <p:nvPr/>
        </p:nvSpPr>
        <p:spPr>
          <a:xfrm>
            <a:off x="1592000" y="1127150"/>
            <a:ext cx="6043500" cy="3601800"/>
          </a:xfrm>
          <a:prstGeom prst="rect">
            <a:avLst/>
          </a:prstGeom>
          <a:noFill/>
          <a:ln>
            <a:noFill/>
          </a:ln>
        </p:spPr>
        <p:txBody>
          <a:bodyPr anchorCtr="0" anchor="ctr" bIns="91425" lIns="91425" rIns="91425" tIns="91425">
            <a:noAutofit/>
          </a:bodyPr>
          <a:lstStyle/>
          <a:p>
            <a:pPr indent="0" lvl="0" marL="0" rtl="0">
              <a:lnSpc>
                <a:spcPct val="115000"/>
              </a:lnSpc>
              <a:spcBef>
                <a:spcPts val="0"/>
              </a:spcBef>
              <a:buNone/>
            </a:pPr>
            <a:r>
              <a:rPr lang="en" sz="1800">
                <a:solidFill>
                  <a:schemeClr val="dk1"/>
                </a:solidFill>
                <a:highlight>
                  <a:srgbClr val="FFFFFF"/>
                </a:highlight>
                <a:latin typeface="Consolas"/>
                <a:ea typeface="Consolas"/>
                <a:cs typeface="Consolas"/>
                <a:sym typeface="Consolas"/>
              </a:rPr>
              <a:t>idx2char</a:t>
            </a:r>
            <a:r>
              <a:rPr lang="en" sz="1800">
                <a:solidFill>
                  <a:schemeClr val="dk1"/>
                </a:solidFill>
                <a:highlight>
                  <a:srgbClr val="FFFFFF"/>
                </a:highlight>
                <a:latin typeface="Consolas"/>
                <a:ea typeface="Consolas"/>
                <a:cs typeface="Consolas"/>
                <a:sym typeface="Consolas"/>
              </a:rPr>
              <a:t> = [</a:t>
            </a:r>
            <a:r>
              <a:rPr b="1" lang="en" sz="1800">
                <a:solidFill>
                  <a:srgbClr val="008080"/>
                </a:solidFill>
                <a:highlight>
                  <a:srgbClr val="FFFFFF"/>
                </a:highlight>
                <a:latin typeface="Consolas"/>
                <a:ea typeface="Consolas"/>
                <a:cs typeface="Consolas"/>
                <a:sym typeface="Consolas"/>
              </a:rPr>
              <a:t>'h'</a:t>
            </a:r>
            <a:r>
              <a:rPr lang="en" sz="1800">
                <a:solidFill>
                  <a:schemeClr val="dk1"/>
                </a:solidFill>
                <a:highlight>
                  <a:srgbClr val="FFFFFF"/>
                </a:highlight>
                <a:latin typeface="Consolas"/>
                <a:ea typeface="Consolas"/>
                <a:cs typeface="Consolas"/>
                <a:sym typeface="Consolas"/>
              </a:rPr>
              <a:t>, </a:t>
            </a:r>
            <a:r>
              <a:rPr b="1" lang="en" sz="1800">
                <a:solidFill>
                  <a:srgbClr val="008080"/>
                </a:solidFill>
                <a:highlight>
                  <a:srgbClr val="FFFFFF"/>
                </a:highlight>
                <a:latin typeface="Consolas"/>
                <a:ea typeface="Consolas"/>
                <a:cs typeface="Consolas"/>
                <a:sym typeface="Consolas"/>
              </a:rPr>
              <a:t>'i'</a:t>
            </a:r>
            <a:r>
              <a:rPr lang="en" sz="1800">
                <a:solidFill>
                  <a:schemeClr val="dk1"/>
                </a:solidFill>
                <a:highlight>
                  <a:srgbClr val="FFFFFF"/>
                </a:highlight>
                <a:latin typeface="Consolas"/>
                <a:ea typeface="Consolas"/>
                <a:cs typeface="Consolas"/>
                <a:sym typeface="Consolas"/>
              </a:rPr>
              <a:t>, </a:t>
            </a:r>
            <a:r>
              <a:rPr b="1" lang="en" sz="1800">
                <a:solidFill>
                  <a:srgbClr val="008080"/>
                </a:solidFill>
                <a:highlight>
                  <a:srgbClr val="FFFFFF"/>
                </a:highlight>
                <a:latin typeface="Consolas"/>
                <a:ea typeface="Consolas"/>
                <a:cs typeface="Consolas"/>
                <a:sym typeface="Consolas"/>
              </a:rPr>
              <a:t>'e'</a:t>
            </a:r>
            <a:r>
              <a:rPr lang="en" sz="1800">
                <a:solidFill>
                  <a:schemeClr val="dk1"/>
                </a:solidFill>
                <a:highlight>
                  <a:srgbClr val="FFFFFF"/>
                </a:highlight>
                <a:latin typeface="Consolas"/>
                <a:ea typeface="Consolas"/>
                <a:cs typeface="Consolas"/>
                <a:sym typeface="Consolas"/>
              </a:rPr>
              <a:t>, </a:t>
            </a:r>
            <a:r>
              <a:rPr b="1" lang="en" sz="1800">
                <a:solidFill>
                  <a:srgbClr val="008080"/>
                </a:solidFill>
                <a:highlight>
                  <a:srgbClr val="FFFFFF"/>
                </a:highlight>
                <a:latin typeface="Consolas"/>
                <a:ea typeface="Consolas"/>
                <a:cs typeface="Consolas"/>
                <a:sym typeface="Consolas"/>
              </a:rPr>
              <a:t>'l'</a:t>
            </a:r>
            <a:r>
              <a:rPr lang="en" sz="1800">
                <a:solidFill>
                  <a:schemeClr val="dk1"/>
                </a:solidFill>
                <a:highlight>
                  <a:srgbClr val="FFFFFF"/>
                </a:highlight>
                <a:latin typeface="Consolas"/>
                <a:ea typeface="Consolas"/>
                <a:cs typeface="Consolas"/>
                <a:sym typeface="Consolas"/>
              </a:rPr>
              <a:t>, </a:t>
            </a:r>
            <a:r>
              <a:rPr b="1" lang="en" sz="1800">
                <a:solidFill>
                  <a:srgbClr val="008080"/>
                </a:solidFill>
                <a:highlight>
                  <a:srgbClr val="FFFFFF"/>
                </a:highlight>
                <a:latin typeface="Consolas"/>
                <a:ea typeface="Consolas"/>
                <a:cs typeface="Consolas"/>
                <a:sym typeface="Consolas"/>
              </a:rPr>
              <a:t>'o'</a:t>
            </a:r>
            <a:r>
              <a:rPr lang="en" sz="18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 sz="1800">
                <a:solidFill>
                  <a:schemeClr val="dk1"/>
                </a:solidFill>
                <a:highlight>
                  <a:srgbClr val="FFFFFF"/>
                </a:highlight>
                <a:latin typeface="Consolas"/>
                <a:ea typeface="Consolas"/>
                <a:cs typeface="Consolas"/>
                <a:sym typeface="Consolas"/>
              </a:rPr>
              <a:t>x_data =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1</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2</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3</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3</a:t>
            </a:r>
            <a:r>
              <a:rPr lang="en" sz="1800">
                <a:solidFill>
                  <a:schemeClr val="dk1"/>
                </a:solidFill>
                <a:highlight>
                  <a:srgbClr val="FFFFFF"/>
                </a:highlight>
                <a:latin typeface="Consolas"/>
                <a:ea typeface="Consolas"/>
                <a:cs typeface="Consolas"/>
                <a:sym typeface="Consolas"/>
              </a:rPr>
              <a:t>]]    </a:t>
            </a:r>
            <a:r>
              <a:rPr i="1" lang="en" sz="1800">
                <a:solidFill>
                  <a:srgbClr val="808080"/>
                </a:solidFill>
                <a:highlight>
                  <a:srgbClr val="FFFFFF"/>
                </a:highlight>
                <a:latin typeface="Consolas"/>
                <a:ea typeface="Consolas"/>
                <a:cs typeface="Consolas"/>
                <a:sym typeface="Consolas"/>
              </a:rPr>
              <a:t># hihell</a:t>
            </a:r>
          </a:p>
          <a:p>
            <a:pPr indent="0" lvl="0" marL="0" rtl="0">
              <a:lnSpc>
                <a:spcPct val="115000"/>
              </a:lnSpc>
              <a:spcBef>
                <a:spcPts val="0"/>
              </a:spcBef>
              <a:buNone/>
            </a:pPr>
            <a:r>
              <a:rPr lang="en" sz="1800">
                <a:solidFill>
                  <a:schemeClr val="dk1"/>
                </a:solidFill>
                <a:highlight>
                  <a:srgbClr val="FFFFFF"/>
                </a:highlight>
                <a:latin typeface="Consolas"/>
                <a:ea typeface="Consolas"/>
                <a:cs typeface="Consolas"/>
                <a:sym typeface="Consolas"/>
              </a:rPr>
              <a:t>x_one_hot = [[[</a:t>
            </a:r>
            <a:r>
              <a:rPr lang="en" sz="1800">
                <a:solidFill>
                  <a:srgbClr val="0000FF"/>
                </a:solidFill>
                <a:highlight>
                  <a:srgbClr val="FFFFFF"/>
                </a:highlight>
                <a:latin typeface="Consolas"/>
                <a:ea typeface="Consolas"/>
                <a:cs typeface="Consolas"/>
                <a:sym typeface="Consolas"/>
              </a:rPr>
              <a:t>1</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i="1" lang="en" sz="1800">
                <a:solidFill>
                  <a:srgbClr val="808080"/>
                </a:solidFill>
                <a:highlight>
                  <a:srgbClr val="FFFFFF"/>
                </a:highlight>
                <a:latin typeface="Consolas"/>
                <a:ea typeface="Consolas"/>
                <a:cs typeface="Consolas"/>
                <a:sym typeface="Consolas"/>
              </a:rPr>
              <a:t># h 0</a:t>
            </a:r>
          </a:p>
          <a:p>
            <a:pPr indent="0" lvl="0" marL="0" rtl="0">
              <a:lnSpc>
                <a:spcPct val="115000"/>
              </a:lnSpc>
              <a:spcBef>
                <a:spcPts val="0"/>
              </a:spcBef>
              <a:buNone/>
            </a:pPr>
            <a:r>
              <a:rPr lang="en" sz="1800">
                <a:solidFill>
                  <a:srgbClr val="808080"/>
                </a:solidFill>
                <a:highlight>
                  <a:srgbClr val="FFFFFF"/>
                </a:highlight>
                <a:latin typeface="Consolas"/>
                <a:ea typeface="Consolas"/>
                <a:cs typeface="Consolas"/>
                <a:sym typeface="Consolas"/>
              </a:rPr>
              <a:t>              </a:t>
            </a:r>
            <a:r>
              <a:rPr lang="en" sz="1800">
                <a:solidFill>
                  <a:schemeClr val="dk1"/>
                </a:solidFill>
                <a:highlight>
                  <a:srgbClr val="FFFFFF"/>
                </a:highlight>
                <a:latin typeface="Consolas"/>
                <a:ea typeface="Consolas"/>
                <a:cs typeface="Consolas"/>
                <a:sym typeface="Consolas"/>
              </a:rPr>
              <a:t>[</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1</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i="1" lang="en" sz="1800">
                <a:solidFill>
                  <a:srgbClr val="808080"/>
                </a:solidFill>
                <a:highlight>
                  <a:srgbClr val="FFFFFF"/>
                </a:highlight>
                <a:latin typeface="Consolas"/>
                <a:ea typeface="Consolas"/>
                <a:cs typeface="Consolas"/>
                <a:sym typeface="Consolas"/>
              </a:rPr>
              <a:t># i 1</a:t>
            </a:r>
          </a:p>
          <a:p>
            <a:pPr indent="0" lvl="0" marL="0" rtl="0">
              <a:lnSpc>
                <a:spcPct val="115000"/>
              </a:lnSpc>
              <a:spcBef>
                <a:spcPts val="0"/>
              </a:spcBef>
              <a:buNone/>
            </a:pPr>
            <a:r>
              <a:rPr lang="en" sz="1800">
                <a:solidFill>
                  <a:srgbClr val="808080"/>
                </a:solidFill>
                <a:highlight>
                  <a:srgbClr val="FFFFFF"/>
                </a:highlight>
                <a:latin typeface="Consolas"/>
                <a:ea typeface="Consolas"/>
                <a:cs typeface="Consolas"/>
                <a:sym typeface="Consolas"/>
              </a:rPr>
              <a:t>              </a:t>
            </a:r>
            <a:r>
              <a:rPr lang="en" sz="1800">
                <a:solidFill>
                  <a:schemeClr val="dk1"/>
                </a:solidFill>
                <a:highlight>
                  <a:srgbClr val="FFFFFF"/>
                </a:highlight>
                <a:latin typeface="Consolas"/>
                <a:ea typeface="Consolas"/>
                <a:cs typeface="Consolas"/>
                <a:sym typeface="Consolas"/>
              </a:rPr>
              <a:t>[</a:t>
            </a:r>
            <a:r>
              <a:rPr lang="en" sz="1800">
                <a:solidFill>
                  <a:srgbClr val="0000FF"/>
                </a:solidFill>
                <a:highlight>
                  <a:srgbClr val="FFFFFF"/>
                </a:highlight>
                <a:latin typeface="Consolas"/>
                <a:ea typeface="Consolas"/>
                <a:cs typeface="Consolas"/>
                <a:sym typeface="Consolas"/>
              </a:rPr>
              <a:t>1</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i="1" lang="en" sz="1800">
                <a:solidFill>
                  <a:srgbClr val="808080"/>
                </a:solidFill>
                <a:highlight>
                  <a:srgbClr val="FFFFFF"/>
                </a:highlight>
                <a:latin typeface="Consolas"/>
                <a:ea typeface="Consolas"/>
                <a:cs typeface="Consolas"/>
                <a:sym typeface="Consolas"/>
              </a:rPr>
              <a:t># h 0</a:t>
            </a:r>
          </a:p>
          <a:p>
            <a:pPr indent="0" lvl="0" marL="0" rtl="0">
              <a:lnSpc>
                <a:spcPct val="115000"/>
              </a:lnSpc>
              <a:spcBef>
                <a:spcPts val="0"/>
              </a:spcBef>
              <a:buNone/>
            </a:pPr>
            <a:r>
              <a:rPr lang="en" sz="1800">
                <a:solidFill>
                  <a:srgbClr val="808080"/>
                </a:solidFill>
                <a:highlight>
                  <a:srgbClr val="FFFFFF"/>
                </a:highlight>
                <a:latin typeface="Consolas"/>
                <a:ea typeface="Consolas"/>
                <a:cs typeface="Consolas"/>
                <a:sym typeface="Consolas"/>
              </a:rPr>
              <a:t>              </a:t>
            </a:r>
            <a:r>
              <a:rPr lang="en" sz="1800">
                <a:solidFill>
                  <a:schemeClr val="dk1"/>
                </a:solidFill>
                <a:highlight>
                  <a:srgbClr val="FFFFFF"/>
                </a:highlight>
                <a:latin typeface="Consolas"/>
                <a:ea typeface="Consolas"/>
                <a:cs typeface="Consolas"/>
                <a:sym typeface="Consolas"/>
              </a:rPr>
              <a:t>[</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1</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i="1" lang="en" sz="1800">
                <a:solidFill>
                  <a:srgbClr val="808080"/>
                </a:solidFill>
                <a:highlight>
                  <a:srgbClr val="FFFFFF"/>
                </a:highlight>
                <a:latin typeface="Consolas"/>
                <a:ea typeface="Consolas"/>
                <a:cs typeface="Consolas"/>
                <a:sym typeface="Consolas"/>
              </a:rPr>
              <a:t># e 2</a:t>
            </a:r>
          </a:p>
          <a:p>
            <a:pPr indent="0" lvl="0" marL="0" rtl="0">
              <a:lnSpc>
                <a:spcPct val="115000"/>
              </a:lnSpc>
              <a:spcBef>
                <a:spcPts val="0"/>
              </a:spcBef>
              <a:buNone/>
            </a:pPr>
            <a:r>
              <a:rPr lang="en" sz="1800">
                <a:solidFill>
                  <a:srgbClr val="808080"/>
                </a:solidFill>
                <a:highlight>
                  <a:srgbClr val="FFFFFF"/>
                </a:highlight>
                <a:latin typeface="Consolas"/>
                <a:ea typeface="Consolas"/>
                <a:cs typeface="Consolas"/>
                <a:sym typeface="Consolas"/>
              </a:rPr>
              <a:t>              </a:t>
            </a:r>
            <a:r>
              <a:rPr lang="en" sz="1800">
                <a:solidFill>
                  <a:schemeClr val="dk1"/>
                </a:solidFill>
                <a:highlight>
                  <a:srgbClr val="FFFFFF"/>
                </a:highlight>
                <a:latin typeface="Consolas"/>
                <a:ea typeface="Consolas"/>
                <a:cs typeface="Consolas"/>
                <a:sym typeface="Consolas"/>
              </a:rPr>
              <a:t>[</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1</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i="1" lang="en" sz="1800">
                <a:solidFill>
                  <a:srgbClr val="808080"/>
                </a:solidFill>
                <a:highlight>
                  <a:srgbClr val="FFFFFF"/>
                </a:highlight>
                <a:latin typeface="Consolas"/>
                <a:ea typeface="Consolas"/>
                <a:cs typeface="Consolas"/>
                <a:sym typeface="Consolas"/>
              </a:rPr>
              <a:t># l 3</a:t>
            </a:r>
          </a:p>
          <a:p>
            <a:pPr indent="0" lvl="0" marL="0" rtl="0">
              <a:lnSpc>
                <a:spcPct val="115000"/>
              </a:lnSpc>
              <a:spcBef>
                <a:spcPts val="0"/>
              </a:spcBef>
              <a:buNone/>
            </a:pPr>
            <a:r>
              <a:rPr lang="en" sz="1800">
                <a:solidFill>
                  <a:srgbClr val="808080"/>
                </a:solidFill>
                <a:highlight>
                  <a:srgbClr val="FFFFFF"/>
                </a:highlight>
                <a:latin typeface="Consolas"/>
                <a:ea typeface="Consolas"/>
                <a:cs typeface="Consolas"/>
                <a:sym typeface="Consolas"/>
              </a:rPr>
              <a:t>              </a:t>
            </a:r>
            <a:r>
              <a:rPr lang="en" sz="1800">
                <a:solidFill>
                  <a:schemeClr val="dk1"/>
                </a:solidFill>
                <a:highlight>
                  <a:srgbClr val="FFFFFF"/>
                </a:highlight>
                <a:latin typeface="Consolas"/>
                <a:ea typeface="Consolas"/>
                <a:cs typeface="Consolas"/>
                <a:sym typeface="Consolas"/>
              </a:rPr>
              <a:t>[</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1</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i="1" lang="en" sz="1800">
                <a:solidFill>
                  <a:srgbClr val="808080"/>
                </a:solidFill>
                <a:highlight>
                  <a:srgbClr val="FFFFFF"/>
                </a:highlight>
                <a:latin typeface="Consolas"/>
                <a:ea typeface="Consolas"/>
                <a:cs typeface="Consolas"/>
                <a:sym typeface="Consolas"/>
              </a:rPr>
              <a:t># l 3</a:t>
            </a:r>
          </a:p>
          <a:p>
            <a:pPr indent="0" lvl="0" marL="0" rtl="0">
              <a:lnSpc>
                <a:spcPct val="115000"/>
              </a:lnSpc>
              <a:spcBef>
                <a:spcPts val="0"/>
              </a:spcBef>
              <a:buNone/>
            </a:pPr>
            <a:r>
              <a:t/>
            </a:r>
            <a:endParaRPr sz="18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buNone/>
            </a:pPr>
            <a:r>
              <a:rPr lang="en" sz="1800">
                <a:solidFill>
                  <a:schemeClr val="dk1"/>
                </a:solidFill>
                <a:highlight>
                  <a:srgbClr val="FFFFFF"/>
                </a:highlight>
                <a:latin typeface="Consolas"/>
                <a:ea typeface="Consolas"/>
                <a:cs typeface="Consolas"/>
                <a:sym typeface="Consolas"/>
              </a:rPr>
              <a:t>y_data = [[</a:t>
            </a:r>
            <a:r>
              <a:rPr lang="en" sz="1800">
                <a:solidFill>
                  <a:srgbClr val="0000FF"/>
                </a:solidFill>
                <a:highlight>
                  <a:srgbClr val="FFFFFF"/>
                </a:highlight>
                <a:latin typeface="Consolas"/>
                <a:ea typeface="Consolas"/>
                <a:cs typeface="Consolas"/>
                <a:sym typeface="Consolas"/>
              </a:rPr>
              <a:t>1</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2</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3</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3</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4</a:t>
            </a:r>
            <a:r>
              <a:rPr lang="en" sz="1800">
                <a:solidFill>
                  <a:schemeClr val="dk1"/>
                </a:solidFill>
                <a:highlight>
                  <a:srgbClr val="FFFFFF"/>
                </a:highlight>
                <a:latin typeface="Consolas"/>
                <a:ea typeface="Consolas"/>
                <a:cs typeface="Consolas"/>
                <a:sym typeface="Consolas"/>
              </a:rPr>
              <a:t>]]    </a:t>
            </a:r>
            <a:r>
              <a:rPr i="1" lang="en" sz="1800">
                <a:solidFill>
                  <a:srgbClr val="808080"/>
                </a:solidFill>
                <a:highlight>
                  <a:srgbClr val="FFFFFF"/>
                </a:highlight>
                <a:latin typeface="Consolas"/>
                <a:ea typeface="Consolas"/>
                <a:cs typeface="Consolas"/>
                <a:sym typeface="Consolas"/>
              </a:rPr>
              <a:t># ihello</a:t>
            </a:r>
          </a:p>
        </p:txBody>
      </p:sp>
      <p:sp>
        <p:nvSpPr>
          <p:cNvPr id="534" name="Shape 534"/>
          <p:cNvSpPr txBox="1"/>
          <p:nvPr/>
        </p:nvSpPr>
        <p:spPr>
          <a:xfrm>
            <a:off x="3302225" y="4676400"/>
            <a:ext cx="6199800" cy="668400"/>
          </a:xfrm>
          <a:prstGeom prst="rect">
            <a:avLst/>
          </a:prstGeom>
          <a:noFill/>
          <a:ln>
            <a:noFill/>
          </a:ln>
        </p:spPr>
        <p:txBody>
          <a:bodyPr anchorCtr="0" anchor="ctr" bIns="91425" lIns="91425" rIns="91425" tIns="91425">
            <a:noAutofit/>
          </a:bodyPr>
          <a:lstStyle/>
          <a:p>
            <a:pPr lvl="0" rtl="0">
              <a:spcBef>
                <a:spcPts val="0"/>
              </a:spcBef>
              <a:buNone/>
            </a:pPr>
            <a:r>
              <a:rPr lang="en" sz="1200" u="sng">
                <a:solidFill>
                  <a:schemeClr val="hlink"/>
                </a:solidFill>
                <a:hlinkClick r:id="rId3"/>
              </a:rPr>
              <a:t>https://github.com/hunkim/DeepLearningZeroToAll/blob/master/lab-12-1-hello-rnn.py</a:t>
            </a:r>
            <a:r>
              <a:rPr lang="en" sz="1200">
                <a:solidFill>
                  <a:srgbClr val="808080"/>
                </a:solidFill>
              </a:rPr>
              <a:t> </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Shape 539"/>
          <p:cNvSpPr txBox="1"/>
          <p:nvPr>
            <p:ph type="title"/>
          </p:nvPr>
        </p:nvSpPr>
        <p:spPr>
          <a:xfrm>
            <a:off x="3816075" y="133950"/>
            <a:ext cx="5336100" cy="1086000"/>
          </a:xfrm>
          <a:prstGeom prst="rect">
            <a:avLst/>
          </a:prstGeom>
        </p:spPr>
        <p:txBody>
          <a:bodyPr anchorCtr="0" anchor="ctr" bIns="34275" lIns="34275" rIns="34275" tIns="34275">
            <a:noAutofit/>
          </a:bodyPr>
          <a:lstStyle/>
          <a:p>
            <a:pPr lvl="0" rtl="0">
              <a:spcBef>
                <a:spcPts val="0"/>
              </a:spcBef>
              <a:buNone/>
            </a:pPr>
            <a:r>
              <a:rPr lang="en"/>
              <a:t>Better</a:t>
            </a:r>
            <a:r>
              <a:rPr lang="en"/>
              <a:t> data creation</a:t>
            </a:r>
          </a:p>
        </p:txBody>
      </p:sp>
      <p:sp>
        <p:nvSpPr>
          <p:cNvPr id="540" name="Shape 540"/>
          <p:cNvSpPr txBox="1"/>
          <p:nvPr/>
        </p:nvSpPr>
        <p:spPr>
          <a:xfrm>
            <a:off x="344075" y="1028700"/>
            <a:ext cx="8634600" cy="3600300"/>
          </a:xfrm>
          <a:prstGeom prst="rect">
            <a:avLst/>
          </a:prstGeom>
          <a:noFill/>
          <a:ln>
            <a:noFill/>
          </a:ln>
        </p:spPr>
        <p:txBody>
          <a:bodyPr anchorCtr="0" anchor="ctr" bIns="91425" lIns="91425" rIns="91425" tIns="91425">
            <a:noAutofit/>
          </a:bodyPr>
          <a:lstStyle/>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sample = </a:t>
            </a:r>
            <a:r>
              <a:rPr b="1" lang="en">
                <a:solidFill>
                  <a:srgbClr val="008080"/>
                </a:solidFill>
                <a:highlight>
                  <a:srgbClr val="FFFFFF"/>
                </a:highlight>
                <a:latin typeface="Consolas"/>
                <a:ea typeface="Consolas"/>
                <a:cs typeface="Consolas"/>
                <a:sym typeface="Consolas"/>
              </a:rPr>
              <a:t>" if you want you"</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idx2char = </a:t>
            </a:r>
            <a:r>
              <a:rPr lang="en">
                <a:solidFill>
                  <a:srgbClr val="000080"/>
                </a:solidFill>
                <a:highlight>
                  <a:srgbClr val="FFFFFF"/>
                </a:highlight>
                <a:latin typeface="Consolas"/>
                <a:ea typeface="Consolas"/>
                <a:cs typeface="Consolas"/>
                <a:sym typeface="Consolas"/>
              </a:rPr>
              <a:t>list</a:t>
            </a:r>
            <a:r>
              <a:rPr lang="en">
                <a:solidFill>
                  <a:schemeClr val="dk1"/>
                </a:solidFill>
                <a:highlight>
                  <a:srgbClr val="FFFFFF"/>
                </a:highlight>
                <a:latin typeface="Consolas"/>
                <a:ea typeface="Consolas"/>
                <a:cs typeface="Consolas"/>
                <a:sym typeface="Consolas"/>
              </a:rPr>
              <a:t>(</a:t>
            </a:r>
            <a:r>
              <a:rPr lang="en">
                <a:solidFill>
                  <a:srgbClr val="000080"/>
                </a:solidFill>
                <a:highlight>
                  <a:srgbClr val="FFFFFF"/>
                </a:highlight>
                <a:latin typeface="Consolas"/>
                <a:ea typeface="Consolas"/>
                <a:cs typeface="Consolas"/>
                <a:sym typeface="Consolas"/>
              </a:rPr>
              <a:t>set</a:t>
            </a:r>
            <a:r>
              <a:rPr lang="en">
                <a:solidFill>
                  <a:schemeClr val="dk1"/>
                </a:solidFill>
                <a:highlight>
                  <a:srgbClr val="FFFFFF"/>
                </a:highlight>
                <a:latin typeface="Consolas"/>
                <a:ea typeface="Consolas"/>
                <a:cs typeface="Consolas"/>
                <a:sym typeface="Consolas"/>
              </a:rPr>
              <a:t>(sample))  </a:t>
            </a:r>
            <a:r>
              <a:rPr i="1" lang="en">
                <a:solidFill>
                  <a:srgbClr val="808080"/>
                </a:solidFill>
                <a:highlight>
                  <a:srgbClr val="FFFFFF"/>
                </a:highlight>
                <a:latin typeface="Consolas"/>
                <a:ea typeface="Consolas"/>
                <a:cs typeface="Consolas"/>
                <a:sym typeface="Consolas"/>
              </a:rPr>
              <a:t># index -&gt; char</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char2idx = {c: i </a:t>
            </a:r>
            <a:r>
              <a:rPr b="1" lang="en">
                <a:solidFill>
                  <a:srgbClr val="000080"/>
                </a:solidFill>
                <a:highlight>
                  <a:srgbClr val="FFFFFF"/>
                </a:highlight>
                <a:latin typeface="Consolas"/>
                <a:ea typeface="Consolas"/>
                <a:cs typeface="Consolas"/>
                <a:sym typeface="Consolas"/>
              </a:rPr>
              <a:t>for </a:t>
            </a:r>
            <a:r>
              <a:rPr lang="en">
                <a:solidFill>
                  <a:schemeClr val="dk1"/>
                </a:solidFill>
                <a:highlight>
                  <a:srgbClr val="FFFFFF"/>
                </a:highlight>
                <a:latin typeface="Consolas"/>
                <a:ea typeface="Consolas"/>
                <a:cs typeface="Consolas"/>
                <a:sym typeface="Consolas"/>
              </a:rPr>
              <a:t>i, c </a:t>
            </a:r>
            <a:r>
              <a:rPr b="1" lang="en">
                <a:solidFill>
                  <a:srgbClr val="000080"/>
                </a:solidFill>
                <a:highlight>
                  <a:srgbClr val="FFFFFF"/>
                </a:highlight>
                <a:latin typeface="Consolas"/>
                <a:ea typeface="Consolas"/>
                <a:cs typeface="Consolas"/>
                <a:sym typeface="Consolas"/>
              </a:rPr>
              <a:t>in </a:t>
            </a:r>
            <a:r>
              <a:rPr lang="en">
                <a:solidFill>
                  <a:srgbClr val="000080"/>
                </a:solidFill>
                <a:highlight>
                  <a:srgbClr val="FFFFFF"/>
                </a:highlight>
                <a:latin typeface="Consolas"/>
                <a:ea typeface="Consolas"/>
                <a:cs typeface="Consolas"/>
                <a:sym typeface="Consolas"/>
              </a:rPr>
              <a:t>enumerate</a:t>
            </a:r>
            <a:r>
              <a:rPr lang="en">
                <a:solidFill>
                  <a:schemeClr val="dk1"/>
                </a:solidFill>
                <a:highlight>
                  <a:srgbClr val="FFFFFF"/>
                </a:highlight>
                <a:latin typeface="Consolas"/>
                <a:ea typeface="Consolas"/>
                <a:cs typeface="Consolas"/>
                <a:sym typeface="Consolas"/>
              </a:rPr>
              <a:t>(idx2char)}  </a:t>
            </a:r>
            <a:r>
              <a:rPr i="1" lang="en">
                <a:solidFill>
                  <a:srgbClr val="808080"/>
                </a:solidFill>
                <a:highlight>
                  <a:srgbClr val="FFFFFF"/>
                </a:highlight>
                <a:latin typeface="Consolas"/>
                <a:ea typeface="Consolas"/>
                <a:cs typeface="Consolas"/>
                <a:sym typeface="Consolas"/>
              </a:rPr>
              <a:t># char -&gt; idx</a:t>
            </a:r>
          </a:p>
          <a:p>
            <a:pPr indent="0" lvl="0" marL="0" rtl="0">
              <a:lnSpc>
                <a:spcPct val="115000"/>
              </a:lnSpc>
              <a:spcBef>
                <a:spcPts val="0"/>
              </a:spcBef>
              <a:buNone/>
            </a:pPr>
            <a:r>
              <a:t/>
            </a:r>
            <a:endParaRPr>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sample_idx = [char2idx[c] </a:t>
            </a:r>
            <a:r>
              <a:rPr b="1" lang="en">
                <a:solidFill>
                  <a:srgbClr val="000080"/>
                </a:solidFill>
                <a:highlight>
                  <a:srgbClr val="FFFFFF"/>
                </a:highlight>
                <a:latin typeface="Consolas"/>
                <a:ea typeface="Consolas"/>
                <a:cs typeface="Consolas"/>
                <a:sym typeface="Consolas"/>
              </a:rPr>
              <a:t>for </a:t>
            </a:r>
            <a:r>
              <a:rPr lang="en">
                <a:solidFill>
                  <a:schemeClr val="dk1"/>
                </a:solidFill>
                <a:highlight>
                  <a:srgbClr val="FFFFFF"/>
                </a:highlight>
                <a:latin typeface="Consolas"/>
                <a:ea typeface="Consolas"/>
                <a:cs typeface="Consolas"/>
                <a:sym typeface="Consolas"/>
              </a:rPr>
              <a:t>c </a:t>
            </a:r>
            <a:r>
              <a:rPr b="1" lang="en">
                <a:solidFill>
                  <a:srgbClr val="000080"/>
                </a:solidFill>
                <a:highlight>
                  <a:srgbClr val="FFFFFF"/>
                </a:highlight>
                <a:latin typeface="Consolas"/>
                <a:ea typeface="Consolas"/>
                <a:cs typeface="Consolas"/>
                <a:sym typeface="Consolas"/>
              </a:rPr>
              <a:t>in </a:t>
            </a:r>
            <a:r>
              <a:rPr lang="en">
                <a:solidFill>
                  <a:schemeClr val="dk1"/>
                </a:solidFill>
                <a:highlight>
                  <a:srgbClr val="FFFFFF"/>
                </a:highlight>
                <a:latin typeface="Consolas"/>
                <a:ea typeface="Consolas"/>
                <a:cs typeface="Consolas"/>
                <a:sym typeface="Consolas"/>
              </a:rPr>
              <a:t>sample]  </a:t>
            </a:r>
            <a:r>
              <a:rPr i="1" lang="en">
                <a:solidFill>
                  <a:srgbClr val="808080"/>
                </a:solidFill>
                <a:highlight>
                  <a:srgbClr val="FFFFFF"/>
                </a:highlight>
                <a:latin typeface="Consolas"/>
                <a:ea typeface="Consolas"/>
                <a:cs typeface="Consolas"/>
                <a:sym typeface="Consolas"/>
              </a:rPr>
              <a:t># char to index</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x_data = [sample_idx[:-</a:t>
            </a:r>
            <a:r>
              <a:rPr lang="en">
                <a:solidFill>
                  <a:srgbClr val="0000FF"/>
                </a:solidFill>
                <a:highlight>
                  <a:srgbClr val="FFFFFF"/>
                </a:highlight>
                <a:latin typeface="Consolas"/>
                <a:ea typeface="Consolas"/>
                <a:cs typeface="Consolas"/>
                <a:sym typeface="Consolas"/>
              </a:rPr>
              <a:t>1</a:t>
            </a:r>
            <a:r>
              <a:rPr lang="en">
                <a:solidFill>
                  <a:schemeClr val="dk1"/>
                </a:solidFill>
                <a:highlight>
                  <a:srgbClr val="FFFFFF"/>
                </a:highlight>
                <a:latin typeface="Consolas"/>
                <a:ea typeface="Consolas"/>
                <a:cs typeface="Consolas"/>
                <a:sym typeface="Consolas"/>
              </a:rPr>
              <a:t>]]  </a:t>
            </a:r>
            <a:r>
              <a:rPr i="1" lang="en">
                <a:solidFill>
                  <a:srgbClr val="808080"/>
                </a:solidFill>
                <a:highlight>
                  <a:srgbClr val="FFFFFF"/>
                </a:highlight>
                <a:latin typeface="Consolas"/>
                <a:ea typeface="Consolas"/>
                <a:cs typeface="Consolas"/>
                <a:sym typeface="Consolas"/>
              </a:rPr>
              <a:t># X data sample (0 ~ n-1) hello: hell</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y_data = [sample_idx[</a:t>
            </a:r>
            <a:r>
              <a:rPr lang="en">
                <a:solidFill>
                  <a:srgbClr val="0000FF"/>
                </a:solidFill>
                <a:highlight>
                  <a:srgbClr val="FFFFFF"/>
                </a:highlight>
                <a:latin typeface="Consolas"/>
                <a:ea typeface="Consolas"/>
                <a:cs typeface="Consolas"/>
                <a:sym typeface="Consolas"/>
              </a:rPr>
              <a:t>1</a:t>
            </a:r>
            <a:r>
              <a:rPr lang="en">
                <a:solidFill>
                  <a:schemeClr val="dk1"/>
                </a:solidFill>
                <a:highlight>
                  <a:srgbClr val="FFFFFF"/>
                </a:highlight>
                <a:latin typeface="Consolas"/>
                <a:ea typeface="Consolas"/>
                <a:cs typeface="Consolas"/>
                <a:sym typeface="Consolas"/>
              </a:rPr>
              <a:t>:]]   </a:t>
            </a:r>
            <a:r>
              <a:rPr i="1" lang="en">
                <a:solidFill>
                  <a:srgbClr val="808080"/>
                </a:solidFill>
                <a:highlight>
                  <a:srgbClr val="FFFFFF"/>
                </a:highlight>
                <a:latin typeface="Consolas"/>
                <a:ea typeface="Consolas"/>
                <a:cs typeface="Consolas"/>
                <a:sym typeface="Consolas"/>
              </a:rPr>
              <a:t># Y label sample (1 ~ n)  hello: ello</a:t>
            </a:r>
          </a:p>
          <a:p>
            <a:pPr indent="0" lvl="0" marL="0" rtl="0">
              <a:lnSpc>
                <a:spcPct val="115000"/>
              </a:lnSpc>
              <a:spcBef>
                <a:spcPts val="0"/>
              </a:spcBef>
              <a:buNone/>
            </a:pPr>
            <a:r>
              <a:t/>
            </a:r>
            <a:endParaRPr>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X = tf.placeholder(tf.int32, [</a:t>
            </a:r>
            <a:r>
              <a:rPr b="1" lang="en">
                <a:solidFill>
                  <a:srgbClr val="000080"/>
                </a:solidFill>
                <a:highlight>
                  <a:srgbClr val="FFFFFF"/>
                </a:highlight>
                <a:latin typeface="Consolas"/>
                <a:ea typeface="Consolas"/>
                <a:cs typeface="Consolas"/>
                <a:sym typeface="Consolas"/>
              </a:rPr>
              <a:t>None</a:t>
            </a:r>
            <a:r>
              <a:rPr lang="en">
                <a:solidFill>
                  <a:schemeClr val="dk1"/>
                </a:solidFill>
                <a:highlight>
                  <a:srgbClr val="FFFFFF"/>
                </a:highlight>
                <a:latin typeface="Consolas"/>
                <a:ea typeface="Consolas"/>
                <a:cs typeface="Consolas"/>
                <a:sym typeface="Consolas"/>
              </a:rPr>
              <a:t>, sequence_length])  </a:t>
            </a:r>
            <a:r>
              <a:rPr i="1" lang="en">
                <a:solidFill>
                  <a:srgbClr val="808080"/>
                </a:solidFill>
                <a:highlight>
                  <a:srgbClr val="FFFFFF"/>
                </a:highlight>
                <a:latin typeface="Consolas"/>
                <a:ea typeface="Consolas"/>
                <a:cs typeface="Consolas"/>
                <a:sym typeface="Consolas"/>
              </a:rPr>
              <a:t># X data</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Y = tf.placeholder(tf.int32, [</a:t>
            </a:r>
            <a:r>
              <a:rPr b="1" lang="en">
                <a:solidFill>
                  <a:srgbClr val="000080"/>
                </a:solidFill>
                <a:highlight>
                  <a:srgbClr val="FFFFFF"/>
                </a:highlight>
                <a:latin typeface="Consolas"/>
                <a:ea typeface="Consolas"/>
                <a:cs typeface="Consolas"/>
                <a:sym typeface="Consolas"/>
              </a:rPr>
              <a:t>None</a:t>
            </a:r>
            <a:r>
              <a:rPr lang="en">
                <a:solidFill>
                  <a:schemeClr val="dk1"/>
                </a:solidFill>
                <a:highlight>
                  <a:srgbClr val="FFFFFF"/>
                </a:highlight>
                <a:latin typeface="Consolas"/>
                <a:ea typeface="Consolas"/>
                <a:cs typeface="Consolas"/>
                <a:sym typeface="Consolas"/>
              </a:rPr>
              <a:t>, sequence_length])  </a:t>
            </a:r>
            <a:r>
              <a:rPr lang="en">
                <a:solidFill>
                  <a:srgbClr val="808080"/>
                </a:solidFill>
                <a:highlight>
                  <a:srgbClr val="FFFFFF"/>
                </a:highlight>
                <a:latin typeface="Consolas"/>
                <a:ea typeface="Consolas"/>
                <a:cs typeface="Consolas"/>
                <a:sym typeface="Consolas"/>
              </a:rPr>
              <a:t># Y label</a:t>
            </a:r>
          </a:p>
          <a:p>
            <a:pPr indent="0" lvl="0" marL="0" rtl="0">
              <a:lnSpc>
                <a:spcPct val="115000"/>
              </a:lnSpc>
              <a:spcBef>
                <a:spcPts val="0"/>
              </a:spcBef>
              <a:buNone/>
            </a:pPr>
            <a:r>
              <a:t/>
            </a:r>
            <a:endParaRPr>
              <a:solidFill>
                <a:srgbClr val="808080"/>
              </a:solidFill>
              <a:highlight>
                <a:srgbClr val="FFFFFF"/>
              </a:highlight>
              <a:latin typeface="Consolas"/>
              <a:ea typeface="Consolas"/>
              <a:cs typeface="Consolas"/>
              <a:sym typeface="Consolas"/>
            </a:endParaRPr>
          </a:p>
          <a:p>
            <a:pPr lvl="0" rtl="0">
              <a:lnSpc>
                <a:spcPct val="115000"/>
              </a:lnSpc>
              <a:spcBef>
                <a:spcPts val="0"/>
              </a:spcBef>
              <a:buNone/>
            </a:pPr>
            <a:r>
              <a:rPr b="1" lang="en" sz="1600">
                <a:solidFill>
                  <a:schemeClr val="dk1"/>
                </a:solidFill>
                <a:highlight>
                  <a:srgbClr val="FFFFFF"/>
                </a:highlight>
                <a:latin typeface="Consolas"/>
                <a:ea typeface="Consolas"/>
                <a:cs typeface="Consolas"/>
                <a:sym typeface="Consolas"/>
              </a:rPr>
              <a:t>X_one_hot</a:t>
            </a:r>
            <a:r>
              <a:rPr lang="en" sz="1600">
                <a:solidFill>
                  <a:schemeClr val="dk1"/>
                </a:solidFill>
                <a:highlight>
                  <a:srgbClr val="FFFFFF"/>
                </a:highlight>
                <a:latin typeface="Consolas"/>
                <a:ea typeface="Consolas"/>
                <a:cs typeface="Consolas"/>
                <a:sym typeface="Consolas"/>
              </a:rPr>
              <a:t> = </a:t>
            </a:r>
            <a:r>
              <a:rPr b="1" lang="en" sz="1600">
                <a:solidFill>
                  <a:srgbClr val="7F6000"/>
                </a:solidFill>
                <a:highlight>
                  <a:srgbClr val="FFFFFF"/>
                </a:highlight>
                <a:latin typeface="Consolas"/>
                <a:ea typeface="Consolas"/>
                <a:cs typeface="Consolas"/>
                <a:sym typeface="Consolas"/>
              </a:rPr>
              <a:t>tf.one_hot</a:t>
            </a:r>
            <a:r>
              <a:rPr lang="en" sz="1600">
                <a:solidFill>
                  <a:schemeClr val="dk1"/>
                </a:solidFill>
                <a:highlight>
                  <a:srgbClr val="FFFFFF"/>
                </a:highlight>
                <a:latin typeface="Consolas"/>
                <a:ea typeface="Consolas"/>
                <a:cs typeface="Consolas"/>
                <a:sym typeface="Consolas"/>
              </a:rPr>
              <a:t>(X, num_classes)  </a:t>
            </a:r>
            <a:r>
              <a:rPr i="1" lang="en" sz="1600">
                <a:solidFill>
                  <a:srgbClr val="808080"/>
                </a:solidFill>
                <a:highlight>
                  <a:srgbClr val="FFFFFF"/>
                </a:highlight>
                <a:latin typeface="Consolas"/>
                <a:ea typeface="Consolas"/>
                <a:cs typeface="Consolas"/>
                <a:sym typeface="Consolas"/>
              </a:rPr>
              <a:t># one hot: 1 -&gt; 0 1 0 0 0 0 0 0 0 0</a:t>
            </a:r>
          </a:p>
        </p:txBody>
      </p:sp>
      <p:sp>
        <p:nvSpPr>
          <p:cNvPr id="541" name="Shape 541"/>
          <p:cNvSpPr txBox="1"/>
          <p:nvPr/>
        </p:nvSpPr>
        <p:spPr>
          <a:xfrm>
            <a:off x="3063200" y="4890000"/>
            <a:ext cx="6199800" cy="319200"/>
          </a:xfrm>
          <a:prstGeom prst="rect">
            <a:avLst/>
          </a:prstGeom>
          <a:noFill/>
          <a:ln>
            <a:noFill/>
          </a:ln>
        </p:spPr>
        <p:txBody>
          <a:bodyPr anchorCtr="0" anchor="ctr" bIns="91425" lIns="91425" rIns="91425" tIns="91425">
            <a:noAutofit/>
          </a:bodyPr>
          <a:lstStyle/>
          <a:p>
            <a:pPr lvl="0" rtl="0">
              <a:spcBef>
                <a:spcPts val="0"/>
              </a:spcBef>
              <a:buNone/>
            </a:pPr>
            <a:r>
              <a:rPr lang="en" sz="1200" u="sng">
                <a:solidFill>
                  <a:schemeClr val="hlink"/>
                </a:solidFill>
                <a:hlinkClick r:id="rId3"/>
              </a:rPr>
              <a:t>https://github.com/hunkim/DeepLearningZeroToAll/blob/master/lab-12-2-char-seq-rnn.py</a:t>
            </a:r>
            <a:r>
              <a:rPr lang="en" sz="1200">
                <a:solidFill>
                  <a:schemeClr val="dk1"/>
                </a:solidFill>
              </a:rPr>
              <a:t> </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Shape 546"/>
          <p:cNvSpPr txBox="1"/>
          <p:nvPr>
            <p:ph type="title"/>
          </p:nvPr>
        </p:nvSpPr>
        <p:spPr>
          <a:xfrm>
            <a:off x="-8188" y="133945"/>
            <a:ext cx="9160500" cy="1285800"/>
          </a:xfrm>
          <a:prstGeom prst="rect">
            <a:avLst/>
          </a:prstGeom>
        </p:spPr>
        <p:txBody>
          <a:bodyPr anchorCtr="0" anchor="ctr" bIns="34275" lIns="34275" rIns="34275" tIns="34275">
            <a:noAutofit/>
          </a:bodyPr>
          <a:lstStyle/>
          <a:p>
            <a:pPr lvl="0">
              <a:spcBef>
                <a:spcPts val="0"/>
              </a:spcBef>
              <a:buNone/>
            </a:pPr>
            <a:r>
              <a:rPr lang="en"/>
              <a:t>Hyper parameters</a:t>
            </a:r>
          </a:p>
        </p:txBody>
      </p:sp>
      <p:sp>
        <p:nvSpPr>
          <p:cNvPr id="547" name="Shape 547"/>
          <p:cNvSpPr txBox="1"/>
          <p:nvPr/>
        </p:nvSpPr>
        <p:spPr>
          <a:xfrm>
            <a:off x="413725" y="1419750"/>
            <a:ext cx="8464500" cy="3000000"/>
          </a:xfrm>
          <a:prstGeom prst="rect">
            <a:avLst/>
          </a:prstGeom>
          <a:noFill/>
          <a:ln>
            <a:noFill/>
          </a:ln>
        </p:spPr>
        <p:txBody>
          <a:bodyPr anchorCtr="0" anchor="ctr" bIns="91425" lIns="91425" rIns="91425" tIns="91425">
            <a:noAutofit/>
          </a:bodyPr>
          <a:lstStyle/>
          <a:p>
            <a:pPr lv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sample = </a:t>
            </a:r>
            <a:r>
              <a:rPr b="1" lang="en" sz="1600">
                <a:solidFill>
                  <a:srgbClr val="008080"/>
                </a:solidFill>
                <a:highlight>
                  <a:srgbClr val="FFFFFF"/>
                </a:highlight>
                <a:latin typeface="Consolas"/>
                <a:ea typeface="Consolas"/>
                <a:cs typeface="Consolas"/>
                <a:sym typeface="Consolas"/>
              </a:rPr>
              <a:t>" if you want you"</a:t>
            </a:r>
          </a:p>
          <a:p>
            <a:pPr lv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idx2char = </a:t>
            </a:r>
            <a:r>
              <a:rPr lang="en" sz="1600">
                <a:solidFill>
                  <a:srgbClr val="000080"/>
                </a:solidFill>
                <a:highlight>
                  <a:srgbClr val="FFFFFF"/>
                </a:highlight>
                <a:latin typeface="Consolas"/>
                <a:ea typeface="Consolas"/>
                <a:cs typeface="Consolas"/>
                <a:sym typeface="Consolas"/>
              </a:rPr>
              <a:t>list</a:t>
            </a:r>
            <a:r>
              <a:rPr lang="en" sz="1600">
                <a:solidFill>
                  <a:schemeClr val="dk1"/>
                </a:solidFill>
                <a:highlight>
                  <a:srgbClr val="FFFFFF"/>
                </a:highlight>
                <a:latin typeface="Consolas"/>
                <a:ea typeface="Consolas"/>
                <a:cs typeface="Consolas"/>
                <a:sym typeface="Consolas"/>
              </a:rPr>
              <a:t>(</a:t>
            </a:r>
            <a:r>
              <a:rPr lang="en" sz="1600">
                <a:solidFill>
                  <a:srgbClr val="000080"/>
                </a:solidFill>
                <a:highlight>
                  <a:srgbClr val="FFFFFF"/>
                </a:highlight>
                <a:latin typeface="Consolas"/>
                <a:ea typeface="Consolas"/>
                <a:cs typeface="Consolas"/>
                <a:sym typeface="Consolas"/>
              </a:rPr>
              <a:t>set</a:t>
            </a:r>
            <a:r>
              <a:rPr lang="en" sz="1600">
                <a:solidFill>
                  <a:schemeClr val="dk1"/>
                </a:solidFill>
                <a:highlight>
                  <a:srgbClr val="FFFFFF"/>
                </a:highlight>
                <a:latin typeface="Consolas"/>
                <a:ea typeface="Consolas"/>
                <a:cs typeface="Consolas"/>
                <a:sym typeface="Consolas"/>
              </a:rPr>
              <a:t>(sample))  </a:t>
            </a:r>
            <a:r>
              <a:rPr i="1" lang="en" sz="1600">
                <a:solidFill>
                  <a:srgbClr val="808080"/>
                </a:solidFill>
                <a:highlight>
                  <a:srgbClr val="FFFFFF"/>
                </a:highlight>
                <a:latin typeface="Consolas"/>
                <a:ea typeface="Consolas"/>
                <a:cs typeface="Consolas"/>
                <a:sym typeface="Consolas"/>
              </a:rPr>
              <a:t># index -&gt; char</a:t>
            </a:r>
          </a:p>
          <a:p>
            <a:pPr lv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char2idx = {c: i </a:t>
            </a:r>
            <a:r>
              <a:rPr b="1" lang="en" sz="1600">
                <a:solidFill>
                  <a:srgbClr val="000080"/>
                </a:solidFill>
                <a:highlight>
                  <a:srgbClr val="FFFFFF"/>
                </a:highlight>
                <a:latin typeface="Consolas"/>
                <a:ea typeface="Consolas"/>
                <a:cs typeface="Consolas"/>
                <a:sym typeface="Consolas"/>
              </a:rPr>
              <a:t>for </a:t>
            </a:r>
            <a:r>
              <a:rPr lang="en" sz="1600">
                <a:solidFill>
                  <a:schemeClr val="dk1"/>
                </a:solidFill>
                <a:highlight>
                  <a:srgbClr val="FFFFFF"/>
                </a:highlight>
                <a:latin typeface="Consolas"/>
                <a:ea typeface="Consolas"/>
                <a:cs typeface="Consolas"/>
                <a:sym typeface="Consolas"/>
              </a:rPr>
              <a:t>i, c </a:t>
            </a:r>
            <a:r>
              <a:rPr b="1" lang="en" sz="1600">
                <a:solidFill>
                  <a:srgbClr val="000080"/>
                </a:solidFill>
                <a:highlight>
                  <a:srgbClr val="FFFFFF"/>
                </a:highlight>
                <a:latin typeface="Consolas"/>
                <a:ea typeface="Consolas"/>
                <a:cs typeface="Consolas"/>
                <a:sym typeface="Consolas"/>
              </a:rPr>
              <a:t>in </a:t>
            </a:r>
            <a:r>
              <a:rPr lang="en" sz="1600">
                <a:solidFill>
                  <a:srgbClr val="000080"/>
                </a:solidFill>
                <a:highlight>
                  <a:srgbClr val="FFFFFF"/>
                </a:highlight>
                <a:latin typeface="Consolas"/>
                <a:ea typeface="Consolas"/>
                <a:cs typeface="Consolas"/>
                <a:sym typeface="Consolas"/>
              </a:rPr>
              <a:t>enumerate</a:t>
            </a:r>
            <a:r>
              <a:rPr lang="en" sz="1600">
                <a:solidFill>
                  <a:schemeClr val="dk1"/>
                </a:solidFill>
                <a:highlight>
                  <a:srgbClr val="FFFFFF"/>
                </a:highlight>
                <a:latin typeface="Consolas"/>
                <a:ea typeface="Consolas"/>
                <a:cs typeface="Consolas"/>
                <a:sym typeface="Consolas"/>
              </a:rPr>
              <a:t>(idx2char)}  </a:t>
            </a:r>
            <a:r>
              <a:rPr i="1" lang="en" sz="1600">
                <a:solidFill>
                  <a:srgbClr val="808080"/>
                </a:solidFill>
                <a:highlight>
                  <a:srgbClr val="FFFFFF"/>
                </a:highlight>
                <a:latin typeface="Consolas"/>
                <a:ea typeface="Consolas"/>
                <a:cs typeface="Consolas"/>
                <a:sym typeface="Consolas"/>
              </a:rPr>
              <a:t># char -&gt; idx</a:t>
            </a:r>
          </a:p>
          <a:p>
            <a:pPr lvl="0" rtl="0">
              <a:lnSpc>
                <a:spcPct val="115000"/>
              </a:lnSpc>
              <a:spcBef>
                <a:spcPts val="0"/>
              </a:spcBef>
              <a:buNone/>
            </a:pPr>
            <a:r>
              <a:t/>
            </a:r>
            <a:endParaRPr i="1" sz="1600">
              <a:solidFill>
                <a:srgbClr val="808080"/>
              </a:solidFill>
              <a:highlight>
                <a:srgbClr val="FFFFFF"/>
              </a:highlight>
              <a:latin typeface="Consolas"/>
              <a:ea typeface="Consolas"/>
              <a:cs typeface="Consolas"/>
              <a:sym typeface="Consolas"/>
            </a:endParaRPr>
          </a:p>
          <a:p>
            <a:pPr lvl="0" rtl="0">
              <a:lnSpc>
                <a:spcPct val="115000"/>
              </a:lnSpc>
              <a:spcBef>
                <a:spcPts val="0"/>
              </a:spcBef>
              <a:buNone/>
            </a:pPr>
            <a:r>
              <a:rPr i="1" lang="en" sz="1600">
                <a:solidFill>
                  <a:srgbClr val="808080"/>
                </a:solidFill>
                <a:highlight>
                  <a:srgbClr val="FFFFFF"/>
                </a:highlight>
                <a:latin typeface="Consolas"/>
                <a:ea typeface="Consolas"/>
                <a:cs typeface="Consolas"/>
                <a:sym typeface="Consolas"/>
              </a:rPr>
              <a:t># hyper parameters</a:t>
            </a:r>
          </a:p>
          <a:p>
            <a:pPr lv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dic_size = </a:t>
            </a:r>
            <a:r>
              <a:rPr lang="en" sz="1600">
                <a:solidFill>
                  <a:srgbClr val="000080"/>
                </a:solidFill>
                <a:highlight>
                  <a:srgbClr val="FFFFFF"/>
                </a:highlight>
                <a:latin typeface="Consolas"/>
                <a:ea typeface="Consolas"/>
                <a:cs typeface="Consolas"/>
                <a:sym typeface="Consolas"/>
              </a:rPr>
              <a:t>len</a:t>
            </a:r>
            <a:r>
              <a:rPr lang="en" sz="1600">
                <a:solidFill>
                  <a:schemeClr val="dk1"/>
                </a:solidFill>
                <a:highlight>
                  <a:srgbClr val="FFFFFF"/>
                </a:highlight>
                <a:latin typeface="Consolas"/>
                <a:ea typeface="Consolas"/>
                <a:cs typeface="Consolas"/>
                <a:sym typeface="Consolas"/>
              </a:rPr>
              <a:t>(char2idx)  </a:t>
            </a:r>
            <a:r>
              <a:rPr i="1" lang="en" sz="1600">
                <a:solidFill>
                  <a:srgbClr val="808080"/>
                </a:solidFill>
                <a:highlight>
                  <a:srgbClr val="FFFFFF"/>
                </a:highlight>
                <a:latin typeface="Consolas"/>
                <a:ea typeface="Consolas"/>
                <a:cs typeface="Consolas"/>
                <a:sym typeface="Consolas"/>
              </a:rPr>
              <a:t># RNN input size (one hot size)</a:t>
            </a:r>
          </a:p>
          <a:p>
            <a:pPr lv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rnn_hidden_size = </a:t>
            </a:r>
            <a:r>
              <a:rPr lang="en" sz="1600">
                <a:solidFill>
                  <a:srgbClr val="000080"/>
                </a:solidFill>
                <a:highlight>
                  <a:srgbClr val="FFFFFF"/>
                </a:highlight>
                <a:latin typeface="Consolas"/>
                <a:ea typeface="Consolas"/>
                <a:cs typeface="Consolas"/>
                <a:sym typeface="Consolas"/>
              </a:rPr>
              <a:t>len</a:t>
            </a:r>
            <a:r>
              <a:rPr lang="en" sz="1600">
                <a:solidFill>
                  <a:schemeClr val="dk1"/>
                </a:solidFill>
                <a:highlight>
                  <a:srgbClr val="FFFFFF"/>
                </a:highlight>
                <a:latin typeface="Consolas"/>
                <a:ea typeface="Consolas"/>
                <a:cs typeface="Consolas"/>
                <a:sym typeface="Consolas"/>
              </a:rPr>
              <a:t>(char2idx) </a:t>
            </a:r>
            <a:r>
              <a:rPr i="1" lang="en" sz="1600">
                <a:solidFill>
                  <a:schemeClr val="dk1"/>
                </a:solidFill>
                <a:highlight>
                  <a:srgbClr val="FFFFFF"/>
                </a:highlight>
                <a:latin typeface="Consolas"/>
                <a:ea typeface="Consolas"/>
                <a:cs typeface="Consolas"/>
                <a:sym typeface="Consolas"/>
              </a:rPr>
              <a:t> </a:t>
            </a:r>
            <a:r>
              <a:rPr i="1" lang="en" sz="1600">
                <a:solidFill>
                  <a:srgbClr val="808080"/>
                </a:solidFill>
                <a:highlight>
                  <a:srgbClr val="FFFFFF"/>
                </a:highlight>
                <a:latin typeface="Consolas"/>
                <a:ea typeface="Consolas"/>
                <a:cs typeface="Consolas"/>
                <a:sym typeface="Consolas"/>
              </a:rPr>
              <a:t># RNN output size</a:t>
            </a:r>
          </a:p>
          <a:p>
            <a:pPr lv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num_classes = </a:t>
            </a:r>
            <a:r>
              <a:rPr lang="en" sz="1600">
                <a:solidFill>
                  <a:srgbClr val="000080"/>
                </a:solidFill>
                <a:highlight>
                  <a:srgbClr val="FFFFFF"/>
                </a:highlight>
                <a:latin typeface="Consolas"/>
                <a:ea typeface="Consolas"/>
                <a:cs typeface="Consolas"/>
                <a:sym typeface="Consolas"/>
              </a:rPr>
              <a:t>len</a:t>
            </a:r>
            <a:r>
              <a:rPr lang="en" sz="1600">
                <a:solidFill>
                  <a:schemeClr val="dk1"/>
                </a:solidFill>
                <a:highlight>
                  <a:srgbClr val="FFFFFF"/>
                </a:highlight>
                <a:latin typeface="Consolas"/>
                <a:ea typeface="Consolas"/>
                <a:cs typeface="Consolas"/>
                <a:sym typeface="Consolas"/>
              </a:rPr>
              <a:t>(char2idx)  </a:t>
            </a:r>
            <a:r>
              <a:rPr i="1" lang="en" sz="1600">
                <a:solidFill>
                  <a:srgbClr val="808080"/>
                </a:solidFill>
                <a:highlight>
                  <a:srgbClr val="FFFFFF"/>
                </a:highlight>
                <a:latin typeface="Consolas"/>
                <a:ea typeface="Consolas"/>
                <a:cs typeface="Consolas"/>
                <a:sym typeface="Consolas"/>
              </a:rPr>
              <a:t># final output size (RNN or softmax, etc.)</a:t>
            </a:r>
          </a:p>
          <a:p>
            <a:pPr lv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batch_size = </a:t>
            </a:r>
            <a:r>
              <a:rPr lang="en" sz="1600">
                <a:solidFill>
                  <a:srgbClr val="0000FF"/>
                </a:solidFill>
                <a:highlight>
                  <a:srgbClr val="FFFFFF"/>
                </a:highlight>
                <a:latin typeface="Consolas"/>
                <a:ea typeface="Consolas"/>
                <a:cs typeface="Consolas"/>
                <a:sym typeface="Consolas"/>
              </a:rPr>
              <a:t>1  </a:t>
            </a:r>
            <a:r>
              <a:rPr i="1" lang="en" sz="1600">
                <a:solidFill>
                  <a:srgbClr val="808080"/>
                </a:solidFill>
                <a:highlight>
                  <a:srgbClr val="FFFFFF"/>
                </a:highlight>
                <a:latin typeface="Consolas"/>
                <a:ea typeface="Consolas"/>
                <a:cs typeface="Consolas"/>
                <a:sym typeface="Consolas"/>
              </a:rPr>
              <a:t># one sample data, one batch</a:t>
            </a:r>
          </a:p>
          <a:p>
            <a:pPr lv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sequence_length = </a:t>
            </a:r>
            <a:r>
              <a:rPr lang="en" sz="1600">
                <a:solidFill>
                  <a:srgbClr val="000080"/>
                </a:solidFill>
                <a:highlight>
                  <a:srgbClr val="FFFFFF"/>
                </a:highlight>
                <a:latin typeface="Consolas"/>
                <a:ea typeface="Consolas"/>
                <a:cs typeface="Consolas"/>
                <a:sym typeface="Consolas"/>
              </a:rPr>
              <a:t>len</a:t>
            </a:r>
            <a:r>
              <a:rPr lang="en" sz="1600">
                <a:solidFill>
                  <a:schemeClr val="dk1"/>
                </a:solidFill>
                <a:highlight>
                  <a:srgbClr val="FFFFFF"/>
                </a:highlight>
                <a:latin typeface="Consolas"/>
                <a:ea typeface="Consolas"/>
                <a:cs typeface="Consolas"/>
                <a:sym typeface="Consolas"/>
              </a:rPr>
              <a:t>(sample) - </a:t>
            </a:r>
            <a:r>
              <a:rPr lang="en" sz="1600">
                <a:solidFill>
                  <a:srgbClr val="0000FF"/>
                </a:solidFill>
                <a:highlight>
                  <a:srgbClr val="FFFFFF"/>
                </a:highlight>
                <a:latin typeface="Consolas"/>
                <a:ea typeface="Consolas"/>
                <a:cs typeface="Consolas"/>
                <a:sym typeface="Consolas"/>
              </a:rPr>
              <a:t>1  </a:t>
            </a:r>
            <a:r>
              <a:rPr i="1" lang="en" sz="1600">
                <a:solidFill>
                  <a:srgbClr val="808080"/>
                </a:solidFill>
                <a:highlight>
                  <a:srgbClr val="FFFFFF"/>
                </a:highlight>
                <a:latin typeface="Consolas"/>
                <a:ea typeface="Consolas"/>
                <a:cs typeface="Consolas"/>
                <a:sym typeface="Consolas"/>
              </a:rPr>
              <a:t># number of lstm unfolding (unit #)</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sp>
        <p:nvSpPr>
          <p:cNvPr id="552" name="Shape 552"/>
          <p:cNvSpPr txBox="1"/>
          <p:nvPr>
            <p:ph type="title"/>
          </p:nvPr>
        </p:nvSpPr>
        <p:spPr>
          <a:xfrm>
            <a:off x="-8188" y="-170854"/>
            <a:ext cx="9160500" cy="1285800"/>
          </a:xfrm>
          <a:prstGeom prst="rect">
            <a:avLst/>
          </a:prstGeom>
        </p:spPr>
        <p:txBody>
          <a:bodyPr anchorCtr="0" anchor="ctr" bIns="34275" lIns="34275" rIns="34275" tIns="34275">
            <a:noAutofit/>
          </a:bodyPr>
          <a:lstStyle/>
          <a:p>
            <a:pPr lvl="0">
              <a:spcBef>
                <a:spcPts val="0"/>
              </a:spcBef>
              <a:buNone/>
            </a:pPr>
            <a:r>
              <a:rPr lang="en"/>
              <a:t>LSTM and Loss</a:t>
            </a:r>
          </a:p>
        </p:txBody>
      </p:sp>
      <p:sp>
        <p:nvSpPr>
          <p:cNvPr id="553" name="Shape 553"/>
          <p:cNvSpPr txBox="1"/>
          <p:nvPr/>
        </p:nvSpPr>
        <p:spPr>
          <a:xfrm>
            <a:off x="76200" y="838625"/>
            <a:ext cx="9144000" cy="4072200"/>
          </a:xfrm>
          <a:prstGeom prst="rect">
            <a:avLst/>
          </a:prstGeom>
          <a:noFill/>
          <a:ln>
            <a:noFill/>
          </a:ln>
        </p:spPr>
        <p:txBody>
          <a:bodyPr anchorCtr="0" anchor="ctr" bIns="91425" lIns="91425" rIns="91425" tIns="91425">
            <a:noAutofit/>
          </a:bodyPr>
          <a:lstStyle/>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X = tf.placeholder(tf.int32, [</a:t>
            </a:r>
            <a:r>
              <a:rPr b="1" lang="en">
                <a:solidFill>
                  <a:srgbClr val="000080"/>
                </a:solidFill>
                <a:highlight>
                  <a:srgbClr val="FFFFFF"/>
                </a:highlight>
                <a:latin typeface="Consolas"/>
                <a:ea typeface="Consolas"/>
                <a:cs typeface="Consolas"/>
                <a:sym typeface="Consolas"/>
              </a:rPr>
              <a:t>None</a:t>
            </a:r>
            <a:r>
              <a:rPr lang="en">
                <a:solidFill>
                  <a:schemeClr val="dk1"/>
                </a:solidFill>
                <a:highlight>
                  <a:srgbClr val="FFFFFF"/>
                </a:highlight>
                <a:latin typeface="Consolas"/>
                <a:ea typeface="Consolas"/>
                <a:cs typeface="Consolas"/>
                <a:sym typeface="Consolas"/>
              </a:rPr>
              <a:t>, sequence_length])  </a:t>
            </a:r>
            <a:r>
              <a:rPr i="1" lang="en">
                <a:solidFill>
                  <a:srgbClr val="808080"/>
                </a:solidFill>
                <a:highlight>
                  <a:srgbClr val="FFFFFF"/>
                </a:highlight>
                <a:latin typeface="Consolas"/>
                <a:ea typeface="Consolas"/>
                <a:cs typeface="Consolas"/>
                <a:sym typeface="Consolas"/>
              </a:rPr>
              <a:t># X data</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Y = tf.placeholder(tf.int32, [</a:t>
            </a:r>
            <a:r>
              <a:rPr b="1" lang="en">
                <a:solidFill>
                  <a:srgbClr val="000080"/>
                </a:solidFill>
                <a:highlight>
                  <a:srgbClr val="FFFFFF"/>
                </a:highlight>
                <a:latin typeface="Consolas"/>
                <a:ea typeface="Consolas"/>
                <a:cs typeface="Consolas"/>
                <a:sym typeface="Consolas"/>
              </a:rPr>
              <a:t>None</a:t>
            </a:r>
            <a:r>
              <a:rPr lang="en">
                <a:solidFill>
                  <a:schemeClr val="dk1"/>
                </a:solidFill>
                <a:highlight>
                  <a:srgbClr val="FFFFFF"/>
                </a:highlight>
                <a:latin typeface="Consolas"/>
                <a:ea typeface="Consolas"/>
                <a:cs typeface="Consolas"/>
                <a:sym typeface="Consolas"/>
              </a:rPr>
              <a:t>, sequence_length])  </a:t>
            </a:r>
            <a:r>
              <a:rPr i="1" lang="en">
                <a:solidFill>
                  <a:srgbClr val="808080"/>
                </a:solidFill>
                <a:highlight>
                  <a:srgbClr val="FFFFFF"/>
                </a:highlight>
                <a:latin typeface="Consolas"/>
                <a:ea typeface="Consolas"/>
                <a:cs typeface="Consolas"/>
                <a:sym typeface="Consolas"/>
              </a:rPr>
              <a:t># Y label</a:t>
            </a:r>
          </a:p>
          <a:p>
            <a:pPr indent="4914900" lvl="0" rtl="0">
              <a:lnSpc>
                <a:spcPct val="115000"/>
              </a:lnSpc>
              <a:spcBef>
                <a:spcPts val="0"/>
              </a:spcBef>
              <a:buNone/>
            </a:pPr>
            <a:r>
              <a:t/>
            </a:r>
            <a:endParaRPr i="1">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buNone/>
            </a:pPr>
            <a:r>
              <a:rPr b="1" lang="en" sz="1800">
                <a:solidFill>
                  <a:srgbClr val="7F6000"/>
                </a:solidFill>
                <a:highlight>
                  <a:srgbClr val="FFFFFF"/>
                </a:highlight>
                <a:latin typeface="Consolas"/>
                <a:ea typeface="Consolas"/>
                <a:cs typeface="Consolas"/>
                <a:sym typeface="Consolas"/>
              </a:rPr>
              <a:t>X</a:t>
            </a:r>
            <a:r>
              <a:rPr b="1" lang="en" sz="1800">
                <a:solidFill>
                  <a:srgbClr val="7F6000"/>
                </a:solidFill>
                <a:highlight>
                  <a:srgbClr val="FFFFFF"/>
                </a:highlight>
                <a:latin typeface="Consolas"/>
                <a:ea typeface="Consolas"/>
                <a:cs typeface="Consolas"/>
                <a:sym typeface="Consolas"/>
              </a:rPr>
              <a:t>_one_hot</a:t>
            </a:r>
            <a:r>
              <a:rPr lang="en">
                <a:solidFill>
                  <a:schemeClr val="dk1"/>
                </a:solidFill>
                <a:highlight>
                  <a:srgbClr val="FFFFFF"/>
                </a:highlight>
                <a:latin typeface="Consolas"/>
                <a:ea typeface="Consolas"/>
                <a:cs typeface="Consolas"/>
                <a:sym typeface="Consolas"/>
              </a:rPr>
              <a:t> = tf.one_hot(X, num_classes)  </a:t>
            </a:r>
            <a:r>
              <a:rPr i="1" lang="en">
                <a:solidFill>
                  <a:srgbClr val="808080"/>
                </a:solidFill>
                <a:highlight>
                  <a:srgbClr val="FFFFFF"/>
                </a:highlight>
                <a:latin typeface="Consolas"/>
                <a:ea typeface="Consolas"/>
                <a:cs typeface="Consolas"/>
                <a:sym typeface="Consolas"/>
              </a:rPr>
              <a:t># one hot: 1 -&gt; 0 1 0 0 0 0 0 0 0 0</a:t>
            </a:r>
          </a:p>
          <a:p>
            <a:pPr indent="0" lvl="0" marL="0" rtl="0">
              <a:lnSpc>
                <a:spcPct val="115000"/>
              </a:lnSpc>
              <a:spcBef>
                <a:spcPts val="0"/>
              </a:spcBef>
              <a:buNone/>
            </a:pPr>
            <a:r>
              <a:t/>
            </a:r>
            <a:endParaRPr i="1">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cell = tf.contrib.rnn.BasicLSTMCell(</a:t>
            </a:r>
            <a:r>
              <a:rPr lang="en">
                <a:solidFill>
                  <a:srgbClr val="660099"/>
                </a:solidFill>
                <a:highlight>
                  <a:srgbClr val="FFFFFF"/>
                </a:highlight>
                <a:latin typeface="Consolas"/>
                <a:ea typeface="Consolas"/>
                <a:cs typeface="Consolas"/>
                <a:sym typeface="Consolas"/>
              </a:rPr>
              <a:t>num_units</a:t>
            </a:r>
            <a:r>
              <a:rPr lang="en">
                <a:solidFill>
                  <a:schemeClr val="dk1"/>
                </a:solidFill>
                <a:highlight>
                  <a:srgbClr val="FFFFFF"/>
                </a:highlight>
                <a:latin typeface="Consolas"/>
                <a:ea typeface="Consolas"/>
                <a:cs typeface="Consolas"/>
                <a:sym typeface="Consolas"/>
              </a:rPr>
              <a:t>=rnn_hidden_size, </a:t>
            </a:r>
            <a:r>
              <a:rPr lang="en">
                <a:solidFill>
                  <a:srgbClr val="660099"/>
                </a:solidFill>
                <a:highlight>
                  <a:srgbClr val="FFFFFF"/>
                </a:highlight>
                <a:latin typeface="Consolas"/>
                <a:ea typeface="Consolas"/>
                <a:cs typeface="Consolas"/>
                <a:sym typeface="Consolas"/>
              </a:rPr>
              <a:t>state_is_tuple</a:t>
            </a:r>
            <a:r>
              <a:rPr lang="en">
                <a:solidFill>
                  <a:schemeClr val="dk1"/>
                </a:solidFill>
                <a:highlight>
                  <a:srgbClr val="FFFFFF"/>
                </a:highlight>
                <a:latin typeface="Consolas"/>
                <a:ea typeface="Consolas"/>
                <a:cs typeface="Consolas"/>
                <a:sym typeface="Consolas"/>
              </a:rPr>
              <a:t>=</a:t>
            </a:r>
            <a:r>
              <a:rPr b="1" lang="en">
                <a:solidFill>
                  <a:srgbClr val="000080"/>
                </a:solidFill>
                <a:highlight>
                  <a:srgbClr val="FFFFFF"/>
                </a:highlight>
                <a:latin typeface="Consolas"/>
                <a:ea typeface="Consolas"/>
                <a:cs typeface="Consolas"/>
                <a:sym typeface="Consolas"/>
              </a:rPr>
              <a:t>True</a:t>
            </a:r>
            <a:r>
              <a:rPr lang="en">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initial_state = cell.zero_state(batch_size, tf.float32)</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outputs, _states = tf.nn.dynamic_rnn(</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   cell, </a:t>
            </a:r>
            <a:r>
              <a:rPr b="1" lang="en" sz="1800">
                <a:solidFill>
                  <a:srgbClr val="7F6000"/>
                </a:solidFill>
                <a:highlight>
                  <a:srgbClr val="FFFFFF"/>
                </a:highlight>
                <a:latin typeface="Consolas"/>
                <a:ea typeface="Consolas"/>
                <a:cs typeface="Consolas"/>
                <a:sym typeface="Consolas"/>
              </a:rPr>
              <a:t>X</a:t>
            </a:r>
            <a:r>
              <a:rPr b="1" lang="en" sz="1800">
                <a:solidFill>
                  <a:srgbClr val="7F6000"/>
                </a:solidFill>
                <a:highlight>
                  <a:srgbClr val="FFFFFF"/>
                </a:highlight>
                <a:latin typeface="Consolas"/>
                <a:ea typeface="Consolas"/>
                <a:cs typeface="Consolas"/>
                <a:sym typeface="Consolas"/>
              </a:rPr>
              <a:t>_one_hot</a:t>
            </a:r>
            <a:r>
              <a:rPr lang="en">
                <a:solidFill>
                  <a:schemeClr val="dk1"/>
                </a:solidFill>
                <a:highlight>
                  <a:srgbClr val="FFFFFF"/>
                </a:highlight>
                <a:latin typeface="Consolas"/>
                <a:ea typeface="Consolas"/>
                <a:cs typeface="Consolas"/>
                <a:sym typeface="Consolas"/>
              </a:rPr>
              <a:t>, </a:t>
            </a:r>
            <a:r>
              <a:rPr lang="en">
                <a:solidFill>
                  <a:srgbClr val="660099"/>
                </a:solidFill>
                <a:highlight>
                  <a:srgbClr val="FFFFFF"/>
                </a:highlight>
                <a:latin typeface="Consolas"/>
                <a:ea typeface="Consolas"/>
                <a:cs typeface="Consolas"/>
                <a:sym typeface="Consolas"/>
              </a:rPr>
              <a:t>initial_state</a:t>
            </a:r>
            <a:r>
              <a:rPr lang="en">
                <a:solidFill>
                  <a:schemeClr val="dk1"/>
                </a:solidFill>
                <a:highlight>
                  <a:srgbClr val="FFFFFF"/>
                </a:highlight>
                <a:latin typeface="Consolas"/>
                <a:ea typeface="Consolas"/>
                <a:cs typeface="Consolas"/>
                <a:sym typeface="Consolas"/>
              </a:rPr>
              <a:t>=initial_state, </a:t>
            </a:r>
            <a:r>
              <a:rPr lang="en">
                <a:solidFill>
                  <a:srgbClr val="660099"/>
                </a:solidFill>
                <a:highlight>
                  <a:srgbClr val="FFFFFF"/>
                </a:highlight>
                <a:latin typeface="Consolas"/>
                <a:ea typeface="Consolas"/>
                <a:cs typeface="Consolas"/>
                <a:sym typeface="Consolas"/>
              </a:rPr>
              <a:t>dtype</a:t>
            </a:r>
            <a:r>
              <a:rPr lang="en">
                <a:solidFill>
                  <a:schemeClr val="dk1"/>
                </a:solidFill>
                <a:highlight>
                  <a:srgbClr val="FFFFFF"/>
                </a:highlight>
                <a:latin typeface="Consolas"/>
                <a:ea typeface="Consolas"/>
                <a:cs typeface="Consolas"/>
                <a:sym typeface="Consolas"/>
              </a:rPr>
              <a:t>=tf.float32)</a:t>
            </a:r>
          </a:p>
          <a:p>
            <a:pPr indent="0" lvl="0" marL="0" rtl="0">
              <a:lnSpc>
                <a:spcPct val="115000"/>
              </a:lnSpc>
              <a:spcBef>
                <a:spcPts val="0"/>
              </a:spcBef>
              <a:buNone/>
            </a:pPr>
            <a:r>
              <a:t/>
            </a:r>
            <a:endParaRPr>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weights = tf.ones([batch_size, sequence_length])</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sequence_loss = tf.contrib.seq2seq.sequence_loss(</a:t>
            </a:r>
            <a:r>
              <a:rPr lang="en">
                <a:solidFill>
                  <a:srgbClr val="660099"/>
                </a:solidFill>
                <a:highlight>
                  <a:srgbClr val="FFFFFF"/>
                </a:highlight>
                <a:latin typeface="Consolas"/>
                <a:ea typeface="Consolas"/>
                <a:cs typeface="Consolas"/>
                <a:sym typeface="Consolas"/>
              </a:rPr>
              <a:t>logits</a:t>
            </a:r>
            <a:r>
              <a:rPr lang="en">
                <a:solidFill>
                  <a:schemeClr val="dk1"/>
                </a:solidFill>
                <a:highlight>
                  <a:srgbClr val="FFFFFF"/>
                </a:highlight>
                <a:latin typeface="Consolas"/>
                <a:ea typeface="Consolas"/>
                <a:cs typeface="Consolas"/>
                <a:sym typeface="Consolas"/>
              </a:rPr>
              <a:t>=outputs, </a:t>
            </a:r>
            <a:r>
              <a:rPr lang="en">
                <a:solidFill>
                  <a:srgbClr val="660099"/>
                </a:solidFill>
                <a:highlight>
                  <a:srgbClr val="FFFFFF"/>
                </a:highlight>
                <a:latin typeface="Consolas"/>
                <a:ea typeface="Consolas"/>
                <a:cs typeface="Consolas"/>
                <a:sym typeface="Consolas"/>
              </a:rPr>
              <a:t>targets</a:t>
            </a:r>
            <a:r>
              <a:rPr lang="en">
                <a:solidFill>
                  <a:schemeClr val="dk1"/>
                </a:solidFill>
                <a:highlight>
                  <a:srgbClr val="FFFFFF"/>
                </a:highlight>
                <a:latin typeface="Consolas"/>
                <a:ea typeface="Consolas"/>
                <a:cs typeface="Consolas"/>
                <a:sym typeface="Consolas"/>
              </a:rPr>
              <a:t>=Y,</a:t>
            </a:r>
            <a:r>
              <a:rPr lang="en">
                <a:solidFill>
                  <a:srgbClr val="660099"/>
                </a:solidFill>
                <a:highlight>
                  <a:srgbClr val="FFFFFF"/>
                </a:highlight>
                <a:latin typeface="Consolas"/>
                <a:ea typeface="Consolas"/>
                <a:cs typeface="Consolas"/>
                <a:sym typeface="Consolas"/>
              </a:rPr>
              <a:t>weights</a:t>
            </a:r>
            <a:r>
              <a:rPr lang="en">
                <a:solidFill>
                  <a:schemeClr val="dk1"/>
                </a:solidFill>
                <a:highlight>
                  <a:srgbClr val="FFFFFF"/>
                </a:highlight>
                <a:latin typeface="Consolas"/>
                <a:ea typeface="Consolas"/>
                <a:cs typeface="Consolas"/>
                <a:sym typeface="Consolas"/>
              </a:rPr>
              <a:t>=weights)</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loss = tf.reduce_mean(sequence_loss)</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train = tf.train.GradientDescentOptimizer(</a:t>
            </a:r>
            <a:r>
              <a:rPr lang="en">
                <a:solidFill>
                  <a:srgbClr val="660099"/>
                </a:solidFill>
                <a:highlight>
                  <a:srgbClr val="FFFFFF"/>
                </a:highlight>
                <a:latin typeface="Consolas"/>
                <a:ea typeface="Consolas"/>
                <a:cs typeface="Consolas"/>
                <a:sym typeface="Consolas"/>
              </a:rPr>
              <a:t>learning_rate</a:t>
            </a:r>
            <a:r>
              <a:rPr lang="en">
                <a:solidFill>
                  <a:schemeClr val="dk1"/>
                </a:solidFill>
                <a:highlight>
                  <a:srgbClr val="FFFFFF"/>
                </a:highlight>
                <a:latin typeface="Consolas"/>
                <a:ea typeface="Consolas"/>
                <a:cs typeface="Consolas"/>
                <a:sym typeface="Consolas"/>
              </a:rPr>
              <a:t>=</a:t>
            </a:r>
            <a:r>
              <a:rPr lang="en">
                <a:solidFill>
                  <a:srgbClr val="0000FF"/>
                </a:solidFill>
                <a:highlight>
                  <a:srgbClr val="FFFFFF"/>
                </a:highlight>
                <a:latin typeface="Consolas"/>
                <a:ea typeface="Consolas"/>
                <a:cs typeface="Consolas"/>
                <a:sym typeface="Consolas"/>
              </a:rPr>
              <a:t>0.1</a:t>
            </a:r>
            <a:r>
              <a:rPr lang="en">
                <a:solidFill>
                  <a:schemeClr val="dk1"/>
                </a:solidFill>
                <a:highlight>
                  <a:srgbClr val="FFFFFF"/>
                </a:highlight>
                <a:latin typeface="Consolas"/>
                <a:ea typeface="Consolas"/>
                <a:cs typeface="Consolas"/>
                <a:sym typeface="Consolas"/>
              </a:rPr>
              <a:t>).minimize(loss)</a:t>
            </a:r>
          </a:p>
          <a:p>
            <a:pPr indent="0" lvl="0" marL="0" rtl="0">
              <a:lnSpc>
                <a:spcPct val="115000"/>
              </a:lnSpc>
              <a:spcBef>
                <a:spcPts val="0"/>
              </a:spcBef>
              <a:buNone/>
            </a:pPr>
            <a:r>
              <a:t/>
            </a:r>
            <a:endParaRPr>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prediction = tf.argmax(outputs, </a:t>
            </a:r>
            <a:r>
              <a:rPr lang="en">
                <a:solidFill>
                  <a:srgbClr val="660099"/>
                </a:solidFill>
                <a:highlight>
                  <a:srgbClr val="FFFFFF"/>
                </a:highlight>
                <a:latin typeface="Consolas"/>
                <a:ea typeface="Consolas"/>
                <a:cs typeface="Consolas"/>
                <a:sym typeface="Consolas"/>
              </a:rPr>
              <a:t>axis</a:t>
            </a:r>
            <a:r>
              <a:rPr lang="en">
                <a:solidFill>
                  <a:schemeClr val="dk1"/>
                </a:solidFill>
                <a:highlight>
                  <a:srgbClr val="FFFFFF"/>
                </a:highlight>
                <a:latin typeface="Consolas"/>
                <a:ea typeface="Consolas"/>
                <a:cs typeface="Consolas"/>
                <a:sym typeface="Consolas"/>
              </a:rPr>
              <a:t>=</a:t>
            </a:r>
            <a:r>
              <a:rPr lang="en">
                <a:solidFill>
                  <a:srgbClr val="0000FF"/>
                </a:solidFill>
                <a:highlight>
                  <a:srgbClr val="FFFFFF"/>
                </a:highlight>
                <a:latin typeface="Consolas"/>
                <a:ea typeface="Consolas"/>
                <a:cs typeface="Consolas"/>
                <a:sym typeface="Consolas"/>
              </a:rPr>
              <a:t>2</a:t>
            </a:r>
            <a:r>
              <a:rPr lang="en">
                <a:solidFill>
                  <a:schemeClr val="dk1"/>
                </a:solidFill>
                <a:highlight>
                  <a:srgbClr val="FFFFFF"/>
                </a:highlight>
                <a:latin typeface="Consolas"/>
                <a:ea typeface="Consolas"/>
                <a:cs typeface="Consolas"/>
                <a:sym typeface="Consolas"/>
              </a:rPr>
              <a:t>)</a:t>
            </a:r>
          </a:p>
        </p:txBody>
      </p:sp>
      <p:sp>
        <p:nvSpPr>
          <p:cNvPr id="554" name="Shape 554"/>
          <p:cNvSpPr txBox="1"/>
          <p:nvPr/>
        </p:nvSpPr>
        <p:spPr>
          <a:xfrm>
            <a:off x="3063200" y="4890000"/>
            <a:ext cx="6199800" cy="319200"/>
          </a:xfrm>
          <a:prstGeom prst="rect">
            <a:avLst/>
          </a:prstGeom>
          <a:noFill/>
          <a:ln>
            <a:noFill/>
          </a:ln>
        </p:spPr>
        <p:txBody>
          <a:bodyPr anchorCtr="0" anchor="ctr" bIns="91425" lIns="91425" rIns="91425" tIns="91425">
            <a:noAutofit/>
          </a:bodyPr>
          <a:lstStyle/>
          <a:p>
            <a:pPr lvl="0" rtl="0">
              <a:spcBef>
                <a:spcPts val="0"/>
              </a:spcBef>
              <a:buNone/>
            </a:pPr>
            <a:r>
              <a:rPr lang="en" sz="1200" u="sng">
                <a:solidFill>
                  <a:schemeClr val="hlink"/>
                </a:solidFill>
                <a:hlinkClick r:id="rId3"/>
              </a:rPr>
              <a:t>https://github.com/hunkim/DeepLearningZeroToAll/blob/master/lab-12-2-char-seq-rnn.py</a:t>
            </a:r>
            <a:r>
              <a:rPr lang="en" sz="1200">
                <a:solidFill>
                  <a:schemeClr val="dk1"/>
                </a:solidFill>
              </a:rPr>
              <a:t> </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sp>
        <p:nvSpPr>
          <p:cNvPr id="559" name="Shape 559"/>
          <p:cNvSpPr txBox="1"/>
          <p:nvPr>
            <p:ph type="title"/>
          </p:nvPr>
        </p:nvSpPr>
        <p:spPr>
          <a:xfrm>
            <a:off x="-8188" y="-170854"/>
            <a:ext cx="9160500" cy="1285800"/>
          </a:xfrm>
          <a:prstGeom prst="rect">
            <a:avLst/>
          </a:prstGeom>
        </p:spPr>
        <p:txBody>
          <a:bodyPr anchorCtr="0" anchor="ctr" bIns="34275" lIns="34275" rIns="34275" tIns="34275">
            <a:noAutofit/>
          </a:bodyPr>
          <a:lstStyle/>
          <a:p>
            <a:pPr lvl="0" rtl="0">
              <a:spcBef>
                <a:spcPts val="0"/>
              </a:spcBef>
              <a:buNone/>
            </a:pPr>
            <a:r>
              <a:rPr lang="en"/>
              <a:t>Training and Results</a:t>
            </a:r>
          </a:p>
        </p:txBody>
      </p:sp>
      <p:sp>
        <p:nvSpPr>
          <p:cNvPr id="560" name="Shape 560"/>
          <p:cNvSpPr txBox="1"/>
          <p:nvPr/>
        </p:nvSpPr>
        <p:spPr>
          <a:xfrm>
            <a:off x="1042650" y="809275"/>
            <a:ext cx="8101500" cy="2523300"/>
          </a:xfrm>
          <a:prstGeom prst="rect">
            <a:avLst/>
          </a:prstGeom>
          <a:noFill/>
          <a:ln>
            <a:noFill/>
          </a:ln>
        </p:spPr>
        <p:txBody>
          <a:bodyPr anchorCtr="0" anchor="ctr" bIns="91425" lIns="91425" rIns="91425" tIns="91425">
            <a:noAutofit/>
          </a:bodyPr>
          <a:lstStyle/>
          <a:p>
            <a:pPr indent="0" lvl="0" marL="0" rtl="0">
              <a:lnSpc>
                <a:spcPct val="115000"/>
              </a:lnSpc>
              <a:spcBef>
                <a:spcPts val="0"/>
              </a:spcBef>
              <a:buNone/>
            </a:pPr>
            <a:r>
              <a:rPr b="1" lang="en">
                <a:solidFill>
                  <a:srgbClr val="000080"/>
                </a:solidFill>
                <a:highlight>
                  <a:srgbClr val="FFFFFF"/>
                </a:highlight>
                <a:latin typeface="Consolas"/>
                <a:ea typeface="Consolas"/>
                <a:cs typeface="Consolas"/>
                <a:sym typeface="Consolas"/>
              </a:rPr>
              <a:t>with </a:t>
            </a:r>
            <a:r>
              <a:rPr lang="en">
                <a:solidFill>
                  <a:schemeClr val="dk1"/>
                </a:solidFill>
                <a:highlight>
                  <a:srgbClr val="FFFFFF"/>
                </a:highlight>
                <a:latin typeface="Consolas"/>
                <a:ea typeface="Consolas"/>
                <a:cs typeface="Consolas"/>
                <a:sym typeface="Consolas"/>
              </a:rPr>
              <a:t>tf.Session() </a:t>
            </a:r>
            <a:r>
              <a:rPr b="1" lang="en">
                <a:solidFill>
                  <a:srgbClr val="000080"/>
                </a:solidFill>
                <a:highlight>
                  <a:srgbClr val="FFFFFF"/>
                </a:highlight>
                <a:latin typeface="Consolas"/>
                <a:ea typeface="Consolas"/>
                <a:cs typeface="Consolas"/>
                <a:sym typeface="Consolas"/>
              </a:rPr>
              <a:t>as </a:t>
            </a:r>
            <a:r>
              <a:rPr lang="en">
                <a:solidFill>
                  <a:schemeClr val="dk1"/>
                </a:solidFill>
                <a:highlight>
                  <a:srgbClr val="FFFFFF"/>
                </a:highlight>
                <a:latin typeface="Consolas"/>
                <a:ea typeface="Consolas"/>
                <a:cs typeface="Consolas"/>
                <a:sym typeface="Consolas"/>
              </a:rPr>
              <a:t>sess:</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   sess.run(tf.global_variables_initializer())</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   </a:t>
            </a:r>
            <a:r>
              <a:rPr b="1" lang="en">
                <a:solidFill>
                  <a:srgbClr val="000080"/>
                </a:solidFill>
                <a:highlight>
                  <a:srgbClr val="FFFFFF"/>
                </a:highlight>
                <a:latin typeface="Consolas"/>
                <a:ea typeface="Consolas"/>
                <a:cs typeface="Consolas"/>
                <a:sym typeface="Consolas"/>
              </a:rPr>
              <a:t>for </a:t>
            </a:r>
            <a:r>
              <a:rPr lang="en">
                <a:solidFill>
                  <a:schemeClr val="dk1"/>
                </a:solidFill>
                <a:highlight>
                  <a:srgbClr val="FFFFFF"/>
                </a:highlight>
                <a:latin typeface="Consolas"/>
                <a:ea typeface="Consolas"/>
                <a:cs typeface="Consolas"/>
                <a:sym typeface="Consolas"/>
              </a:rPr>
              <a:t>i </a:t>
            </a:r>
            <a:r>
              <a:rPr b="1" lang="en">
                <a:solidFill>
                  <a:srgbClr val="000080"/>
                </a:solidFill>
                <a:highlight>
                  <a:srgbClr val="FFFFFF"/>
                </a:highlight>
                <a:latin typeface="Consolas"/>
                <a:ea typeface="Consolas"/>
                <a:cs typeface="Consolas"/>
                <a:sym typeface="Consolas"/>
              </a:rPr>
              <a:t>in </a:t>
            </a:r>
            <a:r>
              <a:rPr lang="en">
                <a:solidFill>
                  <a:srgbClr val="000080"/>
                </a:solidFill>
                <a:highlight>
                  <a:srgbClr val="FFFFFF"/>
                </a:highlight>
                <a:latin typeface="Consolas"/>
                <a:ea typeface="Consolas"/>
                <a:cs typeface="Consolas"/>
                <a:sym typeface="Consolas"/>
              </a:rPr>
              <a:t>range</a:t>
            </a:r>
            <a:r>
              <a:rPr lang="en">
                <a:solidFill>
                  <a:schemeClr val="dk1"/>
                </a:solidFill>
                <a:highlight>
                  <a:srgbClr val="FFFFFF"/>
                </a:highlight>
                <a:latin typeface="Consolas"/>
                <a:ea typeface="Consolas"/>
                <a:cs typeface="Consolas"/>
                <a:sym typeface="Consolas"/>
              </a:rPr>
              <a:t>(</a:t>
            </a:r>
            <a:r>
              <a:rPr lang="en">
                <a:solidFill>
                  <a:srgbClr val="0000FF"/>
                </a:solidFill>
                <a:highlight>
                  <a:srgbClr val="FFFFFF"/>
                </a:highlight>
                <a:latin typeface="Consolas"/>
                <a:ea typeface="Consolas"/>
                <a:cs typeface="Consolas"/>
                <a:sym typeface="Consolas"/>
              </a:rPr>
              <a:t>3000</a:t>
            </a:r>
            <a:r>
              <a:rPr lang="en">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       l, _ = sess.run([loss, train], </a:t>
            </a:r>
            <a:r>
              <a:rPr lang="en">
                <a:solidFill>
                  <a:srgbClr val="660099"/>
                </a:solidFill>
                <a:highlight>
                  <a:srgbClr val="FFFFFF"/>
                </a:highlight>
                <a:latin typeface="Consolas"/>
                <a:ea typeface="Consolas"/>
                <a:cs typeface="Consolas"/>
                <a:sym typeface="Consolas"/>
              </a:rPr>
              <a:t>feed_dict</a:t>
            </a:r>
            <a:r>
              <a:rPr lang="en">
                <a:solidFill>
                  <a:schemeClr val="dk1"/>
                </a:solidFill>
                <a:highlight>
                  <a:srgbClr val="FFFFFF"/>
                </a:highlight>
                <a:latin typeface="Consolas"/>
                <a:ea typeface="Consolas"/>
                <a:cs typeface="Consolas"/>
                <a:sym typeface="Consolas"/>
              </a:rPr>
              <a:t>={X: x_data, Y: y_data})</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       result = sess.run(prediction, </a:t>
            </a:r>
            <a:r>
              <a:rPr lang="en">
                <a:solidFill>
                  <a:srgbClr val="660099"/>
                </a:solidFill>
                <a:highlight>
                  <a:srgbClr val="FFFFFF"/>
                </a:highlight>
                <a:latin typeface="Consolas"/>
                <a:ea typeface="Consolas"/>
                <a:cs typeface="Consolas"/>
                <a:sym typeface="Consolas"/>
              </a:rPr>
              <a:t>feed_dict</a:t>
            </a:r>
            <a:r>
              <a:rPr lang="en">
                <a:solidFill>
                  <a:schemeClr val="dk1"/>
                </a:solidFill>
                <a:highlight>
                  <a:srgbClr val="FFFFFF"/>
                </a:highlight>
                <a:latin typeface="Consolas"/>
                <a:ea typeface="Consolas"/>
                <a:cs typeface="Consolas"/>
                <a:sym typeface="Consolas"/>
              </a:rPr>
              <a:t>={X: x_data})</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       </a:t>
            </a:r>
            <a:r>
              <a:rPr i="1" lang="en">
                <a:solidFill>
                  <a:srgbClr val="808080"/>
                </a:solidFill>
                <a:highlight>
                  <a:srgbClr val="FFFFFF"/>
                </a:highlight>
                <a:latin typeface="Consolas"/>
                <a:ea typeface="Consolas"/>
                <a:cs typeface="Consolas"/>
                <a:sym typeface="Consolas"/>
              </a:rPr>
              <a:t># print char using dic</a:t>
            </a:r>
          </a:p>
          <a:p>
            <a:pPr indent="0" lvl="0" marL="0" rtl="0">
              <a:lnSpc>
                <a:spcPct val="115000"/>
              </a:lnSpc>
              <a:spcBef>
                <a:spcPts val="0"/>
              </a:spcBef>
              <a:buNone/>
            </a:pPr>
            <a:r>
              <a:rPr i="1" lang="en">
                <a:solidFill>
                  <a:srgbClr val="808080"/>
                </a:solidFill>
                <a:highlight>
                  <a:srgbClr val="FFFFFF"/>
                </a:highlight>
                <a:latin typeface="Consolas"/>
                <a:ea typeface="Consolas"/>
                <a:cs typeface="Consolas"/>
                <a:sym typeface="Consolas"/>
              </a:rPr>
              <a:t>       </a:t>
            </a:r>
            <a:r>
              <a:rPr lang="en">
                <a:solidFill>
                  <a:schemeClr val="dk1"/>
                </a:solidFill>
                <a:highlight>
                  <a:srgbClr val="FFFFFF"/>
                </a:highlight>
                <a:latin typeface="Consolas"/>
                <a:ea typeface="Consolas"/>
                <a:cs typeface="Consolas"/>
                <a:sym typeface="Consolas"/>
              </a:rPr>
              <a:t>result_str = [idx2char[c] </a:t>
            </a:r>
            <a:r>
              <a:rPr b="1" lang="en">
                <a:solidFill>
                  <a:srgbClr val="000080"/>
                </a:solidFill>
                <a:highlight>
                  <a:srgbClr val="FFFFFF"/>
                </a:highlight>
                <a:latin typeface="Consolas"/>
                <a:ea typeface="Consolas"/>
                <a:cs typeface="Consolas"/>
                <a:sym typeface="Consolas"/>
              </a:rPr>
              <a:t>for </a:t>
            </a:r>
            <a:r>
              <a:rPr lang="en">
                <a:solidFill>
                  <a:schemeClr val="dk1"/>
                </a:solidFill>
                <a:highlight>
                  <a:srgbClr val="FFFFFF"/>
                </a:highlight>
                <a:latin typeface="Consolas"/>
                <a:ea typeface="Consolas"/>
                <a:cs typeface="Consolas"/>
                <a:sym typeface="Consolas"/>
              </a:rPr>
              <a:t>c </a:t>
            </a:r>
            <a:r>
              <a:rPr b="1" lang="en">
                <a:solidFill>
                  <a:srgbClr val="000080"/>
                </a:solidFill>
                <a:highlight>
                  <a:srgbClr val="FFFFFF"/>
                </a:highlight>
                <a:latin typeface="Consolas"/>
                <a:ea typeface="Consolas"/>
                <a:cs typeface="Consolas"/>
                <a:sym typeface="Consolas"/>
              </a:rPr>
              <a:t>in </a:t>
            </a:r>
            <a:r>
              <a:rPr lang="en">
                <a:solidFill>
                  <a:schemeClr val="dk1"/>
                </a:solidFill>
                <a:highlight>
                  <a:srgbClr val="FFFFFF"/>
                </a:highlight>
                <a:latin typeface="Consolas"/>
                <a:ea typeface="Consolas"/>
                <a:cs typeface="Consolas"/>
                <a:sym typeface="Consolas"/>
              </a:rPr>
              <a:t>np.squeeze(result)]</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       </a:t>
            </a:r>
            <a:r>
              <a:rPr lang="en">
                <a:solidFill>
                  <a:srgbClr val="000080"/>
                </a:solidFill>
                <a:highlight>
                  <a:srgbClr val="FFFFFF"/>
                </a:highlight>
                <a:latin typeface="Consolas"/>
                <a:ea typeface="Consolas"/>
                <a:cs typeface="Consolas"/>
                <a:sym typeface="Consolas"/>
              </a:rPr>
              <a:t>print</a:t>
            </a:r>
            <a:r>
              <a:rPr lang="en">
                <a:solidFill>
                  <a:schemeClr val="dk1"/>
                </a:solidFill>
                <a:highlight>
                  <a:srgbClr val="FFFFFF"/>
                </a:highlight>
                <a:latin typeface="Consolas"/>
                <a:ea typeface="Consolas"/>
                <a:cs typeface="Consolas"/>
                <a:sym typeface="Consolas"/>
              </a:rPr>
              <a:t>(i, </a:t>
            </a:r>
            <a:r>
              <a:rPr b="1" lang="en">
                <a:solidFill>
                  <a:srgbClr val="008080"/>
                </a:solidFill>
                <a:highlight>
                  <a:srgbClr val="FFFFFF"/>
                </a:highlight>
                <a:latin typeface="Consolas"/>
                <a:ea typeface="Consolas"/>
                <a:cs typeface="Consolas"/>
                <a:sym typeface="Consolas"/>
              </a:rPr>
              <a:t>"loss:"</a:t>
            </a:r>
            <a:r>
              <a:rPr lang="en">
                <a:solidFill>
                  <a:schemeClr val="dk1"/>
                </a:solidFill>
                <a:highlight>
                  <a:srgbClr val="FFFFFF"/>
                </a:highlight>
                <a:latin typeface="Consolas"/>
                <a:ea typeface="Consolas"/>
                <a:cs typeface="Consolas"/>
                <a:sym typeface="Consolas"/>
              </a:rPr>
              <a:t>, l, </a:t>
            </a:r>
            <a:r>
              <a:rPr b="1" lang="en">
                <a:solidFill>
                  <a:srgbClr val="008080"/>
                </a:solidFill>
                <a:highlight>
                  <a:srgbClr val="FFFFFF"/>
                </a:highlight>
                <a:latin typeface="Consolas"/>
                <a:ea typeface="Consolas"/>
                <a:cs typeface="Consolas"/>
                <a:sym typeface="Consolas"/>
              </a:rPr>
              <a:t>"Prediction:"</a:t>
            </a:r>
            <a:r>
              <a:rPr lang="en">
                <a:solidFill>
                  <a:schemeClr val="dk1"/>
                </a:solidFill>
                <a:highlight>
                  <a:srgbClr val="FFFFFF"/>
                </a:highlight>
                <a:latin typeface="Consolas"/>
                <a:ea typeface="Consolas"/>
                <a:cs typeface="Consolas"/>
                <a:sym typeface="Consolas"/>
              </a:rPr>
              <a:t>, </a:t>
            </a:r>
            <a:r>
              <a:rPr b="1" lang="en">
                <a:solidFill>
                  <a:srgbClr val="008080"/>
                </a:solidFill>
                <a:highlight>
                  <a:srgbClr val="FFFFFF"/>
                </a:highlight>
                <a:latin typeface="Consolas"/>
                <a:ea typeface="Consolas"/>
                <a:cs typeface="Consolas"/>
                <a:sym typeface="Consolas"/>
              </a:rPr>
              <a:t>''</a:t>
            </a:r>
            <a:r>
              <a:rPr lang="en">
                <a:solidFill>
                  <a:schemeClr val="dk1"/>
                </a:solidFill>
                <a:highlight>
                  <a:srgbClr val="FFFFFF"/>
                </a:highlight>
                <a:latin typeface="Consolas"/>
                <a:ea typeface="Consolas"/>
                <a:cs typeface="Consolas"/>
                <a:sym typeface="Consolas"/>
              </a:rPr>
              <a:t>.join(result_str))</a:t>
            </a:r>
          </a:p>
        </p:txBody>
      </p:sp>
      <p:sp>
        <p:nvSpPr>
          <p:cNvPr id="561" name="Shape 561"/>
          <p:cNvSpPr txBox="1"/>
          <p:nvPr/>
        </p:nvSpPr>
        <p:spPr>
          <a:xfrm>
            <a:off x="2246900" y="3346975"/>
            <a:ext cx="4650300" cy="1488300"/>
          </a:xfrm>
          <a:prstGeom prst="rect">
            <a:avLst/>
          </a:prstGeom>
          <a:no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indent="0" lvl="0" marL="0" rtl="0">
              <a:lnSpc>
                <a:spcPct val="115000"/>
              </a:lnSpc>
              <a:spcBef>
                <a:spcPts val="0"/>
              </a:spcBef>
              <a:buNone/>
            </a:pPr>
            <a:r>
              <a:rPr b="1" lang="en">
                <a:solidFill>
                  <a:srgbClr val="008080"/>
                </a:solidFill>
                <a:highlight>
                  <a:srgbClr val="FFFFFF"/>
                </a:highlight>
              </a:rPr>
              <a:t>0 loss: 2.29895 Prediction: nnuffuunnuuuyuy</a:t>
            </a:r>
          </a:p>
          <a:p>
            <a:pPr indent="0" lvl="0" marL="0" rtl="0">
              <a:lnSpc>
                <a:spcPct val="115000"/>
              </a:lnSpc>
              <a:spcBef>
                <a:spcPts val="0"/>
              </a:spcBef>
              <a:buNone/>
            </a:pPr>
            <a:r>
              <a:rPr b="1" lang="en">
                <a:solidFill>
                  <a:srgbClr val="008080"/>
                </a:solidFill>
                <a:highlight>
                  <a:srgbClr val="FFFFFF"/>
                </a:highlight>
              </a:rPr>
              <a:t>1 loss: 2.29675 Prediction: nnuffuunnuuuyuy</a:t>
            </a:r>
          </a:p>
          <a:p>
            <a:pPr indent="0" lvl="0" marL="0" rtl="0">
              <a:lnSpc>
                <a:spcPct val="115000"/>
              </a:lnSpc>
              <a:spcBef>
                <a:spcPts val="0"/>
              </a:spcBef>
              <a:buNone/>
            </a:pPr>
            <a:r>
              <a:rPr b="1" lang="en">
                <a:solidFill>
                  <a:srgbClr val="008080"/>
                </a:solidFill>
                <a:highlight>
                  <a:srgbClr val="FFFFFF"/>
                </a:highlight>
              </a:rPr>
              <a:t>...</a:t>
            </a:r>
          </a:p>
          <a:p>
            <a:pPr indent="0" lvl="0" marL="0" rtl="0">
              <a:lnSpc>
                <a:spcPct val="115000"/>
              </a:lnSpc>
              <a:spcBef>
                <a:spcPts val="0"/>
              </a:spcBef>
              <a:buNone/>
            </a:pPr>
            <a:r>
              <a:t/>
            </a:r>
            <a:endParaRPr b="1">
              <a:solidFill>
                <a:srgbClr val="008080"/>
              </a:solidFill>
              <a:highlight>
                <a:srgbClr val="FFFFFF"/>
              </a:highlight>
            </a:endParaRPr>
          </a:p>
          <a:p>
            <a:pPr indent="0" lvl="0" marL="0" rtl="0">
              <a:lnSpc>
                <a:spcPct val="115000"/>
              </a:lnSpc>
              <a:spcBef>
                <a:spcPts val="0"/>
              </a:spcBef>
              <a:buNone/>
            </a:pPr>
            <a:r>
              <a:rPr b="1" lang="en">
                <a:solidFill>
                  <a:srgbClr val="008080"/>
                </a:solidFill>
                <a:highlight>
                  <a:srgbClr val="FFFFFF"/>
                </a:highlight>
              </a:rPr>
              <a:t>1418 loss: 1.37351 Prediction: if you want you</a:t>
            </a:r>
          </a:p>
          <a:p>
            <a:pPr indent="0" lvl="0" marL="0" rtl="0">
              <a:lnSpc>
                <a:spcPct val="115000"/>
              </a:lnSpc>
              <a:spcBef>
                <a:spcPts val="0"/>
              </a:spcBef>
              <a:buNone/>
            </a:pPr>
            <a:r>
              <a:rPr b="1" lang="en">
                <a:solidFill>
                  <a:srgbClr val="008080"/>
                </a:solidFill>
                <a:highlight>
                  <a:srgbClr val="FFFFFF"/>
                </a:highlight>
              </a:rPr>
              <a:t>1419 loss: 1.37331 Prediction: if you want you</a:t>
            </a:r>
          </a:p>
        </p:txBody>
      </p:sp>
      <p:sp>
        <p:nvSpPr>
          <p:cNvPr id="562" name="Shape 562"/>
          <p:cNvSpPr txBox="1"/>
          <p:nvPr/>
        </p:nvSpPr>
        <p:spPr>
          <a:xfrm>
            <a:off x="3063200" y="4890000"/>
            <a:ext cx="6199800" cy="319200"/>
          </a:xfrm>
          <a:prstGeom prst="rect">
            <a:avLst/>
          </a:prstGeom>
          <a:noFill/>
          <a:ln>
            <a:noFill/>
          </a:ln>
        </p:spPr>
        <p:txBody>
          <a:bodyPr anchorCtr="0" anchor="ctr" bIns="91425" lIns="91425" rIns="91425" tIns="91425">
            <a:noAutofit/>
          </a:bodyPr>
          <a:lstStyle/>
          <a:p>
            <a:pPr lvl="0" rtl="0">
              <a:spcBef>
                <a:spcPts val="0"/>
              </a:spcBef>
              <a:buNone/>
            </a:pPr>
            <a:r>
              <a:rPr lang="en" sz="1200" u="sng">
                <a:solidFill>
                  <a:schemeClr val="hlink"/>
                </a:solidFill>
                <a:hlinkClick r:id="rId3"/>
              </a:rPr>
              <a:t>https://github.com/hunkim/DeepLearningZeroToAll/blob/master/lab-12-2-char-seq-rnn.py</a:t>
            </a:r>
            <a:r>
              <a:rPr lang="en" sz="1200">
                <a:solidFill>
                  <a:schemeClr val="dk1"/>
                </a:solidFill>
              </a:rPr>
              <a:t> </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Shape 567"/>
          <p:cNvSpPr txBox="1"/>
          <p:nvPr>
            <p:ph type="title"/>
          </p:nvPr>
        </p:nvSpPr>
        <p:spPr>
          <a:xfrm>
            <a:off x="-8188" y="133945"/>
            <a:ext cx="9160500" cy="1285800"/>
          </a:xfrm>
          <a:prstGeom prst="rect">
            <a:avLst/>
          </a:prstGeom>
        </p:spPr>
        <p:txBody>
          <a:bodyPr anchorCtr="0" anchor="ctr" bIns="34275" lIns="34275" rIns="34275" tIns="34275">
            <a:noAutofit/>
          </a:bodyPr>
          <a:lstStyle/>
          <a:p>
            <a:pPr lvl="0">
              <a:spcBef>
                <a:spcPts val="0"/>
              </a:spcBef>
              <a:buNone/>
            </a:pPr>
            <a:r>
              <a:rPr lang="en"/>
              <a:t>Really long sentence?</a:t>
            </a:r>
          </a:p>
        </p:txBody>
      </p:sp>
      <p:sp>
        <p:nvSpPr>
          <p:cNvPr id="568" name="Shape 568"/>
          <p:cNvSpPr txBox="1"/>
          <p:nvPr/>
        </p:nvSpPr>
        <p:spPr>
          <a:xfrm>
            <a:off x="84200" y="1285875"/>
            <a:ext cx="9068100" cy="1285800"/>
          </a:xfrm>
          <a:prstGeom prst="rect">
            <a:avLst/>
          </a:prstGeom>
          <a:noFill/>
          <a:ln>
            <a:noFill/>
          </a:ln>
        </p:spPr>
        <p:txBody>
          <a:bodyPr anchorCtr="0" anchor="ctr" bIns="91425" lIns="91425" rIns="91425" tIns="91425">
            <a:noAutofit/>
          </a:bodyPr>
          <a:lstStyle/>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sentence = (</a:t>
            </a:r>
            <a:r>
              <a:rPr b="1" lang="en" sz="1600">
                <a:solidFill>
                  <a:srgbClr val="008080"/>
                </a:solidFill>
                <a:highlight>
                  <a:srgbClr val="FFFFFF"/>
                </a:highlight>
                <a:latin typeface="Consolas"/>
                <a:ea typeface="Consolas"/>
                <a:cs typeface="Consolas"/>
                <a:sym typeface="Consolas"/>
              </a:rPr>
              <a:t>"if you want to build a ship, don't drum up people together to "</a:t>
            </a:r>
          </a:p>
          <a:p>
            <a:pPr indent="0" lvl="0" marL="0" rtl="0">
              <a:lnSpc>
                <a:spcPct val="115000"/>
              </a:lnSpc>
              <a:spcBef>
                <a:spcPts val="0"/>
              </a:spcBef>
              <a:buNone/>
            </a:pPr>
            <a:r>
              <a:rPr b="1" lang="en" sz="1600">
                <a:solidFill>
                  <a:srgbClr val="008080"/>
                </a:solidFill>
                <a:highlight>
                  <a:srgbClr val="FFFFFF"/>
                </a:highlight>
                <a:latin typeface="Consolas"/>
                <a:ea typeface="Consolas"/>
                <a:cs typeface="Consolas"/>
                <a:sym typeface="Consolas"/>
              </a:rPr>
              <a:t>           "collect wood and don't assign them tasks and work, but rather "</a:t>
            </a:r>
          </a:p>
          <a:p>
            <a:pPr indent="0" lvl="0" marL="0" rtl="0">
              <a:lnSpc>
                <a:spcPct val="115000"/>
              </a:lnSpc>
              <a:spcBef>
                <a:spcPts val="0"/>
              </a:spcBef>
              <a:buNone/>
            </a:pPr>
            <a:r>
              <a:rPr b="1" lang="en" sz="1600">
                <a:solidFill>
                  <a:srgbClr val="008080"/>
                </a:solidFill>
                <a:highlight>
                  <a:srgbClr val="FFFFFF"/>
                </a:highlight>
                <a:latin typeface="Consolas"/>
                <a:ea typeface="Consolas"/>
                <a:cs typeface="Consolas"/>
                <a:sym typeface="Consolas"/>
              </a:rPr>
              <a:t>           "teach them to long for the endless immensity of the sea."</a:t>
            </a:r>
            <a:r>
              <a:rPr lang="en" sz="1600">
                <a:solidFill>
                  <a:schemeClr val="dk1"/>
                </a:solidFill>
                <a:highlight>
                  <a:srgbClr val="FFFFFF"/>
                </a:highlight>
                <a:latin typeface="Consolas"/>
                <a:ea typeface="Consolas"/>
                <a:cs typeface="Consolas"/>
                <a:sym typeface="Consolas"/>
              </a:rPr>
              <a:t>)</a:t>
            </a:r>
          </a:p>
        </p:txBody>
      </p:sp>
      <p:sp>
        <p:nvSpPr>
          <p:cNvPr id="569" name="Shape 569"/>
          <p:cNvSpPr txBox="1"/>
          <p:nvPr/>
        </p:nvSpPr>
        <p:spPr>
          <a:xfrm>
            <a:off x="2979250" y="4890000"/>
            <a:ext cx="6512400" cy="319200"/>
          </a:xfrm>
          <a:prstGeom prst="rect">
            <a:avLst/>
          </a:prstGeom>
          <a:noFill/>
          <a:ln>
            <a:noFill/>
          </a:ln>
        </p:spPr>
        <p:txBody>
          <a:bodyPr anchorCtr="0" anchor="ctr" bIns="91425" lIns="91425" rIns="91425" tIns="91425">
            <a:noAutofit/>
          </a:bodyPr>
          <a:lstStyle/>
          <a:p>
            <a:pPr lvl="0" rtl="0">
              <a:spcBef>
                <a:spcPts val="0"/>
              </a:spcBef>
              <a:buNone/>
            </a:pPr>
            <a:r>
              <a:rPr lang="en" sz="1200" u="sng">
                <a:solidFill>
                  <a:schemeClr val="hlink"/>
                </a:solidFill>
                <a:hlinkClick r:id="rId3"/>
              </a:rPr>
              <a:t>https://github.com/hunkim/DeepLearningZeroToAll/blob/master/lab-12-4-rnn_long_char.py</a:t>
            </a:r>
            <a:r>
              <a:rPr lang="en" sz="1200">
                <a:solidFill>
                  <a:schemeClr val="dk1"/>
                </a:solidFill>
              </a:rPr>
              <a:t> </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sp>
        <p:nvSpPr>
          <p:cNvPr id="574" name="Shape 574"/>
          <p:cNvSpPr txBox="1"/>
          <p:nvPr>
            <p:ph type="title"/>
          </p:nvPr>
        </p:nvSpPr>
        <p:spPr>
          <a:xfrm>
            <a:off x="-8188" y="133945"/>
            <a:ext cx="9160500" cy="1285800"/>
          </a:xfrm>
          <a:prstGeom prst="rect">
            <a:avLst/>
          </a:prstGeom>
        </p:spPr>
        <p:txBody>
          <a:bodyPr anchorCtr="0" anchor="ctr" bIns="34275" lIns="34275" rIns="34275" tIns="34275">
            <a:noAutofit/>
          </a:bodyPr>
          <a:lstStyle/>
          <a:p>
            <a:pPr lvl="0" rtl="0">
              <a:spcBef>
                <a:spcPts val="0"/>
              </a:spcBef>
              <a:buNone/>
            </a:pPr>
            <a:r>
              <a:rPr lang="en"/>
              <a:t>Really long sentence?</a:t>
            </a:r>
          </a:p>
        </p:txBody>
      </p:sp>
      <p:sp>
        <p:nvSpPr>
          <p:cNvPr id="575" name="Shape 575"/>
          <p:cNvSpPr txBox="1"/>
          <p:nvPr/>
        </p:nvSpPr>
        <p:spPr>
          <a:xfrm>
            <a:off x="84200" y="1285875"/>
            <a:ext cx="9068100" cy="1285800"/>
          </a:xfrm>
          <a:prstGeom prst="rect">
            <a:avLst/>
          </a:prstGeom>
          <a:noFill/>
          <a:ln>
            <a:noFill/>
          </a:ln>
        </p:spPr>
        <p:txBody>
          <a:bodyPr anchorCtr="0" anchor="ctr" bIns="91425" lIns="91425" rIns="91425" tIns="91425">
            <a:noAutofit/>
          </a:bodyPr>
          <a:lstStyle/>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sentence = (</a:t>
            </a:r>
            <a:r>
              <a:rPr b="1" lang="en" sz="1600">
                <a:solidFill>
                  <a:srgbClr val="008080"/>
                </a:solidFill>
                <a:highlight>
                  <a:srgbClr val="FFFFFF"/>
                </a:highlight>
                <a:latin typeface="Consolas"/>
                <a:ea typeface="Consolas"/>
                <a:cs typeface="Consolas"/>
                <a:sym typeface="Consolas"/>
              </a:rPr>
              <a:t>"if you want to build a ship, don't drum up people together to "</a:t>
            </a:r>
          </a:p>
          <a:p>
            <a:pPr indent="0" lvl="0" marL="0" rtl="0">
              <a:lnSpc>
                <a:spcPct val="115000"/>
              </a:lnSpc>
              <a:spcBef>
                <a:spcPts val="0"/>
              </a:spcBef>
              <a:buNone/>
            </a:pPr>
            <a:r>
              <a:rPr b="1" lang="en" sz="1600">
                <a:solidFill>
                  <a:srgbClr val="008080"/>
                </a:solidFill>
                <a:highlight>
                  <a:srgbClr val="FFFFFF"/>
                </a:highlight>
                <a:latin typeface="Consolas"/>
                <a:ea typeface="Consolas"/>
                <a:cs typeface="Consolas"/>
                <a:sym typeface="Consolas"/>
              </a:rPr>
              <a:t>           "collect wood and don't assign them tasks and work, but rather "</a:t>
            </a:r>
          </a:p>
          <a:p>
            <a:pPr indent="0" lvl="0" marL="0" rtl="0">
              <a:lnSpc>
                <a:spcPct val="115000"/>
              </a:lnSpc>
              <a:spcBef>
                <a:spcPts val="0"/>
              </a:spcBef>
              <a:buNone/>
            </a:pPr>
            <a:r>
              <a:rPr b="1" lang="en" sz="1600">
                <a:solidFill>
                  <a:srgbClr val="008080"/>
                </a:solidFill>
                <a:highlight>
                  <a:srgbClr val="FFFFFF"/>
                </a:highlight>
                <a:latin typeface="Consolas"/>
                <a:ea typeface="Consolas"/>
                <a:cs typeface="Consolas"/>
                <a:sym typeface="Consolas"/>
              </a:rPr>
              <a:t>           "teach them to long for the endless immensity of the sea."</a:t>
            </a:r>
            <a:r>
              <a:rPr lang="en" sz="1600">
                <a:solidFill>
                  <a:schemeClr val="dk1"/>
                </a:solidFill>
                <a:highlight>
                  <a:srgbClr val="FFFFFF"/>
                </a:highlight>
                <a:latin typeface="Consolas"/>
                <a:ea typeface="Consolas"/>
                <a:cs typeface="Consolas"/>
                <a:sym typeface="Consolas"/>
              </a:rPr>
              <a:t>)</a:t>
            </a:r>
          </a:p>
        </p:txBody>
      </p:sp>
      <p:sp>
        <p:nvSpPr>
          <p:cNvPr id="576" name="Shape 576"/>
          <p:cNvSpPr txBox="1"/>
          <p:nvPr/>
        </p:nvSpPr>
        <p:spPr>
          <a:xfrm>
            <a:off x="3264000" y="2571675"/>
            <a:ext cx="2616000" cy="2325900"/>
          </a:xfrm>
          <a:prstGeom prst="rect">
            <a:avLst/>
          </a:prstGeom>
          <a:no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indent="0" lvl="0" marL="0" rtl="0">
              <a:lnSpc>
                <a:spcPct val="115000"/>
              </a:lnSpc>
              <a:spcBef>
                <a:spcPts val="0"/>
              </a:spcBef>
              <a:buNone/>
            </a:pPr>
            <a:r>
              <a:rPr i="1" lang="en" sz="1600">
                <a:solidFill>
                  <a:schemeClr val="dk1"/>
                </a:solidFill>
              </a:rPr>
              <a:t># training dataset</a:t>
            </a:r>
          </a:p>
          <a:p>
            <a:pPr indent="0" lvl="0" marL="0" rtl="0">
              <a:lnSpc>
                <a:spcPct val="115000"/>
              </a:lnSpc>
              <a:spcBef>
                <a:spcPts val="0"/>
              </a:spcBef>
              <a:buNone/>
            </a:pPr>
            <a:r>
              <a:rPr lang="en" sz="1600">
                <a:solidFill>
                  <a:schemeClr val="dk1"/>
                </a:solidFill>
              </a:rPr>
              <a:t>0 if you wan -&gt; f you want</a:t>
            </a:r>
          </a:p>
          <a:p>
            <a:pPr indent="0" lvl="0" marL="0" rtl="0">
              <a:lnSpc>
                <a:spcPct val="115000"/>
              </a:lnSpc>
              <a:spcBef>
                <a:spcPts val="0"/>
              </a:spcBef>
              <a:buNone/>
            </a:pPr>
            <a:r>
              <a:rPr lang="en" sz="1600">
                <a:solidFill>
                  <a:schemeClr val="dk1"/>
                </a:solidFill>
              </a:rPr>
              <a:t>1 f you want -&gt;  you want </a:t>
            </a:r>
          </a:p>
          <a:p>
            <a:pPr indent="0" lvl="0" marL="0" rtl="0">
              <a:lnSpc>
                <a:spcPct val="115000"/>
              </a:lnSpc>
              <a:spcBef>
                <a:spcPts val="0"/>
              </a:spcBef>
              <a:buNone/>
            </a:pPr>
            <a:r>
              <a:rPr lang="en" sz="1600">
                <a:solidFill>
                  <a:schemeClr val="dk1"/>
                </a:solidFill>
              </a:rPr>
              <a:t>2  you want  -&gt; you want t</a:t>
            </a:r>
          </a:p>
          <a:p>
            <a:pPr indent="0" lvl="0" marL="0" rtl="0">
              <a:lnSpc>
                <a:spcPct val="115000"/>
              </a:lnSpc>
              <a:spcBef>
                <a:spcPts val="0"/>
              </a:spcBef>
              <a:buNone/>
            </a:pPr>
            <a:r>
              <a:rPr lang="en" sz="1600">
                <a:solidFill>
                  <a:schemeClr val="dk1"/>
                </a:solidFill>
              </a:rPr>
              <a:t>3 you want t -&gt; ou want to</a:t>
            </a:r>
          </a:p>
          <a:p>
            <a:pPr indent="0" lvl="0" marL="0" marR="0" rtl="0" algn="l">
              <a:lnSpc>
                <a:spcPct val="115000"/>
              </a:lnSpc>
              <a:spcBef>
                <a:spcPts val="0"/>
              </a:spcBef>
              <a:spcAft>
                <a:spcPts val="0"/>
              </a:spcAft>
              <a:buNone/>
            </a:pPr>
            <a:r>
              <a:rPr lang="en" sz="1600">
                <a:solidFill>
                  <a:schemeClr val="dk1"/>
                </a:solidFill>
              </a:rPr>
              <a:t>…</a:t>
            </a:r>
          </a:p>
          <a:p>
            <a:pPr indent="0" lvl="0" marL="0" marR="0" rtl="0" algn="l">
              <a:lnSpc>
                <a:spcPct val="115000"/>
              </a:lnSpc>
              <a:spcBef>
                <a:spcPts val="0"/>
              </a:spcBef>
              <a:spcAft>
                <a:spcPts val="0"/>
              </a:spcAft>
              <a:buNone/>
            </a:pPr>
            <a:r>
              <a:rPr lang="en" sz="1600">
                <a:solidFill>
                  <a:schemeClr val="dk1"/>
                </a:solidFill>
              </a:rPr>
              <a:t>168  of the se -&gt; of the sea</a:t>
            </a:r>
          </a:p>
          <a:p>
            <a:pPr indent="0" lvl="0" marL="0" marR="0" rtl="0" algn="l">
              <a:lnSpc>
                <a:spcPct val="115000"/>
              </a:lnSpc>
              <a:spcBef>
                <a:spcPts val="0"/>
              </a:spcBef>
              <a:spcAft>
                <a:spcPts val="0"/>
              </a:spcAft>
              <a:buNone/>
            </a:pPr>
            <a:r>
              <a:rPr lang="en" sz="1600">
                <a:solidFill>
                  <a:schemeClr val="dk1"/>
                </a:solidFill>
              </a:rPr>
              <a:t>169 of the sea -&gt; f the sea.</a:t>
            </a:r>
          </a:p>
        </p:txBody>
      </p:sp>
      <p:sp>
        <p:nvSpPr>
          <p:cNvPr id="577" name="Shape 577"/>
          <p:cNvSpPr txBox="1"/>
          <p:nvPr/>
        </p:nvSpPr>
        <p:spPr>
          <a:xfrm>
            <a:off x="2979250" y="4890000"/>
            <a:ext cx="6512400" cy="319200"/>
          </a:xfrm>
          <a:prstGeom prst="rect">
            <a:avLst/>
          </a:prstGeom>
          <a:noFill/>
          <a:ln>
            <a:noFill/>
          </a:ln>
        </p:spPr>
        <p:txBody>
          <a:bodyPr anchorCtr="0" anchor="ctr" bIns="91425" lIns="91425" rIns="91425" tIns="91425">
            <a:noAutofit/>
          </a:bodyPr>
          <a:lstStyle/>
          <a:p>
            <a:pPr lvl="0" rtl="0">
              <a:spcBef>
                <a:spcPts val="0"/>
              </a:spcBef>
              <a:buNone/>
            </a:pPr>
            <a:r>
              <a:rPr lang="en" sz="1200" u="sng">
                <a:solidFill>
                  <a:schemeClr val="hlink"/>
                </a:solidFill>
                <a:hlinkClick r:id="rId3"/>
              </a:rPr>
              <a:t>https://github.com/hunkim/DeepLearningZeroToAll/blob/master/lab-12-4-rnn_long_char.py</a:t>
            </a:r>
            <a:r>
              <a:rPr lang="en" sz="1200">
                <a:solidFill>
                  <a:schemeClr val="dk1"/>
                </a:solidFill>
              </a:rPr>
              <a:t> </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Shape 221"/>
          <p:cNvSpPr txBox="1"/>
          <p:nvPr>
            <p:ph type="title"/>
          </p:nvPr>
        </p:nvSpPr>
        <p:spPr>
          <a:xfrm>
            <a:off x="225375" y="133950"/>
            <a:ext cx="8813100" cy="1285800"/>
          </a:xfrm>
          <a:prstGeom prst="rect">
            <a:avLst/>
          </a:prstGeom>
        </p:spPr>
        <p:txBody>
          <a:bodyPr anchorCtr="0" anchor="ctr" bIns="34275" lIns="34275" rIns="34275" tIns="34275">
            <a:noAutofit/>
          </a:bodyPr>
          <a:lstStyle/>
          <a:p>
            <a:pPr lvl="0" rtl="0">
              <a:spcBef>
                <a:spcPts val="0"/>
              </a:spcBef>
              <a:buNone/>
            </a:pPr>
            <a:r>
              <a:rPr lang="en" sz="3000" u="sng">
                <a:solidFill>
                  <a:schemeClr val="hlink"/>
                </a:solidFill>
                <a:hlinkClick r:id="rId3"/>
              </a:rPr>
              <a:t>https://github.com/hunkim/DeepLearningZeroToAll/</a:t>
            </a:r>
            <a:r>
              <a:rPr lang="en" sz="3000"/>
              <a:t> </a:t>
            </a:r>
          </a:p>
        </p:txBody>
      </p:sp>
      <p:pic>
        <p:nvPicPr>
          <p:cNvPr id="222" name="Shape 222"/>
          <p:cNvPicPr preferRelativeResize="0"/>
          <p:nvPr/>
        </p:nvPicPr>
        <p:blipFill>
          <a:blip r:embed="rId4">
            <a:alphaModFix/>
          </a:blip>
          <a:stretch>
            <a:fillRect/>
          </a:stretch>
        </p:blipFill>
        <p:spPr>
          <a:xfrm>
            <a:off x="228600" y="1724550"/>
            <a:ext cx="4194500" cy="256299"/>
          </a:xfrm>
          <a:prstGeom prst="rect">
            <a:avLst/>
          </a:prstGeom>
          <a:noFill/>
          <a:ln>
            <a:noFill/>
          </a:ln>
        </p:spPr>
      </p:pic>
      <p:pic>
        <p:nvPicPr>
          <p:cNvPr id="223" name="Shape 223"/>
          <p:cNvPicPr preferRelativeResize="0"/>
          <p:nvPr/>
        </p:nvPicPr>
        <p:blipFill>
          <a:blip r:embed="rId5">
            <a:alphaModFix/>
          </a:blip>
          <a:stretch>
            <a:fillRect/>
          </a:stretch>
        </p:blipFill>
        <p:spPr>
          <a:xfrm>
            <a:off x="4458725" y="1731249"/>
            <a:ext cx="4415503" cy="264750"/>
          </a:xfrm>
          <a:prstGeom prst="rect">
            <a:avLst/>
          </a:prstGeom>
          <a:noFill/>
          <a:ln>
            <a:noFill/>
          </a:ln>
        </p:spPr>
      </p:pic>
      <p:pic>
        <p:nvPicPr>
          <p:cNvPr id="224" name="Shape 224"/>
          <p:cNvPicPr preferRelativeResize="0"/>
          <p:nvPr/>
        </p:nvPicPr>
        <p:blipFill>
          <a:blip r:embed="rId6">
            <a:alphaModFix/>
          </a:blip>
          <a:stretch>
            <a:fillRect/>
          </a:stretch>
        </p:blipFill>
        <p:spPr>
          <a:xfrm>
            <a:off x="271237" y="2080775"/>
            <a:ext cx="4109213" cy="256300"/>
          </a:xfrm>
          <a:prstGeom prst="rect">
            <a:avLst/>
          </a:prstGeom>
          <a:noFill/>
          <a:ln>
            <a:noFill/>
          </a:ln>
        </p:spPr>
      </p:pic>
      <p:pic>
        <p:nvPicPr>
          <p:cNvPr id="225" name="Shape 225"/>
          <p:cNvPicPr preferRelativeResize="0"/>
          <p:nvPr/>
        </p:nvPicPr>
        <p:blipFill>
          <a:blip r:embed="rId7">
            <a:alphaModFix/>
          </a:blip>
          <a:stretch>
            <a:fillRect/>
          </a:stretch>
        </p:blipFill>
        <p:spPr>
          <a:xfrm>
            <a:off x="4458725" y="2080775"/>
            <a:ext cx="4420023" cy="283848"/>
          </a:xfrm>
          <a:prstGeom prst="rect">
            <a:avLst/>
          </a:prstGeom>
          <a:noFill/>
          <a:ln>
            <a:noFill/>
          </a:ln>
        </p:spPr>
      </p:pic>
      <p:pic>
        <p:nvPicPr>
          <p:cNvPr id="226" name="Shape 226"/>
          <p:cNvPicPr preferRelativeResize="0"/>
          <p:nvPr/>
        </p:nvPicPr>
        <p:blipFill>
          <a:blip r:embed="rId8">
            <a:alphaModFix/>
          </a:blip>
          <a:stretch>
            <a:fillRect/>
          </a:stretch>
        </p:blipFill>
        <p:spPr>
          <a:xfrm>
            <a:off x="228600" y="2489475"/>
            <a:ext cx="4186236" cy="256299"/>
          </a:xfrm>
          <a:prstGeom prst="rect">
            <a:avLst/>
          </a:prstGeom>
          <a:noFill/>
          <a:ln>
            <a:noFill/>
          </a:ln>
        </p:spPr>
      </p:pic>
      <p:pic>
        <p:nvPicPr>
          <p:cNvPr id="227" name="Shape 227"/>
          <p:cNvPicPr preferRelativeResize="0"/>
          <p:nvPr/>
        </p:nvPicPr>
        <p:blipFill>
          <a:blip r:embed="rId9">
            <a:alphaModFix/>
          </a:blip>
          <a:stretch>
            <a:fillRect/>
          </a:stretch>
        </p:blipFill>
        <p:spPr>
          <a:xfrm>
            <a:off x="4483975" y="2489475"/>
            <a:ext cx="4420030" cy="256299"/>
          </a:xfrm>
          <a:prstGeom prst="rect">
            <a:avLst/>
          </a:prstGeom>
          <a:noFill/>
          <a:ln>
            <a:noFill/>
          </a:ln>
        </p:spPr>
      </p:pic>
      <p:pic>
        <p:nvPicPr>
          <p:cNvPr id="228" name="Shape 228"/>
          <p:cNvPicPr preferRelativeResize="0"/>
          <p:nvPr/>
        </p:nvPicPr>
        <p:blipFill>
          <a:blip r:embed="rId10">
            <a:alphaModFix/>
          </a:blip>
          <a:stretch>
            <a:fillRect/>
          </a:stretch>
        </p:blipFill>
        <p:spPr>
          <a:xfrm>
            <a:off x="228600" y="2821975"/>
            <a:ext cx="4194500" cy="253044"/>
          </a:xfrm>
          <a:prstGeom prst="rect">
            <a:avLst/>
          </a:prstGeom>
          <a:noFill/>
          <a:ln>
            <a:noFill/>
          </a:ln>
        </p:spPr>
      </p:pic>
      <p:pic>
        <p:nvPicPr>
          <p:cNvPr id="229" name="Shape 229"/>
          <p:cNvPicPr preferRelativeResize="0"/>
          <p:nvPr/>
        </p:nvPicPr>
        <p:blipFill>
          <a:blip r:embed="rId11">
            <a:alphaModFix/>
          </a:blip>
          <a:stretch>
            <a:fillRect/>
          </a:stretch>
        </p:blipFill>
        <p:spPr>
          <a:xfrm>
            <a:off x="4458725" y="2783824"/>
            <a:ext cx="4420024" cy="264750"/>
          </a:xfrm>
          <a:prstGeom prst="rect">
            <a:avLst/>
          </a:prstGeom>
          <a:noFill/>
          <a:ln>
            <a:noFill/>
          </a:ln>
        </p:spPr>
      </p:pic>
      <p:pic>
        <p:nvPicPr>
          <p:cNvPr id="230" name="Shape 230"/>
          <p:cNvPicPr preferRelativeResize="0"/>
          <p:nvPr/>
        </p:nvPicPr>
        <p:blipFill>
          <a:blip r:embed="rId12">
            <a:alphaModFix/>
          </a:blip>
          <a:stretch>
            <a:fillRect/>
          </a:stretch>
        </p:blipFill>
        <p:spPr>
          <a:xfrm>
            <a:off x="195050" y="3101996"/>
            <a:ext cx="4274573" cy="279153"/>
          </a:xfrm>
          <a:prstGeom prst="rect">
            <a:avLst/>
          </a:prstGeom>
          <a:noFill/>
          <a:ln>
            <a:noFill/>
          </a:ln>
        </p:spPr>
      </p:pic>
      <p:pic>
        <p:nvPicPr>
          <p:cNvPr id="231" name="Shape 231"/>
          <p:cNvPicPr preferRelativeResize="0"/>
          <p:nvPr/>
        </p:nvPicPr>
        <p:blipFill>
          <a:blip r:embed="rId13">
            <a:alphaModFix/>
          </a:blip>
          <a:stretch>
            <a:fillRect/>
          </a:stretch>
        </p:blipFill>
        <p:spPr>
          <a:xfrm>
            <a:off x="4469625" y="3097100"/>
            <a:ext cx="4498360" cy="279150"/>
          </a:xfrm>
          <a:prstGeom prst="rect">
            <a:avLst/>
          </a:prstGeom>
          <a:noFill/>
          <a:ln>
            <a:noFill/>
          </a:ln>
        </p:spPr>
      </p:pic>
      <p:pic>
        <p:nvPicPr>
          <p:cNvPr id="232" name="Shape 232"/>
          <p:cNvPicPr preferRelativeResize="0"/>
          <p:nvPr/>
        </p:nvPicPr>
        <p:blipFill>
          <a:blip r:embed="rId14">
            <a:alphaModFix/>
          </a:blip>
          <a:stretch>
            <a:fillRect/>
          </a:stretch>
        </p:blipFill>
        <p:spPr>
          <a:xfrm>
            <a:off x="228600" y="1721700"/>
            <a:ext cx="2078579" cy="279149"/>
          </a:xfrm>
          <a:prstGeom prst="rect">
            <a:avLst/>
          </a:prstGeom>
          <a:noFill/>
          <a:ln>
            <a:noFill/>
          </a:ln>
        </p:spPr>
      </p:pic>
      <p:pic>
        <p:nvPicPr>
          <p:cNvPr id="233" name="Shape 233"/>
          <p:cNvPicPr preferRelativeResize="0"/>
          <p:nvPr/>
        </p:nvPicPr>
        <p:blipFill>
          <a:blip r:embed="rId15">
            <a:alphaModFix/>
          </a:blip>
          <a:stretch>
            <a:fillRect/>
          </a:stretch>
        </p:blipFill>
        <p:spPr>
          <a:xfrm>
            <a:off x="6729650" y="3086625"/>
            <a:ext cx="2144587" cy="27914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sp>
        <p:nvSpPr>
          <p:cNvPr id="582" name="Shape 582"/>
          <p:cNvSpPr txBox="1"/>
          <p:nvPr>
            <p:ph type="title"/>
          </p:nvPr>
        </p:nvSpPr>
        <p:spPr>
          <a:xfrm>
            <a:off x="6496477" y="89225"/>
            <a:ext cx="2655600" cy="1285800"/>
          </a:xfrm>
          <a:prstGeom prst="rect">
            <a:avLst/>
          </a:prstGeom>
        </p:spPr>
        <p:txBody>
          <a:bodyPr anchorCtr="0" anchor="ctr" bIns="34275" lIns="34275" rIns="34275" tIns="34275">
            <a:noAutofit/>
          </a:bodyPr>
          <a:lstStyle/>
          <a:p>
            <a:pPr lvl="0" rtl="0">
              <a:spcBef>
                <a:spcPts val="0"/>
              </a:spcBef>
              <a:buNone/>
            </a:pPr>
            <a:r>
              <a:rPr lang="en"/>
              <a:t>Making dataset</a:t>
            </a:r>
          </a:p>
        </p:txBody>
      </p:sp>
      <p:sp>
        <p:nvSpPr>
          <p:cNvPr id="583" name="Shape 583"/>
          <p:cNvSpPr txBox="1"/>
          <p:nvPr/>
        </p:nvSpPr>
        <p:spPr>
          <a:xfrm>
            <a:off x="84200" y="106200"/>
            <a:ext cx="6289200" cy="4931100"/>
          </a:xfrm>
          <a:prstGeom prst="rect">
            <a:avLst/>
          </a:prstGeom>
          <a:noFill/>
          <a:ln>
            <a:noFill/>
          </a:ln>
        </p:spPr>
        <p:txBody>
          <a:bodyPr anchorCtr="0" anchor="ctr" bIns="91425" lIns="91425" rIns="91425" tIns="91425">
            <a:noAutofit/>
          </a:bodyPr>
          <a:lstStyle/>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char_set = </a:t>
            </a:r>
            <a:r>
              <a:rPr lang="en" sz="1600">
                <a:solidFill>
                  <a:srgbClr val="000080"/>
                </a:solidFill>
                <a:highlight>
                  <a:srgbClr val="FFFFFF"/>
                </a:highlight>
                <a:latin typeface="Consolas"/>
                <a:ea typeface="Consolas"/>
                <a:cs typeface="Consolas"/>
                <a:sym typeface="Consolas"/>
              </a:rPr>
              <a:t>list</a:t>
            </a:r>
            <a:r>
              <a:rPr lang="en" sz="1600">
                <a:solidFill>
                  <a:schemeClr val="dk1"/>
                </a:solidFill>
                <a:highlight>
                  <a:srgbClr val="FFFFFF"/>
                </a:highlight>
                <a:latin typeface="Consolas"/>
                <a:ea typeface="Consolas"/>
                <a:cs typeface="Consolas"/>
                <a:sym typeface="Consolas"/>
              </a:rPr>
              <a:t>(</a:t>
            </a:r>
            <a:r>
              <a:rPr lang="en" sz="1600">
                <a:solidFill>
                  <a:srgbClr val="000080"/>
                </a:solidFill>
                <a:highlight>
                  <a:srgbClr val="FFFFFF"/>
                </a:highlight>
                <a:latin typeface="Consolas"/>
                <a:ea typeface="Consolas"/>
                <a:cs typeface="Consolas"/>
                <a:sym typeface="Consolas"/>
              </a:rPr>
              <a:t>set</a:t>
            </a:r>
            <a:r>
              <a:rPr lang="en" sz="1600">
                <a:solidFill>
                  <a:schemeClr val="dk1"/>
                </a:solidFill>
                <a:highlight>
                  <a:srgbClr val="FFFFFF"/>
                </a:highlight>
                <a:latin typeface="Consolas"/>
                <a:ea typeface="Consolas"/>
                <a:cs typeface="Consolas"/>
                <a:sym typeface="Consolas"/>
              </a:rPr>
              <a:t>(sentence))</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char_dic = {w: i </a:t>
            </a:r>
            <a:r>
              <a:rPr b="1" lang="en" sz="1600">
                <a:solidFill>
                  <a:srgbClr val="000080"/>
                </a:solidFill>
                <a:highlight>
                  <a:srgbClr val="FFFFFF"/>
                </a:highlight>
                <a:latin typeface="Consolas"/>
                <a:ea typeface="Consolas"/>
                <a:cs typeface="Consolas"/>
                <a:sym typeface="Consolas"/>
              </a:rPr>
              <a:t>for </a:t>
            </a:r>
            <a:r>
              <a:rPr lang="en" sz="1600">
                <a:solidFill>
                  <a:schemeClr val="dk1"/>
                </a:solidFill>
                <a:highlight>
                  <a:srgbClr val="FFFFFF"/>
                </a:highlight>
                <a:latin typeface="Consolas"/>
                <a:ea typeface="Consolas"/>
                <a:cs typeface="Consolas"/>
                <a:sym typeface="Consolas"/>
              </a:rPr>
              <a:t>i, w </a:t>
            </a:r>
            <a:r>
              <a:rPr b="1" lang="en" sz="1600">
                <a:solidFill>
                  <a:srgbClr val="000080"/>
                </a:solidFill>
                <a:highlight>
                  <a:srgbClr val="FFFFFF"/>
                </a:highlight>
                <a:latin typeface="Consolas"/>
                <a:ea typeface="Consolas"/>
                <a:cs typeface="Consolas"/>
                <a:sym typeface="Consolas"/>
              </a:rPr>
              <a:t>in </a:t>
            </a:r>
            <a:r>
              <a:rPr lang="en" sz="1600">
                <a:solidFill>
                  <a:srgbClr val="000080"/>
                </a:solidFill>
                <a:highlight>
                  <a:srgbClr val="FFFFFF"/>
                </a:highlight>
                <a:latin typeface="Consolas"/>
                <a:ea typeface="Consolas"/>
                <a:cs typeface="Consolas"/>
                <a:sym typeface="Consolas"/>
              </a:rPr>
              <a:t>enumerate</a:t>
            </a:r>
            <a:r>
              <a:rPr lang="en" sz="1600">
                <a:solidFill>
                  <a:schemeClr val="dk1"/>
                </a:solidFill>
                <a:highlight>
                  <a:srgbClr val="FFFFFF"/>
                </a:highlight>
                <a:latin typeface="Consolas"/>
                <a:ea typeface="Consolas"/>
                <a:cs typeface="Consolas"/>
                <a:sym typeface="Consolas"/>
              </a:rPr>
              <a:t>(char_set)}</a:t>
            </a:r>
          </a:p>
          <a:p>
            <a:pPr indent="0" lvl="0" marL="0" rtl="0">
              <a:lnSpc>
                <a:spcPct val="115000"/>
              </a:lnSpc>
              <a:spcBef>
                <a:spcPts val="0"/>
              </a:spcBef>
              <a:buNone/>
            </a:pPr>
            <a:r>
              <a:t/>
            </a:r>
            <a:endParaRPr i="1" sz="16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dataX = []</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dataY = []</a:t>
            </a:r>
          </a:p>
          <a:p>
            <a:pPr indent="0" lvl="0" marL="0" rtl="0">
              <a:lnSpc>
                <a:spcPct val="115000"/>
              </a:lnSpc>
              <a:spcBef>
                <a:spcPts val="0"/>
              </a:spcBef>
              <a:buNone/>
            </a:pPr>
            <a:r>
              <a:rPr b="1" lang="en" sz="1600">
                <a:solidFill>
                  <a:srgbClr val="000080"/>
                </a:solidFill>
                <a:highlight>
                  <a:srgbClr val="FFFFFF"/>
                </a:highlight>
                <a:latin typeface="Consolas"/>
                <a:ea typeface="Consolas"/>
                <a:cs typeface="Consolas"/>
                <a:sym typeface="Consolas"/>
              </a:rPr>
              <a:t>for </a:t>
            </a:r>
            <a:r>
              <a:rPr lang="en" sz="1600">
                <a:solidFill>
                  <a:schemeClr val="dk1"/>
                </a:solidFill>
                <a:highlight>
                  <a:srgbClr val="FFFFFF"/>
                </a:highlight>
                <a:latin typeface="Consolas"/>
                <a:ea typeface="Consolas"/>
                <a:cs typeface="Consolas"/>
                <a:sym typeface="Consolas"/>
              </a:rPr>
              <a:t>i </a:t>
            </a:r>
            <a:r>
              <a:rPr b="1" lang="en" sz="1600">
                <a:solidFill>
                  <a:srgbClr val="000080"/>
                </a:solidFill>
                <a:highlight>
                  <a:srgbClr val="FFFFFF"/>
                </a:highlight>
                <a:latin typeface="Consolas"/>
                <a:ea typeface="Consolas"/>
                <a:cs typeface="Consolas"/>
                <a:sym typeface="Consolas"/>
              </a:rPr>
              <a:t>in </a:t>
            </a:r>
            <a:r>
              <a:rPr lang="en" sz="1600">
                <a:solidFill>
                  <a:srgbClr val="000080"/>
                </a:solidFill>
                <a:highlight>
                  <a:srgbClr val="FFFFFF"/>
                </a:highlight>
                <a:latin typeface="Consolas"/>
                <a:ea typeface="Consolas"/>
                <a:cs typeface="Consolas"/>
                <a:sym typeface="Consolas"/>
              </a:rPr>
              <a:t>range</a:t>
            </a:r>
            <a:r>
              <a:rPr lang="en" sz="1600">
                <a:solidFill>
                  <a:schemeClr val="dk1"/>
                </a:solidFill>
                <a:highlight>
                  <a:srgbClr val="FFFFFF"/>
                </a:highlight>
                <a:latin typeface="Consolas"/>
                <a:ea typeface="Consolas"/>
                <a:cs typeface="Consolas"/>
                <a:sym typeface="Consolas"/>
              </a:rPr>
              <a:t>(</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80"/>
                </a:solidFill>
                <a:highlight>
                  <a:srgbClr val="FFFFFF"/>
                </a:highlight>
                <a:latin typeface="Consolas"/>
                <a:ea typeface="Consolas"/>
                <a:cs typeface="Consolas"/>
                <a:sym typeface="Consolas"/>
              </a:rPr>
              <a:t>len</a:t>
            </a:r>
            <a:r>
              <a:rPr lang="en" sz="1600">
                <a:solidFill>
                  <a:schemeClr val="dk1"/>
                </a:solidFill>
                <a:highlight>
                  <a:srgbClr val="FFFFFF"/>
                </a:highlight>
                <a:latin typeface="Consolas"/>
                <a:ea typeface="Consolas"/>
                <a:cs typeface="Consolas"/>
                <a:sym typeface="Consolas"/>
              </a:rPr>
              <a:t>(sentence) - seq_length):</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x_str = sentence[i:i + seq_length]</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y_str = sentence[i + </a:t>
            </a:r>
            <a:r>
              <a:rPr lang="en" sz="1600">
                <a:solidFill>
                  <a:srgbClr val="0000FF"/>
                </a:solidFill>
                <a:highlight>
                  <a:srgbClr val="FFFFFF"/>
                </a:highlight>
                <a:latin typeface="Consolas"/>
                <a:ea typeface="Consolas"/>
                <a:cs typeface="Consolas"/>
                <a:sym typeface="Consolas"/>
              </a:rPr>
              <a:t>1</a:t>
            </a:r>
            <a:r>
              <a:rPr lang="en" sz="1600">
                <a:solidFill>
                  <a:schemeClr val="dk1"/>
                </a:solidFill>
                <a:highlight>
                  <a:srgbClr val="FFFFFF"/>
                </a:highlight>
                <a:latin typeface="Consolas"/>
                <a:ea typeface="Consolas"/>
                <a:cs typeface="Consolas"/>
                <a:sym typeface="Consolas"/>
              </a:rPr>
              <a:t>: i + seq_length + </a:t>
            </a:r>
            <a:r>
              <a:rPr lang="en" sz="1600">
                <a:solidFill>
                  <a:srgbClr val="0000FF"/>
                </a:solidFill>
                <a:highlight>
                  <a:srgbClr val="FFFFFF"/>
                </a:highlight>
                <a:latin typeface="Consolas"/>
                <a:ea typeface="Consolas"/>
                <a:cs typeface="Consolas"/>
                <a:sym typeface="Consolas"/>
              </a:rPr>
              <a:t>1</a:t>
            </a:r>
            <a:r>
              <a:rPr lang="en" sz="16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a:t>
            </a:r>
            <a:r>
              <a:rPr lang="en" sz="1600">
                <a:solidFill>
                  <a:srgbClr val="000080"/>
                </a:solidFill>
                <a:highlight>
                  <a:srgbClr val="FFFFFF"/>
                </a:highlight>
                <a:latin typeface="Consolas"/>
                <a:ea typeface="Consolas"/>
                <a:cs typeface="Consolas"/>
                <a:sym typeface="Consolas"/>
              </a:rPr>
              <a:t>print</a:t>
            </a:r>
            <a:r>
              <a:rPr lang="en" sz="1600">
                <a:solidFill>
                  <a:schemeClr val="dk1"/>
                </a:solidFill>
                <a:highlight>
                  <a:srgbClr val="FFFFFF"/>
                </a:highlight>
                <a:latin typeface="Consolas"/>
                <a:ea typeface="Consolas"/>
                <a:cs typeface="Consolas"/>
                <a:sym typeface="Consolas"/>
              </a:rPr>
              <a:t>(i, x_str, </a:t>
            </a:r>
            <a:r>
              <a:rPr b="1" lang="en" sz="1600">
                <a:solidFill>
                  <a:srgbClr val="008080"/>
                </a:solidFill>
                <a:highlight>
                  <a:srgbClr val="FFFFFF"/>
                </a:highlight>
                <a:latin typeface="Consolas"/>
                <a:ea typeface="Consolas"/>
                <a:cs typeface="Consolas"/>
                <a:sym typeface="Consolas"/>
              </a:rPr>
              <a:t>'-&gt;'</a:t>
            </a:r>
            <a:r>
              <a:rPr lang="en" sz="1600">
                <a:solidFill>
                  <a:schemeClr val="dk1"/>
                </a:solidFill>
                <a:highlight>
                  <a:srgbClr val="FFFFFF"/>
                </a:highlight>
                <a:latin typeface="Consolas"/>
                <a:ea typeface="Consolas"/>
                <a:cs typeface="Consolas"/>
                <a:sym typeface="Consolas"/>
              </a:rPr>
              <a:t>, y_str)</a:t>
            </a:r>
          </a:p>
          <a:p>
            <a:pPr indent="5105400" lvl="0" rtl="0">
              <a:lnSpc>
                <a:spcPct val="115000"/>
              </a:lnSpc>
              <a:spcBef>
                <a:spcPts val="0"/>
              </a:spcBef>
              <a:buNone/>
            </a:pPr>
            <a:r>
              <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x = [char_dic[c] </a:t>
            </a:r>
            <a:r>
              <a:rPr b="1" lang="en" sz="1600">
                <a:solidFill>
                  <a:srgbClr val="000080"/>
                </a:solidFill>
                <a:highlight>
                  <a:srgbClr val="FFFFFF"/>
                </a:highlight>
                <a:latin typeface="Consolas"/>
                <a:ea typeface="Consolas"/>
                <a:cs typeface="Consolas"/>
                <a:sym typeface="Consolas"/>
              </a:rPr>
              <a:t>for </a:t>
            </a:r>
            <a:r>
              <a:rPr lang="en" sz="1600">
                <a:solidFill>
                  <a:schemeClr val="dk1"/>
                </a:solidFill>
                <a:highlight>
                  <a:srgbClr val="FFFFFF"/>
                </a:highlight>
                <a:latin typeface="Consolas"/>
                <a:ea typeface="Consolas"/>
                <a:cs typeface="Consolas"/>
                <a:sym typeface="Consolas"/>
              </a:rPr>
              <a:t>c </a:t>
            </a:r>
            <a:r>
              <a:rPr b="1" lang="en" sz="1600">
                <a:solidFill>
                  <a:srgbClr val="000080"/>
                </a:solidFill>
                <a:highlight>
                  <a:srgbClr val="FFFFFF"/>
                </a:highlight>
                <a:latin typeface="Consolas"/>
                <a:ea typeface="Consolas"/>
                <a:cs typeface="Consolas"/>
                <a:sym typeface="Consolas"/>
              </a:rPr>
              <a:t>in </a:t>
            </a:r>
            <a:r>
              <a:rPr lang="en" sz="1600">
                <a:solidFill>
                  <a:schemeClr val="dk1"/>
                </a:solidFill>
                <a:highlight>
                  <a:srgbClr val="FFFFFF"/>
                </a:highlight>
                <a:latin typeface="Consolas"/>
                <a:ea typeface="Consolas"/>
                <a:cs typeface="Consolas"/>
                <a:sym typeface="Consolas"/>
              </a:rPr>
              <a:t>x_str]  </a:t>
            </a:r>
            <a:r>
              <a:rPr i="1" lang="en" sz="1600">
                <a:solidFill>
                  <a:srgbClr val="808080"/>
                </a:solidFill>
                <a:highlight>
                  <a:srgbClr val="FFFFFF"/>
                </a:highlight>
                <a:latin typeface="Consolas"/>
                <a:ea typeface="Consolas"/>
                <a:cs typeface="Consolas"/>
                <a:sym typeface="Consolas"/>
              </a:rPr>
              <a:t># x str to index</a:t>
            </a:r>
          </a:p>
          <a:p>
            <a:pPr indent="0" lvl="0" marL="0" rtl="0">
              <a:lnSpc>
                <a:spcPct val="115000"/>
              </a:lnSpc>
              <a:spcBef>
                <a:spcPts val="0"/>
              </a:spcBef>
              <a:buNone/>
            </a:pPr>
            <a:r>
              <a:rPr i="1" lang="en" sz="1600">
                <a:solidFill>
                  <a:srgbClr val="808080"/>
                </a:solidFill>
                <a:highlight>
                  <a:srgbClr val="FFFFFF"/>
                </a:highlight>
                <a:latin typeface="Consolas"/>
                <a:ea typeface="Consolas"/>
                <a:cs typeface="Consolas"/>
                <a:sym typeface="Consolas"/>
              </a:rPr>
              <a:t>   </a:t>
            </a:r>
            <a:r>
              <a:rPr lang="en" sz="1600">
                <a:solidFill>
                  <a:schemeClr val="dk1"/>
                </a:solidFill>
                <a:highlight>
                  <a:srgbClr val="FFFFFF"/>
                </a:highlight>
                <a:latin typeface="Consolas"/>
                <a:ea typeface="Consolas"/>
                <a:cs typeface="Consolas"/>
                <a:sym typeface="Consolas"/>
              </a:rPr>
              <a:t>y = [char_dic[c] </a:t>
            </a:r>
            <a:r>
              <a:rPr b="1" lang="en" sz="1600">
                <a:solidFill>
                  <a:srgbClr val="000080"/>
                </a:solidFill>
                <a:highlight>
                  <a:srgbClr val="FFFFFF"/>
                </a:highlight>
                <a:latin typeface="Consolas"/>
                <a:ea typeface="Consolas"/>
                <a:cs typeface="Consolas"/>
                <a:sym typeface="Consolas"/>
              </a:rPr>
              <a:t>for </a:t>
            </a:r>
            <a:r>
              <a:rPr lang="en" sz="1600">
                <a:solidFill>
                  <a:schemeClr val="dk1"/>
                </a:solidFill>
                <a:highlight>
                  <a:srgbClr val="FFFFFF"/>
                </a:highlight>
                <a:latin typeface="Consolas"/>
                <a:ea typeface="Consolas"/>
                <a:cs typeface="Consolas"/>
                <a:sym typeface="Consolas"/>
              </a:rPr>
              <a:t>c </a:t>
            </a:r>
            <a:r>
              <a:rPr b="1" lang="en" sz="1600">
                <a:solidFill>
                  <a:srgbClr val="000080"/>
                </a:solidFill>
                <a:highlight>
                  <a:srgbClr val="FFFFFF"/>
                </a:highlight>
                <a:latin typeface="Consolas"/>
                <a:ea typeface="Consolas"/>
                <a:cs typeface="Consolas"/>
                <a:sym typeface="Consolas"/>
              </a:rPr>
              <a:t>in </a:t>
            </a:r>
            <a:r>
              <a:rPr lang="en" sz="1600">
                <a:solidFill>
                  <a:schemeClr val="dk1"/>
                </a:solidFill>
                <a:highlight>
                  <a:srgbClr val="FFFFFF"/>
                </a:highlight>
                <a:latin typeface="Consolas"/>
                <a:ea typeface="Consolas"/>
                <a:cs typeface="Consolas"/>
                <a:sym typeface="Consolas"/>
              </a:rPr>
              <a:t>y_str]  </a:t>
            </a:r>
            <a:r>
              <a:rPr i="1" lang="en" sz="1600">
                <a:solidFill>
                  <a:srgbClr val="808080"/>
                </a:solidFill>
                <a:highlight>
                  <a:srgbClr val="FFFFFF"/>
                </a:highlight>
                <a:latin typeface="Consolas"/>
                <a:ea typeface="Consolas"/>
                <a:cs typeface="Consolas"/>
                <a:sym typeface="Consolas"/>
              </a:rPr>
              <a:t># y str to index</a:t>
            </a:r>
          </a:p>
          <a:p>
            <a:pPr indent="0" lvl="0" marL="0" rtl="0">
              <a:lnSpc>
                <a:spcPct val="115000"/>
              </a:lnSpc>
              <a:spcBef>
                <a:spcPts val="0"/>
              </a:spcBef>
              <a:buNone/>
            </a:pPr>
            <a:r>
              <a:t/>
            </a:r>
            <a:endParaRPr i="1" sz="16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buNone/>
            </a:pPr>
            <a:r>
              <a:rPr i="1" lang="en" sz="1600">
                <a:solidFill>
                  <a:srgbClr val="808080"/>
                </a:solidFill>
                <a:highlight>
                  <a:srgbClr val="FFFFFF"/>
                </a:highlight>
                <a:latin typeface="Consolas"/>
                <a:ea typeface="Consolas"/>
                <a:cs typeface="Consolas"/>
                <a:sym typeface="Consolas"/>
              </a:rPr>
              <a:t>   </a:t>
            </a:r>
            <a:r>
              <a:rPr lang="en" sz="1600">
                <a:solidFill>
                  <a:schemeClr val="dk1"/>
                </a:solidFill>
                <a:highlight>
                  <a:srgbClr val="FFFFFF"/>
                </a:highlight>
                <a:latin typeface="Consolas"/>
                <a:ea typeface="Consolas"/>
                <a:cs typeface="Consolas"/>
                <a:sym typeface="Consolas"/>
              </a:rPr>
              <a:t>dataX.append(x)</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dataY.append(y)</a:t>
            </a:r>
          </a:p>
          <a:p>
            <a:pPr indent="0" lvl="0" marL="0" rtl="0">
              <a:lnSpc>
                <a:spcPct val="115000"/>
              </a:lnSpc>
              <a:spcBef>
                <a:spcPts val="0"/>
              </a:spcBef>
              <a:buNone/>
            </a:pPr>
            <a:r>
              <a:t/>
            </a:r>
            <a:endParaRPr sz="1600">
              <a:solidFill>
                <a:schemeClr val="dk1"/>
              </a:solidFill>
              <a:highlight>
                <a:srgbClr val="FFFFFF"/>
              </a:highlight>
              <a:latin typeface="Consolas"/>
              <a:ea typeface="Consolas"/>
              <a:cs typeface="Consolas"/>
              <a:sym typeface="Consolas"/>
            </a:endParaRPr>
          </a:p>
        </p:txBody>
      </p:sp>
      <p:sp>
        <p:nvSpPr>
          <p:cNvPr id="584" name="Shape 584"/>
          <p:cNvSpPr txBox="1"/>
          <p:nvPr/>
        </p:nvSpPr>
        <p:spPr>
          <a:xfrm>
            <a:off x="6373400" y="1721875"/>
            <a:ext cx="2616000" cy="2325900"/>
          </a:xfrm>
          <a:prstGeom prst="rect">
            <a:avLst/>
          </a:prstGeom>
          <a:no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indent="0" lvl="0" marL="0" rtl="0">
              <a:lnSpc>
                <a:spcPct val="115000"/>
              </a:lnSpc>
              <a:spcBef>
                <a:spcPts val="0"/>
              </a:spcBef>
              <a:buNone/>
            </a:pPr>
            <a:r>
              <a:rPr i="1" lang="en" sz="1600">
                <a:solidFill>
                  <a:schemeClr val="dk1"/>
                </a:solidFill>
              </a:rPr>
              <a:t># training dataset</a:t>
            </a:r>
          </a:p>
          <a:p>
            <a:pPr indent="0" lvl="0" marL="0" rtl="0">
              <a:lnSpc>
                <a:spcPct val="115000"/>
              </a:lnSpc>
              <a:spcBef>
                <a:spcPts val="0"/>
              </a:spcBef>
              <a:buNone/>
            </a:pPr>
            <a:r>
              <a:rPr lang="en" sz="1600">
                <a:solidFill>
                  <a:schemeClr val="dk1"/>
                </a:solidFill>
              </a:rPr>
              <a:t>0 if you wan -&gt; f you want</a:t>
            </a:r>
          </a:p>
          <a:p>
            <a:pPr indent="0" lvl="0" marL="0" rtl="0">
              <a:lnSpc>
                <a:spcPct val="115000"/>
              </a:lnSpc>
              <a:spcBef>
                <a:spcPts val="0"/>
              </a:spcBef>
              <a:buNone/>
            </a:pPr>
            <a:r>
              <a:rPr lang="en" sz="1600">
                <a:solidFill>
                  <a:schemeClr val="dk1"/>
                </a:solidFill>
              </a:rPr>
              <a:t>1 f you want -&gt;  you want </a:t>
            </a:r>
          </a:p>
          <a:p>
            <a:pPr indent="0" lvl="0" marL="0" rtl="0">
              <a:lnSpc>
                <a:spcPct val="115000"/>
              </a:lnSpc>
              <a:spcBef>
                <a:spcPts val="0"/>
              </a:spcBef>
              <a:buNone/>
            </a:pPr>
            <a:r>
              <a:rPr lang="en" sz="1600">
                <a:solidFill>
                  <a:schemeClr val="dk1"/>
                </a:solidFill>
              </a:rPr>
              <a:t>2  you want  -&gt; you want t</a:t>
            </a:r>
          </a:p>
          <a:p>
            <a:pPr indent="0" lvl="0" marL="0" rtl="0">
              <a:lnSpc>
                <a:spcPct val="115000"/>
              </a:lnSpc>
              <a:spcBef>
                <a:spcPts val="0"/>
              </a:spcBef>
              <a:buNone/>
            </a:pPr>
            <a:r>
              <a:rPr lang="en" sz="1600">
                <a:solidFill>
                  <a:schemeClr val="dk1"/>
                </a:solidFill>
              </a:rPr>
              <a:t>3 you want t -&gt; ou want to</a:t>
            </a:r>
          </a:p>
          <a:p>
            <a:pPr indent="0" lvl="0" marL="0" marR="0" rtl="0" algn="l">
              <a:lnSpc>
                <a:spcPct val="115000"/>
              </a:lnSpc>
              <a:spcBef>
                <a:spcPts val="0"/>
              </a:spcBef>
              <a:spcAft>
                <a:spcPts val="0"/>
              </a:spcAft>
              <a:buNone/>
            </a:pPr>
            <a:r>
              <a:rPr lang="en" sz="1600">
                <a:solidFill>
                  <a:schemeClr val="dk1"/>
                </a:solidFill>
              </a:rPr>
              <a:t>…</a:t>
            </a:r>
          </a:p>
          <a:p>
            <a:pPr indent="0" lvl="0" marL="0" marR="0" rtl="0" algn="l">
              <a:lnSpc>
                <a:spcPct val="115000"/>
              </a:lnSpc>
              <a:spcBef>
                <a:spcPts val="0"/>
              </a:spcBef>
              <a:spcAft>
                <a:spcPts val="0"/>
              </a:spcAft>
              <a:buNone/>
            </a:pPr>
            <a:r>
              <a:rPr lang="en" sz="1600">
                <a:solidFill>
                  <a:schemeClr val="dk1"/>
                </a:solidFill>
              </a:rPr>
              <a:t>168  of the se -&gt; of the sea</a:t>
            </a:r>
          </a:p>
          <a:p>
            <a:pPr indent="0" lvl="0" marL="0" marR="0" rtl="0" algn="l">
              <a:lnSpc>
                <a:spcPct val="115000"/>
              </a:lnSpc>
              <a:spcBef>
                <a:spcPts val="0"/>
              </a:spcBef>
              <a:spcAft>
                <a:spcPts val="0"/>
              </a:spcAft>
              <a:buNone/>
            </a:pPr>
            <a:r>
              <a:rPr lang="en" sz="1600">
                <a:solidFill>
                  <a:schemeClr val="dk1"/>
                </a:solidFill>
              </a:rPr>
              <a:t>169 of the sea -&gt; f the sea.</a:t>
            </a:r>
          </a:p>
        </p:txBody>
      </p:sp>
      <p:sp>
        <p:nvSpPr>
          <p:cNvPr id="585" name="Shape 585"/>
          <p:cNvSpPr txBox="1"/>
          <p:nvPr/>
        </p:nvSpPr>
        <p:spPr>
          <a:xfrm>
            <a:off x="2979250" y="4890000"/>
            <a:ext cx="6512400" cy="319200"/>
          </a:xfrm>
          <a:prstGeom prst="rect">
            <a:avLst/>
          </a:prstGeom>
          <a:noFill/>
          <a:ln>
            <a:noFill/>
          </a:ln>
        </p:spPr>
        <p:txBody>
          <a:bodyPr anchorCtr="0" anchor="ctr" bIns="91425" lIns="91425" rIns="91425" tIns="91425">
            <a:noAutofit/>
          </a:bodyPr>
          <a:lstStyle/>
          <a:p>
            <a:pPr lvl="0" rtl="0">
              <a:spcBef>
                <a:spcPts val="0"/>
              </a:spcBef>
              <a:buNone/>
            </a:pPr>
            <a:r>
              <a:rPr lang="en" sz="1200" u="sng">
                <a:solidFill>
                  <a:schemeClr val="hlink"/>
                </a:solidFill>
                <a:hlinkClick r:id="rId3"/>
              </a:rPr>
              <a:t>https://github.com/hunkim/DeepLearningZeroToAll/blob/master/lab-12-4-rnn_long_char.py</a:t>
            </a:r>
            <a:r>
              <a:rPr lang="en" sz="1200">
                <a:solidFill>
                  <a:schemeClr val="dk1"/>
                </a:solidFill>
              </a:rPr>
              <a:t> </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Shape 590"/>
          <p:cNvSpPr txBox="1"/>
          <p:nvPr>
            <p:ph type="title"/>
          </p:nvPr>
        </p:nvSpPr>
        <p:spPr>
          <a:xfrm>
            <a:off x="2651556" y="78050"/>
            <a:ext cx="3840900" cy="1285800"/>
          </a:xfrm>
          <a:prstGeom prst="rect">
            <a:avLst/>
          </a:prstGeom>
        </p:spPr>
        <p:txBody>
          <a:bodyPr anchorCtr="0" anchor="ctr" bIns="34275" lIns="34275" rIns="34275" tIns="34275">
            <a:noAutofit/>
          </a:bodyPr>
          <a:lstStyle/>
          <a:p>
            <a:pPr lvl="0" rtl="0">
              <a:spcBef>
                <a:spcPts val="0"/>
              </a:spcBef>
              <a:buNone/>
            </a:pPr>
            <a:r>
              <a:rPr lang="en"/>
              <a:t>RNN parameters</a:t>
            </a:r>
          </a:p>
        </p:txBody>
      </p:sp>
      <p:sp>
        <p:nvSpPr>
          <p:cNvPr id="591" name="Shape 591"/>
          <p:cNvSpPr txBox="1"/>
          <p:nvPr/>
        </p:nvSpPr>
        <p:spPr>
          <a:xfrm>
            <a:off x="84200" y="1427100"/>
            <a:ext cx="6289200" cy="2952000"/>
          </a:xfrm>
          <a:prstGeom prst="rect">
            <a:avLst/>
          </a:prstGeom>
          <a:noFill/>
          <a:ln>
            <a:noFill/>
          </a:ln>
        </p:spPr>
        <p:txBody>
          <a:bodyPr anchorCtr="0" anchor="ctr" bIns="91425" lIns="91425" rIns="91425" tIns="91425">
            <a:noAutofit/>
          </a:bodyPr>
          <a:lstStyle/>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char_set = </a:t>
            </a:r>
            <a:r>
              <a:rPr lang="en" sz="1600">
                <a:solidFill>
                  <a:srgbClr val="000080"/>
                </a:solidFill>
                <a:highlight>
                  <a:srgbClr val="FFFFFF"/>
                </a:highlight>
                <a:latin typeface="Consolas"/>
                <a:ea typeface="Consolas"/>
                <a:cs typeface="Consolas"/>
                <a:sym typeface="Consolas"/>
              </a:rPr>
              <a:t>list</a:t>
            </a:r>
            <a:r>
              <a:rPr lang="en" sz="1600">
                <a:solidFill>
                  <a:schemeClr val="dk1"/>
                </a:solidFill>
                <a:highlight>
                  <a:srgbClr val="FFFFFF"/>
                </a:highlight>
                <a:latin typeface="Consolas"/>
                <a:ea typeface="Consolas"/>
                <a:cs typeface="Consolas"/>
                <a:sym typeface="Consolas"/>
              </a:rPr>
              <a:t>(</a:t>
            </a:r>
            <a:r>
              <a:rPr lang="en" sz="1600">
                <a:solidFill>
                  <a:srgbClr val="000080"/>
                </a:solidFill>
                <a:highlight>
                  <a:srgbClr val="FFFFFF"/>
                </a:highlight>
                <a:latin typeface="Consolas"/>
                <a:ea typeface="Consolas"/>
                <a:cs typeface="Consolas"/>
                <a:sym typeface="Consolas"/>
              </a:rPr>
              <a:t>set</a:t>
            </a:r>
            <a:r>
              <a:rPr lang="en" sz="1600">
                <a:solidFill>
                  <a:schemeClr val="dk1"/>
                </a:solidFill>
                <a:highlight>
                  <a:srgbClr val="FFFFFF"/>
                </a:highlight>
                <a:latin typeface="Consolas"/>
                <a:ea typeface="Consolas"/>
                <a:cs typeface="Consolas"/>
                <a:sym typeface="Consolas"/>
              </a:rPr>
              <a:t>(sentence))</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char_dic = {w: i </a:t>
            </a:r>
            <a:r>
              <a:rPr b="1" lang="en" sz="1600">
                <a:solidFill>
                  <a:srgbClr val="000080"/>
                </a:solidFill>
                <a:highlight>
                  <a:srgbClr val="FFFFFF"/>
                </a:highlight>
                <a:latin typeface="Consolas"/>
                <a:ea typeface="Consolas"/>
                <a:cs typeface="Consolas"/>
                <a:sym typeface="Consolas"/>
              </a:rPr>
              <a:t>for </a:t>
            </a:r>
            <a:r>
              <a:rPr lang="en" sz="1600">
                <a:solidFill>
                  <a:schemeClr val="dk1"/>
                </a:solidFill>
                <a:highlight>
                  <a:srgbClr val="FFFFFF"/>
                </a:highlight>
                <a:latin typeface="Consolas"/>
                <a:ea typeface="Consolas"/>
                <a:cs typeface="Consolas"/>
                <a:sym typeface="Consolas"/>
              </a:rPr>
              <a:t>i, w </a:t>
            </a:r>
            <a:r>
              <a:rPr b="1" lang="en" sz="1600">
                <a:solidFill>
                  <a:srgbClr val="000080"/>
                </a:solidFill>
                <a:highlight>
                  <a:srgbClr val="FFFFFF"/>
                </a:highlight>
                <a:latin typeface="Consolas"/>
                <a:ea typeface="Consolas"/>
                <a:cs typeface="Consolas"/>
                <a:sym typeface="Consolas"/>
              </a:rPr>
              <a:t>in </a:t>
            </a:r>
            <a:r>
              <a:rPr lang="en" sz="1600">
                <a:solidFill>
                  <a:srgbClr val="000080"/>
                </a:solidFill>
                <a:highlight>
                  <a:srgbClr val="FFFFFF"/>
                </a:highlight>
                <a:latin typeface="Consolas"/>
                <a:ea typeface="Consolas"/>
                <a:cs typeface="Consolas"/>
                <a:sym typeface="Consolas"/>
              </a:rPr>
              <a:t>enumerate</a:t>
            </a:r>
            <a:r>
              <a:rPr lang="en" sz="1600">
                <a:solidFill>
                  <a:schemeClr val="dk1"/>
                </a:solidFill>
                <a:highlight>
                  <a:srgbClr val="FFFFFF"/>
                </a:highlight>
                <a:latin typeface="Consolas"/>
                <a:ea typeface="Consolas"/>
                <a:cs typeface="Consolas"/>
                <a:sym typeface="Consolas"/>
              </a:rPr>
              <a:t>(char_set)}</a:t>
            </a:r>
          </a:p>
          <a:p>
            <a:pPr indent="0" lvl="0" marL="0" rtl="0">
              <a:lnSpc>
                <a:spcPct val="115000"/>
              </a:lnSpc>
              <a:spcBef>
                <a:spcPts val="0"/>
              </a:spcBef>
              <a:buNone/>
            </a:pPr>
            <a:r>
              <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data_dim = </a:t>
            </a:r>
            <a:r>
              <a:rPr lang="en" sz="1600">
                <a:solidFill>
                  <a:srgbClr val="000080"/>
                </a:solidFill>
                <a:highlight>
                  <a:srgbClr val="FFFFFF"/>
                </a:highlight>
                <a:latin typeface="Consolas"/>
                <a:ea typeface="Consolas"/>
                <a:cs typeface="Consolas"/>
                <a:sym typeface="Consolas"/>
              </a:rPr>
              <a:t>len</a:t>
            </a:r>
            <a:r>
              <a:rPr lang="en" sz="1600">
                <a:solidFill>
                  <a:schemeClr val="dk1"/>
                </a:solidFill>
                <a:highlight>
                  <a:srgbClr val="FFFFFF"/>
                </a:highlight>
                <a:latin typeface="Consolas"/>
                <a:ea typeface="Consolas"/>
                <a:cs typeface="Consolas"/>
                <a:sym typeface="Consolas"/>
              </a:rPr>
              <a:t>(char_set)</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hidden_size = </a:t>
            </a:r>
            <a:r>
              <a:rPr lang="en" sz="1600">
                <a:solidFill>
                  <a:srgbClr val="000080"/>
                </a:solidFill>
                <a:highlight>
                  <a:srgbClr val="FFFFFF"/>
                </a:highlight>
                <a:latin typeface="Consolas"/>
                <a:ea typeface="Consolas"/>
                <a:cs typeface="Consolas"/>
                <a:sym typeface="Consolas"/>
              </a:rPr>
              <a:t>len</a:t>
            </a:r>
            <a:r>
              <a:rPr lang="en" sz="1600">
                <a:solidFill>
                  <a:schemeClr val="dk1"/>
                </a:solidFill>
                <a:highlight>
                  <a:srgbClr val="FFFFFF"/>
                </a:highlight>
                <a:latin typeface="Consolas"/>
                <a:ea typeface="Consolas"/>
                <a:cs typeface="Consolas"/>
                <a:sym typeface="Consolas"/>
              </a:rPr>
              <a:t>(char_set)</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num_classes = </a:t>
            </a:r>
            <a:r>
              <a:rPr lang="en" sz="1600">
                <a:solidFill>
                  <a:srgbClr val="000080"/>
                </a:solidFill>
                <a:highlight>
                  <a:srgbClr val="FFFFFF"/>
                </a:highlight>
                <a:latin typeface="Consolas"/>
                <a:ea typeface="Consolas"/>
                <a:cs typeface="Consolas"/>
                <a:sym typeface="Consolas"/>
              </a:rPr>
              <a:t>len</a:t>
            </a:r>
            <a:r>
              <a:rPr lang="en" sz="1600">
                <a:solidFill>
                  <a:schemeClr val="dk1"/>
                </a:solidFill>
                <a:highlight>
                  <a:srgbClr val="FFFFFF"/>
                </a:highlight>
                <a:latin typeface="Consolas"/>
                <a:ea typeface="Consolas"/>
                <a:cs typeface="Consolas"/>
                <a:sym typeface="Consolas"/>
              </a:rPr>
              <a:t>(char_set)</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seq_length = </a:t>
            </a:r>
            <a:r>
              <a:rPr lang="en" sz="1600">
                <a:solidFill>
                  <a:srgbClr val="0000FF"/>
                </a:solidFill>
                <a:highlight>
                  <a:srgbClr val="FFFFFF"/>
                </a:highlight>
                <a:latin typeface="Consolas"/>
                <a:ea typeface="Consolas"/>
                <a:cs typeface="Consolas"/>
                <a:sym typeface="Consolas"/>
              </a:rPr>
              <a:t>10  </a:t>
            </a:r>
            <a:r>
              <a:rPr i="1" lang="en" sz="1600">
                <a:solidFill>
                  <a:srgbClr val="808080"/>
                </a:solidFill>
                <a:highlight>
                  <a:srgbClr val="FFFFFF"/>
                </a:highlight>
                <a:latin typeface="Consolas"/>
                <a:ea typeface="Consolas"/>
                <a:cs typeface="Consolas"/>
                <a:sym typeface="Consolas"/>
              </a:rPr>
              <a:t># Any arbitrary number</a:t>
            </a:r>
          </a:p>
          <a:p>
            <a:pPr indent="0" lvl="0" marL="0" rtl="0">
              <a:lnSpc>
                <a:spcPct val="115000"/>
              </a:lnSpc>
              <a:spcBef>
                <a:spcPts val="0"/>
              </a:spcBef>
              <a:buNone/>
            </a:pPr>
            <a:r>
              <a:t/>
            </a:r>
            <a:endParaRPr i="1" sz="16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batch_size = </a:t>
            </a:r>
            <a:r>
              <a:rPr lang="en" sz="1600">
                <a:solidFill>
                  <a:srgbClr val="000080"/>
                </a:solidFill>
                <a:highlight>
                  <a:srgbClr val="FFFFFF"/>
                </a:highlight>
                <a:latin typeface="Consolas"/>
                <a:ea typeface="Consolas"/>
                <a:cs typeface="Consolas"/>
                <a:sym typeface="Consolas"/>
              </a:rPr>
              <a:t>len</a:t>
            </a:r>
            <a:r>
              <a:rPr lang="en" sz="1600">
                <a:solidFill>
                  <a:schemeClr val="dk1"/>
                </a:solidFill>
                <a:highlight>
                  <a:srgbClr val="FFFFFF"/>
                </a:highlight>
                <a:latin typeface="Consolas"/>
                <a:ea typeface="Consolas"/>
                <a:cs typeface="Consolas"/>
                <a:sym typeface="Consolas"/>
              </a:rPr>
              <a:t>(dataX)</a:t>
            </a:r>
          </a:p>
          <a:p>
            <a:pPr indent="0" lvl="0" marL="0" rtl="0">
              <a:lnSpc>
                <a:spcPct val="115000"/>
              </a:lnSpc>
              <a:spcBef>
                <a:spcPts val="0"/>
              </a:spcBef>
              <a:buNone/>
            </a:pPr>
            <a:r>
              <a:t/>
            </a:r>
            <a:endParaRPr i="1" sz="1600">
              <a:solidFill>
                <a:srgbClr val="808080"/>
              </a:solidFill>
              <a:highlight>
                <a:srgbClr val="FFFFFF"/>
              </a:highlight>
              <a:latin typeface="Consolas"/>
              <a:ea typeface="Consolas"/>
              <a:cs typeface="Consolas"/>
              <a:sym typeface="Consolas"/>
            </a:endParaRPr>
          </a:p>
        </p:txBody>
      </p:sp>
      <p:sp>
        <p:nvSpPr>
          <p:cNvPr id="592" name="Shape 592"/>
          <p:cNvSpPr txBox="1"/>
          <p:nvPr/>
        </p:nvSpPr>
        <p:spPr>
          <a:xfrm>
            <a:off x="6373400" y="1721875"/>
            <a:ext cx="2616000" cy="2325900"/>
          </a:xfrm>
          <a:prstGeom prst="rect">
            <a:avLst/>
          </a:prstGeom>
          <a:no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indent="0" lvl="0" marL="0" rtl="0">
              <a:lnSpc>
                <a:spcPct val="115000"/>
              </a:lnSpc>
              <a:spcBef>
                <a:spcPts val="0"/>
              </a:spcBef>
              <a:buNone/>
            </a:pPr>
            <a:r>
              <a:rPr i="1" lang="en" sz="1600">
                <a:solidFill>
                  <a:schemeClr val="dk1"/>
                </a:solidFill>
              </a:rPr>
              <a:t># training dataset</a:t>
            </a:r>
          </a:p>
          <a:p>
            <a:pPr indent="0" lvl="0" marL="0" rtl="0">
              <a:lnSpc>
                <a:spcPct val="115000"/>
              </a:lnSpc>
              <a:spcBef>
                <a:spcPts val="0"/>
              </a:spcBef>
              <a:buNone/>
            </a:pPr>
            <a:r>
              <a:rPr lang="en" sz="1600">
                <a:solidFill>
                  <a:schemeClr val="dk1"/>
                </a:solidFill>
              </a:rPr>
              <a:t>0 if you wan -&gt; f you want</a:t>
            </a:r>
          </a:p>
          <a:p>
            <a:pPr indent="0" lvl="0" marL="0" rtl="0">
              <a:lnSpc>
                <a:spcPct val="115000"/>
              </a:lnSpc>
              <a:spcBef>
                <a:spcPts val="0"/>
              </a:spcBef>
              <a:buNone/>
            </a:pPr>
            <a:r>
              <a:rPr lang="en" sz="1600">
                <a:solidFill>
                  <a:schemeClr val="dk1"/>
                </a:solidFill>
              </a:rPr>
              <a:t>1 f you want -&gt;  you want </a:t>
            </a:r>
          </a:p>
          <a:p>
            <a:pPr indent="0" lvl="0" marL="0" rtl="0">
              <a:lnSpc>
                <a:spcPct val="115000"/>
              </a:lnSpc>
              <a:spcBef>
                <a:spcPts val="0"/>
              </a:spcBef>
              <a:buNone/>
            </a:pPr>
            <a:r>
              <a:rPr lang="en" sz="1600">
                <a:solidFill>
                  <a:schemeClr val="dk1"/>
                </a:solidFill>
              </a:rPr>
              <a:t>2  you want  -&gt; you want t</a:t>
            </a:r>
          </a:p>
          <a:p>
            <a:pPr indent="0" lvl="0" marL="0" rtl="0">
              <a:lnSpc>
                <a:spcPct val="115000"/>
              </a:lnSpc>
              <a:spcBef>
                <a:spcPts val="0"/>
              </a:spcBef>
              <a:buNone/>
            </a:pPr>
            <a:r>
              <a:rPr lang="en" sz="1600">
                <a:solidFill>
                  <a:schemeClr val="dk1"/>
                </a:solidFill>
              </a:rPr>
              <a:t>3 you want t -&gt; ou want to</a:t>
            </a:r>
          </a:p>
          <a:p>
            <a:pPr indent="0" lvl="0" marL="0" marR="0" rtl="0" algn="l">
              <a:lnSpc>
                <a:spcPct val="115000"/>
              </a:lnSpc>
              <a:spcBef>
                <a:spcPts val="0"/>
              </a:spcBef>
              <a:spcAft>
                <a:spcPts val="0"/>
              </a:spcAft>
              <a:buNone/>
            </a:pPr>
            <a:r>
              <a:rPr lang="en" sz="1600">
                <a:solidFill>
                  <a:schemeClr val="dk1"/>
                </a:solidFill>
              </a:rPr>
              <a:t>…</a:t>
            </a:r>
          </a:p>
          <a:p>
            <a:pPr indent="0" lvl="0" marL="0" marR="0" rtl="0" algn="l">
              <a:lnSpc>
                <a:spcPct val="115000"/>
              </a:lnSpc>
              <a:spcBef>
                <a:spcPts val="0"/>
              </a:spcBef>
              <a:spcAft>
                <a:spcPts val="0"/>
              </a:spcAft>
              <a:buNone/>
            </a:pPr>
            <a:r>
              <a:rPr lang="en" sz="1600">
                <a:solidFill>
                  <a:schemeClr val="dk1"/>
                </a:solidFill>
              </a:rPr>
              <a:t>168  of the se -&gt; of the sea</a:t>
            </a:r>
          </a:p>
          <a:p>
            <a:pPr indent="0" lvl="0" marL="0" marR="0" rtl="0" algn="l">
              <a:lnSpc>
                <a:spcPct val="115000"/>
              </a:lnSpc>
              <a:spcBef>
                <a:spcPts val="0"/>
              </a:spcBef>
              <a:spcAft>
                <a:spcPts val="0"/>
              </a:spcAft>
              <a:buNone/>
            </a:pPr>
            <a:r>
              <a:rPr lang="en" sz="1600">
                <a:solidFill>
                  <a:schemeClr val="dk1"/>
                </a:solidFill>
              </a:rPr>
              <a:t>169 of the sea -&gt; f the sea.</a:t>
            </a:r>
          </a:p>
        </p:txBody>
      </p:sp>
      <p:sp>
        <p:nvSpPr>
          <p:cNvPr id="593" name="Shape 593"/>
          <p:cNvSpPr txBox="1"/>
          <p:nvPr/>
        </p:nvSpPr>
        <p:spPr>
          <a:xfrm>
            <a:off x="2979250" y="4890000"/>
            <a:ext cx="6512400" cy="319200"/>
          </a:xfrm>
          <a:prstGeom prst="rect">
            <a:avLst/>
          </a:prstGeom>
          <a:noFill/>
          <a:ln>
            <a:noFill/>
          </a:ln>
        </p:spPr>
        <p:txBody>
          <a:bodyPr anchorCtr="0" anchor="ctr" bIns="91425" lIns="91425" rIns="91425" tIns="91425">
            <a:noAutofit/>
          </a:bodyPr>
          <a:lstStyle/>
          <a:p>
            <a:pPr lvl="0" rtl="0">
              <a:spcBef>
                <a:spcPts val="0"/>
              </a:spcBef>
              <a:buNone/>
            </a:pPr>
            <a:r>
              <a:rPr lang="en" sz="1200" u="sng">
                <a:solidFill>
                  <a:schemeClr val="hlink"/>
                </a:solidFill>
                <a:hlinkClick r:id="rId3"/>
              </a:rPr>
              <a:t>https://github.com/hunkim/DeepLearningZeroToAll/blob/master/lab-12-4-rnn_long_char.py</a:t>
            </a:r>
            <a:r>
              <a:rPr lang="en" sz="1200">
                <a:solidFill>
                  <a:schemeClr val="dk1"/>
                </a:solidFill>
              </a:rPr>
              <a:t> </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Shape 598"/>
          <p:cNvSpPr txBox="1"/>
          <p:nvPr>
            <p:ph type="title"/>
          </p:nvPr>
        </p:nvSpPr>
        <p:spPr>
          <a:xfrm>
            <a:off x="-8188" y="-170854"/>
            <a:ext cx="9160500" cy="1285800"/>
          </a:xfrm>
          <a:prstGeom prst="rect">
            <a:avLst/>
          </a:prstGeom>
        </p:spPr>
        <p:txBody>
          <a:bodyPr anchorCtr="0" anchor="ctr" bIns="34275" lIns="34275" rIns="34275" tIns="34275">
            <a:noAutofit/>
          </a:bodyPr>
          <a:lstStyle/>
          <a:p>
            <a:pPr lvl="0" rtl="0">
              <a:spcBef>
                <a:spcPts val="0"/>
              </a:spcBef>
              <a:buNone/>
            </a:pPr>
            <a:r>
              <a:rPr lang="en"/>
              <a:t>LSTM and Loss</a:t>
            </a:r>
          </a:p>
        </p:txBody>
      </p:sp>
      <p:sp>
        <p:nvSpPr>
          <p:cNvPr id="599" name="Shape 599"/>
          <p:cNvSpPr txBox="1"/>
          <p:nvPr/>
        </p:nvSpPr>
        <p:spPr>
          <a:xfrm>
            <a:off x="76200" y="838625"/>
            <a:ext cx="9144000" cy="4072200"/>
          </a:xfrm>
          <a:prstGeom prst="rect">
            <a:avLst/>
          </a:prstGeom>
          <a:noFill/>
          <a:ln>
            <a:noFill/>
          </a:ln>
        </p:spPr>
        <p:txBody>
          <a:bodyPr anchorCtr="0" anchor="ctr" bIns="91425" lIns="91425" rIns="91425" tIns="91425">
            <a:noAutofit/>
          </a:bodyPr>
          <a:lstStyle/>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X = tf.placeholder(tf.int32, [</a:t>
            </a:r>
            <a:r>
              <a:rPr b="1" lang="en">
                <a:solidFill>
                  <a:srgbClr val="000080"/>
                </a:solidFill>
                <a:highlight>
                  <a:srgbClr val="FFFFFF"/>
                </a:highlight>
                <a:latin typeface="Consolas"/>
                <a:ea typeface="Consolas"/>
                <a:cs typeface="Consolas"/>
                <a:sym typeface="Consolas"/>
              </a:rPr>
              <a:t>None</a:t>
            </a:r>
            <a:r>
              <a:rPr lang="en">
                <a:solidFill>
                  <a:schemeClr val="dk1"/>
                </a:solidFill>
                <a:highlight>
                  <a:srgbClr val="FFFFFF"/>
                </a:highlight>
                <a:latin typeface="Consolas"/>
                <a:ea typeface="Consolas"/>
                <a:cs typeface="Consolas"/>
                <a:sym typeface="Consolas"/>
              </a:rPr>
              <a:t>, sequence_length])  </a:t>
            </a:r>
            <a:r>
              <a:rPr i="1" lang="en">
                <a:solidFill>
                  <a:srgbClr val="808080"/>
                </a:solidFill>
                <a:highlight>
                  <a:srgbClr val="FFFFFF"/>
                </a:highlight>
                <a:latin typeface="Consolas"/>
                <a:ea typeface="Consolas"/>
                <a:cs typeface="Consolas"/>
                <a:sym typeface="Consolas"/>
              </a:rPr>
              <a:t># X data</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Y = tf.placeholder(tf.int32, [</a:t>
            </a:r>
            <a:r>
              <a:rPr b="1" lang="en">
                <a:solidFill>
                  <a:srgbClr val="000080"/>
                </a:solidFill>
                <a:highlight>
                  <a:srgbClr val="FFFFFF"/>
                </a:highlight>
                <a:latin typeface="Consolas"/>
                <a:ea typeface="Consolas"/>
                <a:cs typeface="Consolas"/>
                <a:sym typeface="Consolas"/>
              </a:rPr>
              <a:t>None</a:t>
            </a:r>
            <a:r>
              <a:rPr lang="en">
                <a:solidFill>
                  <a:schemeClr val="dk1"/>
                </a:solidFill>
                <a:highlight>
                  <a:srgbClr val="FFFFFF"/>
                </a:highlight>
                <a:latin typeface="Consolas"/>
                <a:ea typeface="Consolas"/>
                <a:cs typeface="Consolas"/>
                <a:sym typeface="Consolas"/>
              </a:rPr>
              <a:t>, sequence_length])  </a:t>
            </a:r>
            <a:r>
              <a:rPr i="1" lang="en">
                <a:solidFill>
                  <a:srgbClr val="808080"/>
                </a:solidFill>
                <a:highlight>
                  <a:srgbClr val="FFFFFF"/>
                </a:highlight>
                <a:latin typeface="Consolas"/>
                <a:ea typeface="Consolas"/>
                <a:cs typeface="Consolas"/>
                <a:sym typeface="Consolas"/>
              </a:rPr>
              <a:t># Y label</a:t>
            </a:r>
          </a:p>
          <a:p>
            <a:pPr indent="4914900" lvl="0" rtl="0">
              <a:lnSpc>
                <a:spcPct val="115000"/>
              </a:lnSpc>
              <a:spcBef>
                <a:spcPts val="0"/>
              </a:spcBef>
              <a:buNone/>
            </a:pPr>
            <a:r>
              <a:t/>
            </a:r>
            <a:endParaRPr i="1">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buNone/>
            </a:pPr>
            <a:r>
              <a:rPr b="1" lang="en" sz="1800">
                <a:solidFill>
                  <a:srgbClr val="7F6000"/>
                </a:solidFill>
                <a:highlight>
                  <a:srgbClr val="FFFFFF"/>
                </a:highlight>
                <a:latin typeface="Consolas"/>
                <a:ea typeface="Consolas"/>
                <a:cs typeface="Consolas"/>
                <a:sym typeface="Consolas"/>
              </a:rPr>
              <a:t>X_one_hot</a:t>
            </a:r>
            <a:r>
              <a:rPr lang="en">
                <a:solidFill>
                  <a:schemeClr val="dk1"/>
                </a:solidFill>
                <a:highlight>
                  <a:srgbClr val="FFFFFF"/>
                </a:highlight>
                <a:latin typeface="Consolas"/>
                <a:ea typeface="Consolas"/>
                <a:cs typeface="Consolas"/>
                <a:sym typeface="Consolas"/>
              </a:rPr>
              <a:t> = tf.one_hot(X, num_classes)  </a:t>
            </a:r>
            <a:r>
              <a:rPr i="1" lang="en">
                <a:solidFill>
                  <a:srgbClr val="808080"/>
                </a:solidFill>
                <a:highlight>
                  <a:srgbClr val="FFFFFF"/>
                </a:highlight>
                <a:latin typeface="Consolas"/>
                <a:ea typeface="Consolas"/>
                <a:cs typeface="Consolas"/>
                <a:sym typeface="Consolas"/>
              </a:rPr>
              <a:t># one hot: 1 -&gt; 0 1 0 0 0 0 0 0 0 0</a:t>
            </a:r>
          </a:p>
          <a:p>
            <a:pPr indent="0" lvl="0" marL="0" rtl="0">
              <a:lnSpc>
                <a:spcPct val="115000"/>
              </a:lnSpc>
              <a:spcBef>
                <a:spcPts val="0"/>
              </a:spcBef>
              <a:buNone/>
            </a:pPr>
            <a:r>
              <a:t/>
            </a:r>
            <a:endParaRPr i="1">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cell = tf.contrib.rnn.BasicLSTMCell(</a:t>
            </a:r>
            <a:r>
              <a:rPr lang="en">
                <a:solidFill>
                  <a:srgbClr val="660099"/>
                </a:solidFill>
                <a:highlight>
                  <a:srgbClr val="FFFFFF"/>
                </a:highlight>
                <a:latin typeface="Consolas"/>
                <a:ea typeface="Consolas"/>
                <a:cs typeface="Consolas"/>
                <a:sym typeface="Consolas"/>
              </a:rPr>
              <a:t>num_units</a:t>
            </a:r>
            <a:r>
              <a:rPr lang="en">
                <a:solidFill>
                  <a:schemeClr val="dk1"/>
                </a:solidFill>
                <a:highlight>
                  <a:srgbClr val="FFFFFF"/>
                </a:highlight>
                <a:latin typeface="Consolas"/>
                <a:ea typeface="Consolas"/>
                <a:cs typeface="Consolas"/>
                <a:sym typeface="Consolas"/>
              </a:rPr>
              <a:t>=rnn_hidden_size, </a:t>
            </a:r>
            <a:r>
              <a:rPr lang="en">
                <a:solidFill>
                  <a:srgbClr val="660099"/>
                </a:solidFill>
                <a:highlight>
                  <a:srgbClr val="FFFFFF"/>
                </a:highlight>
                <a:latin typeface="Consolas"/>
                <a:ea typeface="Consolas"/>
                <a:cs typeface="Consolas"/>
                <a:sym typeface="Consolas"/>
              </a:rPr>
              <a:t>state_is_tuple</a:t>
            </a:r>
            <a:r>
              <a:rPr lang="en">
                <a:solidFill>
                  <a:schemeClr val="dk1"/>
                </a:solidFill>
                <a:highlight>
                  <a:srgbClr val="FFFFFF"/>
                </a:highlight>
                <a:latin typeface="Consolas"/>
                <a:ea typeface="Consolas"/>
                <a:cs typeface="Consolas"/>
                <a:sym typeface="Consolas"/>
              </a:rPr>
              <a:t>=</a:t>
            </a:r>
            <a:r>
              <a:rPr b="1" lang="en">
                <a:solidFill>
                  <a:srgbClr val="000080"/>
                </a:solidFill>
                <a:highlight>
                  <a:srgbClr val="FFFFFF"/>
                </a:highlight>
                <a:latin typeface="Consolas"/>
                <a:ea typeface="Consolas"/>
                <a:cs typeface="Consolas"/>
                <a:sym typeface="Consolas"/>
              </a:rPr>
              <a:t>True</a:t>
            </a:r>
            <a:r>
              <a:rPr lang="en">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initial_state = cell.zero_state(batch_size, tf.float32)</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outputs, _states = tf.nn.dynamic_rnn(</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   cell, </a:t>
            </a:r>
            <a:r>
              <a:rPr b="1" lang="en" sz="1800">
                <a:solidFill>
                  <a:srgbClr val="7F6000"/>
                </a:solidFill>
                <a:highlight>
                  <a:srgbClr val="FFFFFF"/>
                </a:highlight>
                <a:latin typeface="Consolas"/>
                <a:ea typeface="Consolas"/>
                <a:cs typeface="Consolas"/>
                <a:sym typeface="Consolas"/>
              </a:rPr>
              <a:t>X_one_hot</a:t>
            </a:r>
            <a:r>
              <a:rPr lang="en">
                <a:solidFill>
                  <a:schemeClr val="dk1"/>
                </a:solidFill>
                <a:highlight>
                  <a:srgbClr val="FFFFFF"/>
                </a:highlight>
                <a:latin typeface="Consolas"/>
                <a:ea typeface="Consolas"/>
                <a:cs typeface="Consolas"/>
                <a:sym typeface="Consolas"/>
              </a:rPr>
              <a:t>, </a:t>
            </a:r>
            <a:r>
              <a:rPr lang="en">
                <a:solidFill>
                  <a:srgbClr val="660099"/>
                </a:solidFill>
                <a:highlight>
                  <a:srgbClr val="FFFFFF"/>
                </a:highlight>
                <a:latin typeface="Consolas"/>
                <a:ea typeface="Consolas"/>
                <a:cs typeface="Consolas"/>
                <a:sym typeface="Consolas"/>
              </a:rPr>
              <a:t>initial_state</a:t>
            </a:r>
            <a:r>
              <a:rPr lang="en">
                <a:solidFill>
                  <a:schemeClr val="dk1"/>
                </a:solidFill>
                <a:highlight>
                  <a:srgbClr val="FFFFFF"/>
                </a:highlight>
                <a:latin typeface="Consolas"/>
                <a:ea typeface="Consolas"/>
                <a:cs typeface="Consolas"/>
                <a:sym typeface="Consolas"/>
              </a:rPr>
              <a:t>=initial_state, </a:t>
            </a:r>
            <a:r>
              <a:rPr lang="en">
                <a:solidFill>
                  <a:srgbClr val="660099"/>
                </a:solidFill>
                <a:highlight>
                  <a:srgbClr val="FFFFFF"/>
                </a:highlight>
                <a:latin typeface="Consolas"/>
                <a:ea typeface="Consolas"/>
                <a:cs typeface="Consolas"/>
                <a:sym typeface="Consolas"/>
              </a:rPr>
              <a:t>dtype</a:t>
            </a:r>
            <a:r>
              <a:rPr lang="en">
                <a:solidFill>
                  <a:schemeClr val="dk1"/>
                </a:solidFill>
                <a:highlight>
                  <a:srgbClr val="FFFFFF"/>
                </a:highlight>
                <a:latin typeface="Consolas"/>
                <a:ea typeface="Consolas"/>
                <a:cs typeface="Consolas"/>
                <a:sym typeface="Consolas"/>
              </a:rPr>
              <a:t>=tf.float32)</a:t>
            </a:r>
          </a:p>
          <a:p>
            <a:pPr indent="0" lvl="0" marL="0" rtl="0">
              <a:lnSpc>
                <a:spcPct val="115000"/>
              </a:lnSpc>
              <a:spcBef>
                <a:spcPts val="0"/>
              </a:spcBef>
              <a:buNone/>
            </a:pPr>
            <a:r>
              <a:t/>
            </a:r>
            <a:endParaRPr>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weights = tf.ones([batch_size, sequence_length])</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sequence_loss = tf.contrib.seq2seq.sequence_loss(</a:t>
            </a:r>
            <a:r>
              <a:rPr lang="en">
                <a:solidFill>
                  <a:srgbClr val="660099"/>
                </a:solidFill>
                <a:highlight>
                  <a:srgbClr val="FFFFFF"/>
                </a:highlight>
                <a:latin typeface="Consolas"/>
                <a:ea typeface="Consolas"/>
                <a:cs typeface="Consolas"/>
                <a:sym typeface="Consolas"/>
              </a:rPr>
              <a:t>logits</a:t>
            </a:r>
            <a:r>
              <a:rPr lang="en">
                <a:solidFill>
                  <a:schemeClr val="dk1"/>
                </a:solidFill>
                <a:highlight>
                  <a:srgbClr val="FFFFFF"/>
                </a:highlight>
                <a:latin typeface="Consolas"/>
                <a:ea typeface="Consolas"/>
                <a:cs typeface="Consolas"/>
                <a:sym typeface="Consolas"/>
              </a:rPr>
              <a:t>=outputs, </a:t>
            </a:r>
            <a:r>
              <a:rPr lang="en">
                <a:solidFill>
                  <a:srgbClr val="660099"/>
                </a:solidFill>
                <a:highlight>
                  <a:srgbClr val="FFFFFF"/>
                </a:highlight>
                <a:latin typeface="Consolas"/>
                <a:ea typeface="Consolas"/>
                <a:cs typeface="Consolas"/>
                <a:sym typeface="Consolas"/>
              </a:rPr>
              <a:t>targets</a:t>
            </a:r>
            <a:r>
              <a:rPr lang="en">
                <a:solidFill>
                  <a:schemeClr val="dk1"/>
                </a:solidFill>
                <a:highlight>
                  <a:srgbClr val="FFFFFF"/>
                </a:highlight>
                <a:latin typeface="Consolas"/>
                <a:ea typeface="Consolas"/>
                <a:cs typeface="Consolas"/>
                <a:sym typeface="Consolas"/>
              </a:rPr>
              <a:t>=Y,</a:t>
            </a:r>
            <a:r>
              <a:rPr lang="en">
                <a:solidFill>
                  <a:srgbClr val="660099"/>
                </a:solidFill>
                <a:highlight>
                  <a:srgbClr val="FFFFFF"/>
                </a:highlight>
                <a:latin typeface="Consolas"/>
                <a:ea typeface="Consolas"/>
                <a:cs typeface="Consolas"/>
                <a:sym typeface="Consolas"/>
              </a:rPr>
              <a:t>weights</a:t>
            </a:r>
            <a:r>
              <a:rPr lang="en">
                <a:solidFill>
                  <a:schemeClr val="dk1"/>
                </a:solidFill>
                <a:highlight>
                  <a:srgbClr val="FFFFFF"/>
                </a:highlight>
                <a:latin typeface="Consolas"/>
                <a:ea typeface="Consolas"/>
                <a:cs typeface="Consolas"/>
                <a:sym typeface="Consolas"/>
              </a:rPr>
              <a:t>=weights)</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loss = tf.reduce_mean(sequence_loss)</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train = tf.train.GradientDescentOptimizer(</a:t>
            </a:r>
            <a:r>
              <a:rPr lang="en">
                <a:solidFill>
                  <a:srgbClr val="660099"/>
                </a:solidFill>
                <a:highlight>
                  <a:srgbClr val="FFFFFF"/>
                </a:highlight>
                <a:latin typeface="Consolas"/>
                <a:ea typeface="Consolas"/>
                <a:cs typeface="Consolas"/>
                <a:sym typeface="Consolas"/>
              </a:rPr>
              <a:t>learning_rate</a:t>
            </a:r>
            <a:r>
              <a:rPr lang="en">
                <a:solidFill>
                  <a:schemeClr val="dk1"/>
                </a:solidFill>
                <a:highlight>
                  <a:srgbClr val="FFFFFF"/>
                </a:highlight>
                <a:latin typeface="Consolas"/>
                <a:ea typeface="Consolas"/>
                <a:cs typeface="Consolas"/>
                <a:sym typeface="Consolas"/>
              </a:rPr>
              <a:t>=</a:t>
            </a:r>
            <a:r>
              <a:rPr lang="en">
                <a:solidFill>
                  <a:srgbClr val="0000FF"/>
                </a:solidFill>
                <a:highlight>
                  <a:srgbClr val="FFFFFF"/>
                </a:highlight>
                <a:latin typeface="Consolas"/>
                <a:ea typeface="Consolas"/>
                <a:cs typeface="Consolas"/>
                <a:sym typeface="Consolas"/>
              </a:rPr>
              <a:t>0.1</a:t>
            </a:r>
            <a:r>
              <a:rPr lang="en">
                <a:solidFill>
                  <a:schemeClr val="dk1"/>
                </a:solidFill>
                <a:highlight>
                  <a:srgbClr val="FFFFFF"/>
                </a:highlight>
                <a:latin typeface="Consolas"/>
                <a:ea typeface="Consolas"/>
                <a:cs typeface="Consolas"/>
                <a:sym typeface="Consolas"/>
              </a:rPr>
              <a:t>).minimize(loss)</a:t>
            </a:r>
          </a:p>
          <a:p>
            <a:pPr indent="0" lvl="0" marL="0" rtl="0">
              <a:lnSpc>
                <a:spcPct val="115000"/>
              </a:lnSpc>
              <a:spcBef>
                <a:spcPts val="0"/>
              </a:spcBef>
              <a:buNone/>
            </a:pPr>
            <a:r>
              <a:t/>
            </a:r>
            <a:endParaRPr>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prediction = tf.argmax(outputs, </a:t>
            </a:r>
            <a:r>
              <a:rPr lang="en">
                <a:solidFill>
                  <a:srgbClr val="660099"/>
                </a:solidFill>
                <a:highlight>
                  <a:srgbClr val="FFFFFF"/>
                </a:highlight>
                <a:latin typeface="Consolas"/>
                <a:ea typeface="Consolas"/>
                <a:cs typeface="Consolas"/>
                <a:sym typeface="Consolas"/>
              </a:rPr>
              <a:t>axis</a:t>
            </a:r>
            <a:r>
              <a:rPr lang="en">
                <a:solidFill>
                  <a:schemeClr val="dk1"/>
                </a:solidFill>
                <a:highlight>
                  <a:srgbClr val="FFFFFF"/>
                </a:highlight>
                <a:latin typeface="Consolas"/>
                <a:ea typeface="Consolas"/>
                <a:cs typeface="Consolas"/>
                <a:sym typeface="Consolas"/>
              </a:rPr>
              <a:t>=</a:t>
            </a:r>
            <a:r>
              <a:rPr lang="en">
                <a:solidFill>
                  <a:srgbClr val="0000FF"/>
                </a:solidFill>
                <a:highlight>
                  <a:srgbClr val="FFFFFF"/>
                </a:highlight>
                <a:latin typeface="Consolas"/>
                <a:ea typeface="Consolas"/>
                <a:cs typeface="Consolas"/>
                <a:sym typeface="Consolas"/>
              </a:rPr>
              <a:t>2</a:t>
            </a:r>
            <a:r>
              <a:rPr lang="en">
                <a:solidFill>
                  <a:schemeClr val="dk1"/>
                </a:solidFill>
                <a:highlight>
                  <a:srgbClr val="FFFFFF"/>
                </a:highlight>
                <a:latin typeface="Consolas"/>
                <a:ea typeface="Consolas"/>
                <a:cs typeface="Consolas"/>
                <a:sym typeface="Consolas"/>
              </a:rPr>
              <a:t>)</a:t>
            </a:r>
          </a:p>
        </p:txBody>
      </p:sp>
      <p:sp>
        <p:nvSpPr>
          <p:cNvPr id="600" name="Shape 600"/>
          <p:cNvSpPr txBox="1"/>
          <p:nvPr/>
        </p:nvSpPr>
        <p:spPr>
          <a:xfrm>
            <a:off x="3063200" y="4890000"/>
            <a:ext cx="6199800" cy="319200"/>
          </a:xfrm>
          <a:prstGeom prst="rect">
            <a:avLst/>
          </a:prstGeom>
          <a:noFill/>
          <a:ln>
            <a:noFill/>
          </a:ln>
        </p:spPr>
        <p:txBody>
          <a:bodyPr anchorCtr="0" anchor="ctr" bIns="91425" lIns="91425" rIns="91425" tIns="91425">
            <a:noAutofit/>
          </a:bodyPr>
          <a:lstStyle/>
          <a:p>
            <a:pPr lvl="0" rtl="0">
              <a:spcBef>
                <a:spcPts val="0"/>
              </a:spcBef>
              <a:buNone/>
            </a:pPr>
            <a:r>
              <a:rPr lang="en" sz="1200" u="sng">
                <a:solidFill>
                  <a:schemeClr val="hlink"/>
                </a:solidFill>
                <a:hlinkClick r:id="rId3"/>
              </a:rPr>
              <a:t>https://github.com/hunkim/DeepLearningZeroToAll/blob/master/lab-12-2-char-seq-rnn.py</a:t>
            </a:r>
            <a:r>
              <a:rPr lang="en" sz="1200">
                <a:solidFill>
                  <a:schemeClr val="dk1"/>
                </a:solidFill>
              </a:rPr>
              <a:t> </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sp>
        <p:nvSpPr>
          <p:cNvPr id="605" name="Shape 605"/>
          <p:cNvSpPr txBox="1"/>
          <p:nvPr>
            <p:ph type="title"/>
          </p:nvPr>
        </p:nvSpPr>
        <p:spPr>
          <a:xfrm>
            <a:off x="-8188" y="133945"/>
            <a:ext cx="9160500" cy="1285800"/>
          </a:xfrm>
          <a:prstGeom prst="rect">
            <a:avLst/>
          </a:prstGeom>
        </p:spPr>
        <p:txBody>
          <a:bodyPr anchorCtr="0" anchor="ctr" bIns="34275" lIns="34275" rIns="34275" tIns="34275">
            <a:noAutofit/>
          </a:bodyPr>
          <a:lstStyle/>
          <a:p>
            <a:pPr lvl="0">
              <a:spcBef>
                <a:spcPts val="0"/>
              </a:spcBef>
              <a:buNone/>
            </a:pPr>
            <a:r>
              <a:rPr lang="en"/>
              <a:t>Exercise</a:t>
            </a:r>
          </a:p>
        </p:txBody>
      </p:sp>
      <p:sp>
        <p:nvSpPr>
          <p:cNvPr id="606" name="Shape 606"/>
          <p:cNvSpPr txBox="1"/>
          <p:nvPr>
            <p:ph idx="1" type="body"/>
          </p:nvPr>
        </p:nvSpPr>
        <p:spPr>
          <a:xfrm>
            <a:off x="180210" y="1460003"/>
            <a:ext cx="8783400" cy="3013800"/>
          </a:xfrm>
          <a:prstGeom prst="rect">
            <a:avLst/>
          </a:prstGeom>
        </p:spPr>
        <p:txBody>
          <a:bodyPr anchorCtr="0" anchor="ctr" bIns="34275" lIns="34275" rIns="34275" tIns="34275">
            <a:noAutofit/>
          </a:bodyPr>
          <a:lstStyle/>
          <a:p>
            <a:pPr indent="-368300" lvl="0" marL="457200" rtl="0">
              <a:spcBef>
                <a:spcPts val="0"/>
              </a:spcBef>
              <a:buSzPct val="100000"/>
            </a:pPr>
            <a:r>
              <a:rPr lang="en" sz="2200"/>
              <a:t>Run long sequence RNN</a:t>
            </a:r>
          </a:p>
          <a:p>
            <a:pPr indent="-368300" lvl="0" marL="457200">
              <a:spcBef>
                <a:spcPts val="0"/>
              </a:spcBef>
              <a:buSzPct val="100000"/>
            </a:pPr>
            <a:r>
              <a:rPr lang="en" sz="2200"/>
              <a:t>Why it does not work?</a:t>
            </a: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0" name="Shape 610"/>
        <p:cNvGrpSpPr/>
        <p:nvPr/>
      </p:nvGrpSpPr>
      <p:grpSpPr>
        <a:xfrm>
          <a:off x="0" y="0"/>
          <a:ext cx="0" cy="0"/>
          <a:chOff x="0" y="0"/>
          <a:chExt cx="0" cy="0"/>
        </a:xfrm>
      </p:grpSpPr>
      <p:pic>
        <p:nvPicPr>
          <p:cNvPr id="611" name="Shape 611"/>
          <p:cNvPicPr preferRelativeResize="0"/>
          <p:nvPr/>
        </p:nvPicPr>
        <p:blipFill>
          <a:blip r:embed="rId3">
            <a:alphaModFix amt="7000"/>
          </a:blip>
          <a:stretch>
            <a:fillRect/>
          </a:stretch>
        </p:blipFill>
        <p:spPr>
          <a:xfrm>
            <a:off x="0" y="-222189"/>
            <a:ext cx="9144001" cy="3149479"/>
          </a:xfrm>
          <a:prstGeom prst="rect">
            <a:avLst/>
          </a:prstGeom>
          <a:noFill/>
          <a:ln>
            <a:noFill/>
          </a:ln>
        </p:spPr>
      </p:pic>
      <p:sp>
        <p:nvSpPr>
          <p:cNvPr id="612" name="Shape 612"/>
          <p:cNvSpPr txBox="1"/>
          <p:nvPr>
            <p:ph type="title"/>
          </p:nvPr>
        </p:nvSpPr>
        <p:spPr>
          <a:xfrm>
            <a:off x="1812726" y="853400"/>
            <a:ext cx="5518500" cy="1741200"/>
          </a:xfrm>
          <a:prstGeom prst="rect">
            <a:avLst/>
          </a:prstGeom>
          <a:noFill/>
          <a:ln>
            <a:noFill/>
          </a:ln>
        </p:spPr>
        <p:txBody>
          <a:bodyPr anchorCtr="0" anchor="b"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r>
              <a:rPr b="0" i="0" lang="en" sz="4400" u="none" cap="none" strike="noStrike">
                <a:solidFill>
                  <a:srgbClr val="000000"/>
                </a:solidFill>
                <a:latin typeface="Gill Sans"/>
                <a:ea typeface="Gill Sans"/>
                <a:cs typeface="Gill Sans"/>
                <a:sym typeface="Gill Sans"/>
              </a:rPr>
              <a:t>Lab 12-</a:t>
            </a:r>
            <a:r>
              <a:rPr lang="en"/>
              <a:t>4</a:t>
            </a:r>
          </a:p>
          <a:p>
            <a:pPr indent="0" lvl="0" marL="0" marR="0" rtl="0" algn="ctr">
              <a:lnSpc>
                <a:spcPct val="100000"/>
              </a:lnSpc>
              <a:spcBef>
                <a:spcPts val="0"/>
              </a:spcBef>
              <a:spcAft>
                <a:spcPts val="0"/>
              </a:spcAft>
              <a:buClr>
                <a:srgbClr val="000000"/>
              </a:buClr>
              <a:buSzPct val="25000"/>
              <a:buFont typeface="Gill Sans"/>
              <a:buNone/>
            </a:pPr>
            <a:r>
              <a:rPr b="0" i="0" lang="en" sz="2700" u="none" cap="none" strike="noStrike">
                <a:solidFill>
                  <a:srgbClr val="000000"/>
                </a:solidFill>
                <a:latin typeface="Gill Sans"/>
                <a:ea typeface="Gill Sans"/>
                <a:cs typeface="Gill Sans"/>
                <a:sym typeface="Gill Sans"/>
              </a:rPr>
              <a:t>RNN with long </a:t>
            </a:r>
            <a:r>
              <a:rPr lang="en" sz="2700"/>
              <a:t>sequences: Stacked RNN + Softmax layer</a:t>
            </a:r>
          </a:p>
        </p:txBody>
      </p:sp>
      <p:sp>
        <p:nvSpPr>
          <p:cNvPr id="613" name="Shape 613"/>
          <p:cNvSpPr txBox="1"/>
          <p:nvPr/>
        </p:nvSpPr>
        <p:spPr>
          <a:xfrm>
            <a:off x="1279125" y="3208031"/>
            <a:ext cx="6585900" cy="596100"/>
          </a:xfrm>
          <a:prstGeom prst="rect">
            <a:avLst/>
          </a:prstGeom>
          <a:noFill/>
          <a:ln>
            <a:noFill/>
          </a:ln>
        </p:spPr>
        <p:txBody>
          <a:bodyPr anchorCtr="0" anchor="t" bIns="26775" lIns="26775" rIns="26775" tIns="26775">
            <a:noAutofit/>
          </a:bodyPr>
          <a:lstStyle/>
          <a:p>
            <a:pPr lvl="0" rtl="0" algn="ctr">
              <a:spcBef>
                <a:spcPts val="0"/>
              </a:spcBef>
              <a:buNone/>
            </a:pPr>
            <a:r>
              <a:rPr lang="en" sz="1900">
                <a:latin typeface="Gill Sans"/>
                <a:ea typeface="Gill Sans"/>
                <a:cs typeface="Gill Sans"/>
                <a:sym typeface="Gill Sans"/>
              </a:rPr>
              <a:t>Sung Kim &lt;</a:t>
            </a:r>
            <a:r>
              <a:rPr lang="en" sz="1900" u="sng">
                <a:solidFill>
                  <a:srgbClr val="0000FF"/>
                </a:solidFill>
                <a:latin typeface="Gill Sans"/>
                <a:ea typeface="Gill Sans"/>
                <a:cs typeface="Gill Sans"/>
                <a:sym typeface="Gill Sans"/>
                <a:hlinkClick r:id="rId4"/>
              </a:rPr>
              <a:t>hunkim+ml@gmail.com</a:t>
            </a:r>
            <a:r>
              <a:rPr lang="en" sz="1900">
                <a:latin typeface="Gill Sans"/>
                <a:ea typeface="Gill Sans"/>
                <a:cs typeface="Gill Sans"/>
                <a:sym typeface="Gill Sans"/>
              </a:rPr>
              <a:t>&gt;</a:t>
            </a:r>
          </a:p>
          <a:p>
            <a:pPr lvl="0" rtl="0" algn="ctr">
              <a:spcBef>
                <a:spcPts val="0"/>
              </a:spcBef>
              <a:buNone/>
            </a:pPr>
            <a:r>
              <a:rPr lang="en" sz="1900">
                <a:latin typeface="Gill Sans"/>
                <a:ea typeface="Gill Sans"/>
                <a:cs typeface="Gill Sans"/>
                <a:sym typeface="Gill Sans"/>
              </a:rPr>
              <a:t>Code: </a:t>
            </a:r>
            <a:r>
              <a:rPr lang="en" sz="1900" u="sng">
                <a:solidFill>
                  <a:srgbClr val="0000FF"/>
                </a:solidFill>
                <a:latin typeface="Gill Sans"/>
                <a:ea typeface="Gill Sans"/>
                <a:cs typeface="Gill Sans"/>
                <a:sym typeface="Gill Sans"/>
                <a:hlinkClick r:id="rId5"/>
              </a:rPr>
              <a:t>https://github.com/hunkim/DeepLearningZeroToAll/</a:t>
            </a:r>
          </a:p>
          <a:p>
            <a:pPr lvl="0" rtl="0" algn="ctr">
              <a:spcBef>
                <a:spcPts val="0"/>
              </a:spcBef>
              <a:buNone/>
            </a:pPr>
            <a:r>
              <a:t/>
            </a:r>
            <a:endParaRPr sz="1900">
              <a:latin typeface="Gill Sans"/>
              <a:ea typeface="Gill Sans"/>
              <a:cs typeface="Gill Sans"/>
              <a:sym typeface="Gill Sans"/>
            </a:endParaRPr>
          </a:p>
          <a:p>
            <a:pPr lvl="0" rtl="0" algn="ctr">
              <a:spcBef>
                <a:spcPts val="0"/>
              </a:spcBef>
              <a:buNone/>
            </a:pPr>
            <a:r>
              <a:t/>
            </a:r>
            <a:endParaRPr sz="1900">
              <a:latin typeface="Gill Sans"/>
              <a:ea typeface="Gill Sans"/>
              <a:cs typeface="Gill Sans"/>
              <a:sym typeface="Gill Sans"/>
            </a:endParaRPr>
          </a:p>
        </p:txBody>
      </p:sp>
      <p:grpSp>
        <p:nvGrpSpPr>
          <p:cNvPr id="614" name="Shape 614"/>
          <p:cNvGrpSpPr/>
          <p:nvPr/>
        </p:nvGrpSpPr>
        <p:grpSpPr>
          <a:xfrm>
            <a:off x="-348126" y="87975"/>
            <a:ext cx="2543802" cy="1589521"/>
            <a:chOff x="-928337" y="234600"/>
            <a:chExt cx="6783474" cy="4238725"/>
          </a:xfrm>
        </p:grpSpPr>
        <p:pic>
          <p:nvPicPr>
            <p:cNvPr id="615" name="Shape 615"/>
            <p:cNvPicPr preferRelativeResize="0"/>
            <p:nvPr/>
          </p:nvPicPr>
          <p:blipFill>
            <a:blip r:embed="rId6">
              <a:alphaModFix/>
            </a:blip>
            <a:stretch>
              <a:fillRect/>
            </a:stretch>
          </p:blipFill>
          <p:spPr>
            <a:xfrm>
              <a:off x="-928337" y="656924"/>
              <a:ext cx="6783474" cy="3816400"/>
            </a:xfrm>
            <a:prstGeom prst="rect">
              <a:avLst/>
            </a:prstGeom>
            <a:noFill/>
            <a:ln>
              <a:noFill/>
            </a:ln>
          </p:spPr>
        </p:pic>
        <p:sp>
          <p:nvSpPr>
            <p:cNvPr id="616" name="Shape 616"/>
            <p:cNvSpPr txBox="1"/>
            <p:nvPr/>
          </p:nvSpPr>
          <p:spPr>
            <a:xfrm>
              <a:off x="672550" y="234600"/>
              <a:ext cx="3581700" cy="1051200"/>
            </a:xfrm>
            <a:prstGeom prst="rect">
              <a:avLst/>
            </a:prstGeom>
            <a:noFill/>
            <a:ln>
              <a:noFill/>
            </a:ln>
          </p:spPr>
          <p:txBody>
            <a:bodyPr anchorCtr="0" anchor="t" bIns="34275" lIns="34275" rIns="34275" tIns="34275">
              <a:noAutofit/>
            </a:bodyPr>
            <a:lstStyle/>
            <a:p>
              <a:pPr lvl="0" rtl="0">
                <a:spcBef>
                  <a:spcPts val="0"/>
                </a:spcBef>
                <a:buNone/>
              </a:pPr>
              <a:r>
                <a:rPr lang="en" sz="1800"/>
                <a:t>With TF 1.0!</a:t>
              </a:r>
            </a:p>
          </p:txBody>
        </p:sp>
      </p:grpSp>
      <p:pic>
        <p:nvPicPr>
          <p:cNvPr id="617" name="Shape 617"/>
          <p:cNvPicPr preferRelativeResize="0"/>
          <p:nvPr/>
        </p:nvPicPr>
        <p:blipFill>
          <a:blip r:embed="rId7">
            <a:alphaModFix/>
          </a:blip>
          <a:stretch>
            <a:fillRect/>
          </a:stretch>
        </p:blipFill>
        <p:spPr>
          <a:xfrm>
            <a:off x="7546340" y="4261901"/>
            <a:ext cx="1428750" cy="77509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
        <p:nvSpPr>
          <p:cNvPr id="622" name="Shape 622"/>
          <p:cNvSpPr txBox="1"/>
          <p:nvPr>
            <p:ph type="title"/>
          </p:nvPr>
        </p:nvSpPr>
        <p:spPr>
          <a:xfrm>
            <a:off x="225375" y="133950"/>
            <a:ext cx="8813100" cy="1285800"/>
          </a:xfrm>
          <a:prstGeom prst="rect">
            <a:avLst/>
          </a:prstGeom>
        </p:spPr>
        <p:txBody>
          <a:bodyPr anchorCtr="0" anchor="ctr" bIns="34275" lIns="34275" rIns="34275" tIns="34275">
            <a:noAutofit/>
          </a:bodyPr>
          <a:lstStyle/>
          <a:p>
            <a:pPr lvl="0" rtl="0">
              <a:spcBef>
                <a:spcPts val="0"/>
              </a:spcBef>
              <a:buNone/>
            </a:pPr>
            <a:r>
              <a:rPr lang="en" sz="3000" u="sng">
                <a:solidFill>
                  <a:schemeClr val="hlink"/>
                </a:solidFill>
                <a:hlinkClick r:id="rId3"/>
              </a:rPr>
              <a:t>https://github.com/hunkim/DeepLearningZeroToAll/</a:t>
            </a:r>
            <a:r>
              <a:rPr lang="en" sz="3000"/>
              <a:t> </a:t>
            </a:r>
          </a:p>
        </p:txBody>
      </p:sp>
      <p:pic>
        <p:nvPicPr>
          <p:cNvPr id="623" name="Shape 623"/>
          <p:cNvPicPr preferRelativeResize="0"/>
          <p:nvPr/>
        </p:nvPicPr>
        <p:blipFill>
          <a:blip r:embed="rId4">
            <a:alphaModFix/>
          </a:blip>
          <a:stretch>
            <a:fillRect/>
          </a:stretch>
        </p:blipFill>
        <p:spPr>
          <a:xfrm>
            <a:off x="228600" y="1724550"/>
            <a:ext cx="4194500" cy="256299"/>
          </a:xfrm>
          <a:prstGeom prst="rect">
            <a:avLst/>
          </a:prstGeom>
          <a:noFill/>
          <a:ln>
            <a:noFill/>
          </a:ln>
        </p:spPr>
      </p:pic>
      <p:pic>
        <p:nvPicPr>
          <p:cNvPr id="624" name="Shape 624"/>
          <p:cNvPicPr preferRelativeResize="0"/>
          <p:nvPr/>
        </p:nvPicPr>
        <p:blipFill>
          <a:blip r:embed="rId5">
            <a:alphaModFix/>
          </a:blip>
          <a:stretch>
            <a:fillRect/>
          </a:stretch>
        </p:blipFill>
        <p:spPr>
          <a:xfrm>
            <a:off x="4458725" y="1731249"/>
            <a:ext cx="4415503" cy="264750"/>
          </a:xfrm>
          <a:prstGeom prst="rect">
            <a:avLst/>
          </a:prstGeom>
          <a:noFill/>
          <a:ln>
            <a:noFill/>
          </a:ln>
        </p:spPr>
      </p:pic>
      <p:pic>
        <p:nvPicPr>
          <p:cNvPr id="625" name="Shape 625"/>
          <p:cNvPicPr preferRelativeResize="0"/>
          <p:nvPr/>
        </p:nvPicPr>
        <p:blipFill>
          <a:blip r:embed="rId6">
            <a:alphaModFix/>
          </a:blip>
          <a:stretch>
            <a:fillRect/>
          </a:stretch>
        </p:blipFill>
        <p:spPr>
          <a:xfrm>
            <a:off x="271237" y="2080775"/>
            <a:ext cx="4109213" cy="256300"/>
          </a:xfrm>
          <a:prstGeom prst="rect">
            <a:avLst/>
          </a:prstGeom>
          <a:noFill/>
          <a:ln>
            <a:noFill/>
          </a:ln>
        </p:spPr>
      </p:pic>
      <p:pic>
        <p:nvPicPr>
          <p:cNvPr id="626" name="Shape 626"/>
          <p:cNvPicPr preferRelativeResize="0"/>
          <p:nvPr/>
        </p:nvPicPr>
        <p:blipFill>
          <a:blip r:embed="rId7">
            <a:alphaModFix/>
          </a:blip>
          <a:stretch>
            <a:fillRect/>
          </a:stretch>
        </p:blipFill>
        <p:spPr>
          <a:xfrm>
            <a:off x="4458725" y="2080775"/>
            <a:ext cx="4420023" cy="283848"/>
          </a:xfrm>
          <a:prstGeom prst="rect">
            <a:avLst/>
          </a:prstGeom>
          <a:noFill/>
          <a:ln>
            <a:noFill/>
          </a:ln>
        </p:spPr>
      </p:pic>
      <p:pic>
        <p:nvPicPr>
          <p:cNvPr id="627" name="Shape 627"/>
          <p:cNvPicPr preferRelativeResize="0"/>
          <p:nvPr/>
        </p:nvPicPr>
        <p:blipFill>
          <a:blip r:embed="rId8">
            <a:alphaModFix/>
          </a:blip>
          <a:stretch>
            <a:fillRect/>
          </a:stretch>
        </p:blipFill>
        <p:spPr>
          <a:xfrm>
            <a:off x="228600" y="2489475"/>
            <a:ext cx="4186236" cy="256299"/>
          </a:xfrm>
          <a:prstGeom prst="rect">
            <a:avLst/>
          </a:prstGeom>
          <a:noFill/>
          <a:ln>
            <a:noFill/>
          </a:ln>
        </p:spPr>
      </p:pic>
      <p:pic>
        <p:nvPicPr>
          <p:cNvPr id="628" name="Shape 628"/>
          <p:cNvPicPr preferRelativeResize="0"/>
          <p:nvPr/>
        </p:nvPicPr>
        <p:blipFill>
          <a:blip r:embed="rId9">
            <a:alphaModFix/>
          </a:blip>
          <a:stretch>
            <a:fillRect/>
          </a:stretch>
        </p:blipFill>
        <p:spPr>
          <a:xfrm>
            <a:off x="4483975" y="2489475"/>
            <a:ext cx="4420030" cy="256299"/>
          </a:xfrm>
          <a:prstGeom prst="rect">
            <a:avLst/>
          </a:prstGeom>
          <a:noFill/>
          <a:ln>
            <a:noFill/>
          </a:ln>
        </p:spPr>
      </p:pic>
      <p:pic>
        <p:nvPicPr>
          <p:cNvPr id="629" name="Shape 629"/>
          <p:cNvPicPr preferRelativeResize="0"/>
          <p:nvPr/>
        </p:nvPicPr>
        <p:blipFill>
          <a:blip r:embed="rId10">
            <a:alphaModFix/>
          </a:blip>
          <a:stretch>
            <a:fillRect/>
          </a:stretch>
        </p:blipFill>
        <p:spPr>
          <a:xfrm>
            <a:off x="228600" y="2821975"/>
            <a:ext cx="4194500" cy="253044"/>
          </a:xfrm>
          <a:prstGeom prst="rect">
            <a:avLst/>
          </a:prstGeom>
          <a:noFill/>
          <a:ln>
            <a:noFill/>
          </a:ln>
        </p:spPr>
      </p:pic>
      <p:pic>
        <p:nvPicPr>
          <p:cNvPr id="630" name="Shape 630"/>
          <p:cNvPicPr preferRelativeResize="0"/>
          <p:nvPr/>
        </p:nvPicPr>
        <p:blipFill>
          <a:blip r:embed="rId11">
            <a:alphaModFix/>
          </a:blip>
          <a:stretch>
            <a:fillRect/>
          </a:stretch>
        </p:blipFill>
        <p:spPr>
          <a:xfrm>
            <a:off x="4458725" y="2783824"/>
            <a:ext cx="4420024" cy="264750"/>
          </a:xfrm>
          <a:prstGeom prst="rect">
            <a:avLst/>
          </a:prstGeom>
          <a:noFill/>
          <a:ln>
            <a:noFill/>
          </a:ln>
        </p:spPr>
      </p:pic>
      <p:pic>
        <p:nvPicPr>
          <p:cNvPr id="631" name="Shape 631"/>
          <p:cNvPicPr preferRelativeResize="0"/>
          <p:nvPr/>
        </p:nvPicPr>
        <p:blipFill>
          <a:blip r:embed="rId12">
            <a:alphaModFix/>
          </a:blip>
          <a:stretch>
            <a:fillRect/>
          </a:stretch>
        </p:blipFill>
        <p:spPr>
          <a:xfrm>
            <a:off x="195050" y="3101996"/>
            <a:ext cx="4274573" cy="279153"/>
          </a:xfrm>
          <a:prstGeom prst="rect">
            <a:avLst/>
          </a:prstGeom>
          <a:noFill/>
          <a:ln>
            <a:noFill/>
          </a:ln>
        </p:spPr>
      </p:pic>
      <p:pic>
        <p:nvPicPr>
          <p:cNvPr id="632" name="Shape 632"/>
          <p:cNvPicPr preferRelativeResize="0"/>
          <p:nvPr/>
        </p:nvPicPr>
        <p:blipFill>
          <a:blip r:embed="rId13">
            <a:alphaModFix/>
          </a:blip>
          <a:stretch>
            <a:fillRect/>
          </a:stretch>
        </p:blipFill>
        <p:spPr>
          <a:xfrm>
            <a:off x="4469625" y="3097100"/>
            <a:ext cx="4498360" cy="279150"/>
          </a:xfrm>
          <a:prstGeom prst="rect">
            <a:avLst/>
          </a:prstGeom>
          <a:noFill/>
          <a:ln>
            <a:noFill/>
          </a:ln>
        </p:spPr>
      </p:pic>
      <p:pic>
        <p:nvPicPr>
          <p:cNvPr id="633" name="Shape 633"/>
          <p:cNvPicPr preferRelativeResize="0"/>
          <p:nvPr/>
        </p:nvPicPr>
        <p:blipFill>
          <a:blip r:embed="rId14">
            <a:alphaModFix/>
          </a:blip>
          <a:stretch>
            <a:fillRect/>
          </a:stretch>
        </p:blipFill>
        <p:spPr>
          <a:xfrm>
            <a:off x="228600" y="1721700"/>
            <a:ext cx="2078579" cy="279149"/>
          </a:xfrm>
          <a:prstGeom prst="rect">
            <a:avLst/>
          </a:prstGeom>
          <a:noFill/>
          <a:ln>
            <a:noFill/>
          </a:ln>
        </p:spPr>
      </p:pic>
      <p:pic>
        <p:nvPicPr>
          <p:cNvPr id="634" name="Shape 634"/>
          <p:cNvPicPr preferRelativeResize="0"/>
          <p:nvPr/>
        </p:nvPicPr>
        <p:blipFill>
          <a:blip r:embed="rId15">
            <a:alphaModFix/>
          </a:blip>
          <a:stretch>
            <a:fillRect/>
          </a:stretch>
        </p:blipFill>
        <p:spPr>
          <a:xfrm>
            <a:off x="6729650" y="3086625"/>
            <a:ext cx="2144587" cy="27914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8" name="Shape 638"/>
        <p:cNvGrpSpPr/>
        <p:nvPr/>
      </p:nvGrpSpPr>
      <p:grpSpPr>
        <a:xfrm>
          <a:off x="0" y="0"/>
          <a:ext cx="0" cy="0"/>
          <a:chOff x="0" y="0"/>
          <a:chExt cx="0" cy="0"/>
        </a:xfrm>
      </p:grpSpPr>
      <p:sp>
        <p:nvSpPr>
          <p:cNvPr id="639" name="Shape 639"/>
          <p:cNvSpPr txBox="1"/>
          <p:nvPr>
            <p:ph type="title"/>
          </p:nvPr>
        </p:nvSpPr>
        <p:spPr>
          <a:xfrm>
            <a:off x="-8188" y="133945"/>
            <a:ext cx="9160500" cy="1285800"/>
          </a:xfrm>
          <a:prstGeom prst="rect">
            <a:avLst/>
          </a:prstGeom>
        </p:spPr>
        <p:txBody>
          <a:bodyPr anchorCtr="0" anchor="ctr" bIns="34275" lIns="34275" rIns="34275" tIns="34275">
            <a:noAutofit/>
          </a:bodyPr>
          <a:lstStyle/>
          <a:p>
            <a:pPr lvl="0" rtl="0">
              <a:spcBef>
                <a:spcPts val="0"/>
              </a:spcBef>
              <a:buNone/>
            </a:pPr>
            <a:r>
              <a:rPr lang="en"/>
              <a:t>Really long sentence?</a:t>
            </a:r>
          </a:p>
        </p:txBody>
      </p:sp>
      <p:sp>
        <p:nvSpPr>
          <p:cNvPr id="640" name="Shape 640"/>
          <p:cNvSpPr txBox="1"/>
          <p:nvPr/>
        </p:nvSpPr>
        <p:spPr>
          <a:xfrm>
            <a:off x="84200" y="1285875"/>
            <a:ext cx="9068100" cy="1285800"/>
          </a:xfrm>
          <a:prstGeom prst="rect">
            <a:avLst/>
          </a:prstGeom>
          <a:noFill/>
          <a:ln>
            <a:noFill/>
          </a:ln>
        </p:spPr>
        <p:txBody>
          <a:bodyPr anchorCtr="0" anchor="ctr" bIns="91425" lIns="91425" rIns="91425" tIns="91425">
            <a:noAutofit/>
          </a:bodyPr>
          <a:lstStyle/>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sentence = (</a:t>
            </a:r>
            <a:r>
              <a:rPr b="1" lang="en" sz="1600">
                <a:solidFill>
                  <a:srgbClr val="008080"/>
                </a:solidFill>
                <a:highlight>
                  <a:srgbClr val="FFFFFF"/>
                </a:highlight>
                <a:latin typeface="Consolas"/>
                <a:ea typeface="Consolas"/>
                <a:cs typeface="Consolas"/>
                <a:sym typeface="Consolas"/>
              </a:rPr>
              <a:t>"if you want to build a ship, don't drum up people together to "</a:t>
            </a:r>
          </a:p>
          <a:p>
            <a:pPr indent="0" lvl="0" marL="0" rtl="0">
              <a:lnSpc>
                <a:spcPct val="115000"/>
              </a:lnSpc>
              <a:spcBef>
                <a:spcPts val="0"/>
              </a:spcBef>
              <a:buNone/>
            </a:pPr>
            <a:r>
              <a:rPr b="1" lang="en" sz="1600">
                <a:solidFill>
                  <a:srgbClr val="008080"/>
                </a:solidFill>
                <a:highlight>
                  <a:srgbClr val="FFFFFF"/>
                </a:highlight>
                <a:latin typeface="Consolas"/>
                <a:ea typeface="Consolas"/>
                <a:cs typeface="Consolas"/>
                <a:sym typeface="Consolas"/>
              </a:rPr>
              <a:t>           "collect wood and don't assign them tasks and work, but rather "</a:t>
            </a:r>
          </a:p>
          <a:p>
            <a:pPr indent="0" lvl="0" marL="0" rtl="0">
              <a:lnSpc>
                <a:spcPct val="115000"/>
              </a:lnSpc>
              <a:spcBef>
                <a:spcPts val="0"/>
              </a:spcBef>
              <a:buNone/>
            </a:pPr>
            <a:r>
              <a:rPr b="1" lang="en" sz="1600">
                <a:solidFill>
                  <a:srgbClr val="008080"/>
                </a:solidFill>
                <a:highlight>
                  <a:srgbClr val="FFFFFF"/>
                </a:highlight>
                <a:latin typeface="Consolas"/>
                <a:ea typeface="Consolas"/>
                <a:cs typeface="Consolas"/>
                <a:sym typeface="Consolas"/>
              </a:rPr>
              <a:t>           "teach them to long for the endless immensity of the sea."</a:t>
            </a:r>
            <a:r>
              <a:rPr lang="en" sz="1600">
                <a:solidFill>
                  <a:schemeClr val="dk1"/>
                </a:solidFill>
                <a:highlight>
                  <a:srgbClr val="FFFFFF"/>
                </a:highlight>
                <a:latin typeface="Consolas"/>
                <a:ea typeface="Consolas"/>
                <a:cs typeface="Consolas"/>
                <a:sym typeface="Consolas"/>
              </a:rPr>
              <a:t>)</a:t>
            </a:r>
          </a:p>
        </p:txBody>
      </p:sp>
      <p:sp>
        <p:nvSpPr>
          <p:cNvPr id="641" name="Shape 641"/>
          <p:cNvSpPr txBox="1"/>
          <p:nvPr/>
        </p:nvSpPr>
        <p:spPr>
          <a:xfrm>
            <a:off x="2979250" y="4890000"/>
            <a:ext cx="6512400" cy="319200"/>
          </a:xfrm>
          <a:prstGeom prst="rect">
            <a:avLst/>
          </a:prstGeom>
          <a:noFill/>
          <a:ln>
            <a:noFill/>
          </a:ln>
        </p:spPr>
        <p:txBody>
          <a:bodyPr anchorCtr="0" anchor="ctr" bIns="91425" lIns="91425" rIns="91425" tIns="91425">
            <a:noAutofit/>
          </a:bodyPr>
          <a:lstStyle/>
          <a:p>
            <a:pPr lvl="0" rtl="0">
              <a:spcBef>
                <a:spcPts val="0"/>
              </a:spcBef>
              <a:buNone/>
            </a:pPr>
            <a:r>
              <a:rPr lang="en" sz="1200" u="sng">
                <a:solidFill>
                  <a:schemeClr val="hlink"/>
                </a:solidFill>
                <a:hlinkClick r:id="rId3"/>
              </a:rPr>
              <a:t>https://github.com/hunkim/DeepLearningZeroToAll/blob/master/lab-12-4-rnn_long_char.py</a:t>
            </a:r>
            <a:r>
              <a:rPr lang="en" sz="1200">
                <a:solidFill>
                  <a:schemeClr val="dk1"/>
                </a:solidFill>
              </a:rPr>
              <a:t> </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5" name="Shape 645"/>
        <p:cNvGrpSpPr/>
        <p:nvPr/>
      </p:nvGrpSpPr>
      <p:grpSpPr>
        <a:xfrm>
          <a:off x="0" y="0"/>
          <a:ext cx="0" cy="0"/>
          <a:chOff x="0" y="0"/>
          <a:chExt cx="0" cy="0"/>
        </a:xfrm>
      </p:grpSpPr>
      <p:sp>
        <p:nvSpPr>
          <p:cNvPr id="646" name="Shape 646"/>
          <p:cNvSpPr txBox="1"/>
          <p:nvPr>
            <p:ph type="title"/>
          </p:nvPr>
        </p:nvSpPr>
        <p:spPr>
          <a:xfrm>
            <a:off x="6496477" y="89225"/>
            <a:ext cx="2655600" cy="1285800"/>
          </a:xfrm>
          <a:prstGeom prst="rect">
            <a:avLst/>
          </a:prstGeom>
        </p:spPr>
        <p:txBody>
          <a:bodyPr anchorCtr="0" anchor="ctr" bIns="34275" lIns="34275" rIns="34275" tIns="34275">
            <a:noAutofit/>
          </a:bodyPr>
          <a:lstStyle/>
          <a:p>
            <a:pPr lvl="0" rtl="0">
              <a:spcBef>
                <a:spcPts val="0"/>
              </a:spcBef>
              <a:buNone/>
            </a:pPr>
            <a:r>
              <a:rPr lang="en"/>
              <a:t>Making dataset</a:t>
            </a:r>
          </a:p>
        </p:txBody>
      </p:sp>
      <p:sp>
        <p:nvSpPr>
          <p:cNvPr id="647" name="Shape 647"/>
          <p:cNvSpPr txBox="1"/>
          <p:nvPr/>
        </p:nvSpPr>
        <p:spPr>
          <a:xfrm>
            <a:off x="84200" y="106200"/>
            <a:ext cx="6289200" cy="4931100"/>
          </a:xfrm>
          <a:prstGeom prst="rect">
            <a:avLst/>
          </a:prstGeom>
          <a:noFill/>
          <a:ln>
            <a:noFill/>
          </a:ln>
        </p:spPr>
        <p:txBody>
          <a:bodyPr anchorCtr="0" anchor="ctr" bIns="91425" lIns="91425" rIns="91425" tIns="91425">
            <a:noAutofit/>
          </a:bodyPr>
          <a:lstStyle/>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char_set = </a:t>
            </a:r>
            <a:r>
              <a:rPr lang="en" sz="1600">
                <a:solidFill>
                  <a:srgbClr val="000080"/>
                </a:solidFill>
                <a:highlight>
                  <a:srgbClr val="FFFFFF"/>
                </a:highlight>
                <a:latin typeface="Consolas"/>
                <a:ea typeface="Consolas"/>
                <a:cs typeface="Consolas"/>
                <a:sym typeface="Consolas"/>
              </a:rPr>
              <a:t>list</a:t>
            </a:r>
            <a:r>
              <a:rPr lang="en" sz="1600">
                <a:solidFill>
                  <a:schemeClr val="dk1"/>
                </a:solidFill>
                <a:highlight>
                  <a:srgbClr val="FFFFFF"/>
                </a:highlight>
                <a:latin typeface="Consolas"/>
                <a:ea typeface="Consolas"/>
                <a:cs typeface="Consolas"/>
                <a:sym typeface="Consolas"/>
              </a:rPr>
              <a:t>(</a:t>
            </a:r>
            <a:r>
              <a:rPr lang="en" sz="1600">
                <a:solidFill>
                  <a:srgbClr val="000080"/>
                </a:solidFill>
                <a:highlight>
                  <a:srgbClr val="FFFFFF"/>
                </a:highlight>
                <a:latin typeface="Consolas"/>
                <a:ea typeface="Consolas"/>
                <a:cs typeface="Consolas"/>
                <a:sym typeface="Consolas"/>
              </a:rPr>
              <a:t>set</a:t>
            </a:r>
            <a:r>
              <a:rPr lang="en" sz="1600">
                <a:solidFill>
                  <a:schemeClr val="dk1"/>
                </a:solidFill>
                <a:highlight>
                  <a:srgbClr val="FFFFFF"/>
                </a:highlight>
                <a:latin typeface="Consolas"/>
                <a:ea typeface="Consolas"/>
                <a:cs typeface="Consolas"/>
                <a:sym typeface="Consolas"/>
              </a:rPr>
              <a:t>(sentence))</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char_dic = {w: i </a:t>
            </a:r>
            <a:r>
              <a:rPr b="1" lang="en" sz="1600">
                <a:solidFill>
                  <a:srgbClr val="000080"/>
                </a:solidFill>
                <a:highlight>
                  <a:srgbClr val="FFFFFF"/>
                </a:highlight>
                <a:latin typeface="Consolas"/>
                <a:ea typeface="Consolas"/>
                <a:cs typeface="Consolas"/>
                <a:sym typeface="Consolas"/>
              </a:rPr>
              <a:t>for </a:t>
            </a:r>
            <a:r>
              <a:rPr lang="en" sz="1600">
                <a:solidFill>
                  <a:schemeClr val="dk1"/>
                </a:solidFill>
                <a:highlight>
                  <a:srgbClr val="FFFFFF"/>
                </a:highlight>
                <a:latin typeface="Consolas"/>
                <a:ea typeface="Consolas"/>
                <a:cs typeface="Consolas"/>
                <a:sym typeface="Consolas"/>
              </a:rPr>
              <a:t>i, w </a:t>
            </a:r>
            <a:r>
              <a:rPr b="1" lang="en" sz="1600">
                <a:solidFill>
                  <a:srgbClr val="000080"/>
                </a:solidFill>
                <a:highlight>
                  <a:srgbClr val="FFFFFF"/>
                </a:highlight>
                <a:latin typeface="Consolas"/>
                <a:ea typeface="Consolas"/>
                <a:cs typeface="Consolas"/>
                <a:sym typeface="Consolas"/>
              </a:rPr>
              <a:t>in </a:t>
            </a:r>
            <a:r>
              <a:rPr lang="en" sz="1600">
                <a:solidFill>
                  <a:srgbClr val="000080"/>
                </a:solidFill>
                <a:highlight>
                  <a:srgbClr val="FFFFFF"/>
                </a:highlight>
                <a:latin typeface="Consolas"/>
                <a:ea typeface="Consolas"/>
                <a:cs typeface="Consolas"/>
                <a:sym typeface="Consolas"/>
              </a:rPr>
              <a:t>enumerate</a:t>
            </a:r>
            <a:r>
              <a:rPr lang="en" sz="1600">
                <a:solidFill>
                  <a:schemeClr val="dk1"/>
                </a:solidFill>
                <a:highlight>
                  <a:srgbClr val="FFFFFF"/>
                </a:highlight>
                <a:latin typeface="Consolas"/>
                <a:ea typeface="Consolas"/>
                <a:cs typeface="Consolas"/>
                <a:sym typeface="Consolas"/>
              </a:rPr>
              <a:t>(char_set)}</a:t>
            </a:r>
          </a:p>
          <a:p>
            <a:pPr indent="0" lvl="0" marL="0" rtl="0">
              <a:lnSpc>
                <a:spcPct val="115000"/>
              </a:lnSpc>
              <a:spcBef>
                <a:spcPts val="0"/>
              </a:spcBef>
              <a:buNone/>
            </a:pPr>
            <a:r>
              <a:t/>
            </a:r>
            <a:endParaRPr i="1" sz="16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dataX = []</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dataY = []</a:t>
            </a:r>
          </a:p>
          <a:p>
            <a:pPr indent="0" lvl="0" marL="0" rtl="0">
              <a:lnSpc>
                <a:spcPct val="115000"/>
              </a:lnSpc>
              <a:spcBef>
                <a:spcPts val="0"/>
              </a:spcBef>
              <a:buNone/>
            </a:pPr>
            <a:r>
              <a:rPr b="1" lang="en" sz="1600">
                <a:solidFill>
                  <a:srgbClr val="000080"/>
                </a:solidFill>
                <a:highlight>
                  <a:srgbClr val="FFFFFF"/>
                </a:highlight>
                <a:latin typeface="Consolas"/>
                <a:ea typeface="Consolas"/>
                <a:cs typeface="Consolas"/>
                <a:sym typeface="Consolas"/>
              </a:rPr>
              <a:t>for </a:t>
            </a:r>
            <a:r>
              <a:rPr lang="en" sz="1600">
                <a:solidFill>
                  <a:schemeClr val="dk1"/>
                </a:solidFill>
                <a:highlight>
                  <a:srgbClr val="FFFFFF"/>
                </a:highlight>
                <a:latin typeface="Consolas"/>
                <a:ea typeface="Consolas"/>
                <a:cs typeface="Consolas"/>
                <a:sym typeface="Consolas"/>
              </a:rPr>
              <a:t>i </a:t>
            </a:r>
            <a:r>
              <a:rPr b="1" lang="en" sz="1600">
                <a:solidFill>
                  <a:srgbClr val="000080"/>
                </a:solidFill>
                <a:highlight>
                  <a:srgbClr val="FFFFFF"/>
                </a:highlight>
                <a:latin typeface="Consolas"/>
                <a:ea typeface="Consolas"/>
                <a:cs typeface="Consolas"/>
                <a:sym typeface="Consolas"/>
              </a:rPr>
              <a:t>in </a:t>
            </a:r>
            <a:r>
              <a:rPr lang="en" sz="1600">
                <a:solidFill>
                  <a:srgbClr val="000080"/>
                </a:solidFill>
                <a:highlight>
                  <a:srgbClr val="FFFFFF"/>
                </a:highlight>
                <a:latin typeface="Consolas"/>
                <a:ea typeface="Consolas"/>
                <a:cs typeface="Consolas"/>
                <a:sym typeface="Consolas"/>
              </a:rPr>
              <a:t>range</a:t>
            </a:r>
            <a:r>
              <a:rPr lang="en" sz="1600">
                <a:solidFill>
                  <a:schemeClr val="dk1"/>
                </a:solidFill>
                <a:highlight>
                  <a:srgbClr val="FFFFFF"/>
                </a:highlight>
                <a:latin typeface="Consolas"/>
                <a:ea typeface="Consolas"/>
                <a:cs typeface="Consolas"/>
                <a:sym typeface="Consolas"/>
              </a:rPr>
              <a:t>(</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80"/>
                </a:solidFill>
                <a:highlight>
                  <a:srgbClr val="FFFFFF"/>
                </a:highlight>
                <a:latin typeface="Consolas"/>
                <a:ea typeface="Consolas"/>
                <a:cs typeface="Consolas"/>
                <a:sym typeface="Consolas"/>
              </a:rPr>
              <a:t>len</a:t>
            </a:r>
            <a:r>
              <a:rPr lang="en" sz="1600">
                <a:solidFill>
                  <a:schemeClr val="dk1"/>
                </a:solidFill>
                <a:highlight>
                  <a:srgbClr val="FFFFFF"/>
                </a:highlight>
                <a:latin typeface="Consolas"/>
                <a:ea typeface="Consolas"/>
                <a:cs typeface="Consolas"/>
                <a:sym typeface="Consolas"/>
              </a:rPr>
              <a:t>(sentence) - seq_length):</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x_str = sentence[i:i + seq_length]</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y_str = sentence[i + </a:t>
            </a:r>
            <a:r>
              <a:rPr lang="en" sz="1600">
                <a:solidFill>
                  <a:srgbClr val="0000FF"/>
                </a:solidFill>
                <a:highlight>
                  <a:srgbClr val="FFFFFF"/>
                </a:highlight>
                <a:latin typeface="Consolas"/>
                <a:ea typeface="Consolas"/>
                <a:cs typeface="Consolas"/>
                <a:sym typeface="Consolas"/>
              </a:rPr>
              <a:t>1</a:t>
            </a:r>
            <a:r>
              <a:rPr lang="en" sz="1600">
                <a:solidFill>
                  <a:schemeClr val="dk1"/>
                </a:solidFill>
                <a:highlight>
                  <a:srgbClr val="FFFFFF"/>
                </a:highlight>
                <a:latin typeface="Consolas"/>
                <a:ea typeface="Consolas"/>
                <a:cs typeface="Consolas"/>
                <a:sym typeface="Consolas"/>
              </a:rPr>
              <a:t>: i + seq_length + </a:t>
            </a:r>
            <a:r>
              <a:rPr lang="en" sz="1600">
                <a:solidFill>
                  <a:srgbClr val="0000FF"/>
                </a:solidFill>
                <a:highlight>
                  <a:srgbClr val="FFFFFF"/>
                </a:highlight>
                <a:latin typeface="Consolas"/>
                <a:ea typeface="Consolas"/>
                <a:cs typeface="Consolas"/>
                <a:sym typeface="Consolas"/>
              </a:rPr>
              <a:t>1</a:t>
            </a:r>
            <a:r>
              <a:rPr lang="en" sz="16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a:t>
            </a:r>
            <a:r>
              <a:rPr lang="en" sz="1600">
                <a:solidFill>
                  <a:srgbClr val="000080"/>
                </a:solidFill>
                <a:highlight>
                  <a:srgbClr val="FFFFFF"/>
                </a:highlight>
                <a:latin typeface="Consolas"/>
                <a:ea typeface="Consolas"/>
                <a:cs typeface="Consolas"/>
                <a:sym typeface="Consolas"/>
              </a:rPr>
              <a:t>print</a:t>
            </a:r>
            <a:r>
              <a:rPr lang="en" sz="1600">
                <a:solidFill>
                  <a:schemeClr val="dk1"/>
                </a:solidFill>
                <a:highlight>
                  <a:srgbClr val="FFFFFF"/>
                </a:highlight>
                <a:latin typeface="Consolas"/>
                <a:ea typeface="Consolas"/>
                <a:cs typeface="Consolas"/>
                <a:sym typeface="Consolas"/>
              </a:rPr>
              <a:t>(i, x_str, </a:t>
            </a:r>
            <a:r>
              <a:rPr b="1" lang="en" sz="1600">
                <a:solidFill>
                  <a:srgbClr val="008080"/>
                </a:solidFill>
                <a:highlight>
                  <a:srgbClr val="FFFFFF"/>
                </a:highlight>
                <a:latin typeface="Consolas"/>
                <a:ea typeface="Consolas"/>
                <a:cs typeface="Consolas"/>
                <a:sym typeface="Consolas"/>
              </a:rPr>
              <a:t>'-&gt;'</a:t>
            </a:r>
            <a:r>
              <a:rPr lang="en" sz="1600">
                <a:solidFill>
                  <a:schemeClr val="dk1"/>
                </a:solidFill>
                <a:highlight>
                  <a:srgbClr val="FFFFFF"/>
                </a:highlight>
                <a:latin typeface="Consolas"/>
                <a:ea typeface="Consolas"/>
                <a:cs typeface="Consolas"/>
                <a:sym typeface="Consolas"/>
              </a:rPr>
              <a:t>, y_str)</a:t>
            </a:r>
          </a:p>
          <a:p>
            <a:pPr indent="5105400" lvl="0" rtl="0">
              <a:lnSpc>
                <a:spcPct val="115000"/>
              </a:lnSpc>
              <a:spcBef>
                <a:spcPts val="0"/>
              </a:spcBef>
              <a:buNone/>
            </a:pPr>
            <a:r>
              <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x = [char_dic[c] </a:t>
            </a:r>
            <a:r>
              <a:rPr b="1" lang="en" sz="1600">
                <a:solidFill>
                  <a:srgbClr val="000080"/>
                </a:solidFill>
                <a:highlight>
                  <a:srgbClr val="FFFFFF"/>
                </a:highlight>
                <a:latin typeface="Consolas"/>
                <a:ea typeface="Consolas"/>
                <a:cs typeface="Consolas"/>
                <a:sym typeface="Consolas"/>
              </a:rPr>
              <a:t>for </a:t>
            </a:r>
            <a:r>
              <a:rPr lang="en" sz="1600">
                <a:solidFill>
                  <a:schemeClr val="dk1"/>
                </a:solidFill>
                <a:highlight>
                  <a:srgbClr val="FFFFFF"/>
                </a:highlight>
                <a:latin typeface="Consolas"/>
                <a:ea typeface="Consolas"/>
                <a:cs typeface="Consolas"/>
                <a:sym typeface="Consolas"/>
              </a:rPr>
              <a:t>c </a:t>
            </a:r>
            <a:r>
              <a:rPr b="1" lang="en" sz="1600">
                <a:solidFill>
                  <a:srgbClr val="000080"/>
                </a:solidFill>
                <a:highlight>
                  <a:srgbClr val="FFFFFF"/>
                </a:highlight>
                <a:latin typeface="Consolas"/>
                <a:ea typeface="Consolas"/>
                <a:cs typeface="Consolas"/>
                <a:sym typeface="Consolas"/>
              </a:rPr>
              <a:t>in </a:t>
            </a:r>
            <a:r>
              <a:rPr lang="en" sz="1600">
                <a:solidFill>
                  <a:schemeClr val="dk1"/>
                </a:solidFill>
                <a:highlight>
                  <a:srgbClr val="FFFFFF"/>
                </a:highlight>
                <a:latin typeface="Consolas"/>
                <a:ea typeface="Consolas"/>
                <a:cs typeface="Consolas"/>
                <a:sym typeface="Consolas"/>
              </a:rPr>
              <a:t>x_str]  </a:t>
            </a:r>
            <a:r>
              <a:rPr i="1" lang="en" sz="1600">
                <a:solidFill>
                  <a:srgbClr val="808080"/>
                </a:solidFill>
                <a:highlight>
                  <a:srgbClr val="FFFFFF"/>
                </a:highlight>
                <a:latin typeface="Consolas"/>
                <a:ea typeface="Consolas"/>
                <a:cs typeface="Consolas"/>
                <a:sym typeface="Consolas"/>
              </a:rPr>
              <a:t># x str to index</a:t>
            </a:r>
          </a:p>
          <a:p>
            <a:pPr indent="0" lvl="0" marL="0" rtl="0">
              <a:lnSpc>
                <a:spcPct val="115000"/>
              </a:lnSpc>
              <a:spcBef>
                <a:spcPts val="0"/>
              </a:spcBef>
              <a:buNone/>
            </a:pPr>
            <a:r>
              <a:rPr i="1" lang="en" sz="1600">
                <a:solidFill>
                  <a:srgbClr val="808080"/>
                </a:solidFill>
                <a:highlight>
                  <a:srgbClr val="FFFFFF"/>
                </a:highlight>
                <a:latin typeface="Consolas"/>
                <a:ea typeface="Consolas"/>
                <a:cs typeface="Consolas"/>
                <a:sym typeface="Consolas"/>
              </a:rPr>
              <a:t>   </a:t>
            </a:r>
            <a:r>
              <a:rPr lang="en" sz="1600">
                <a:solidFill>
                  <a:schemeClr val="dk1"/>
                </a:solidFill>
                <a:highlight>
                  <a:srgbClr val="FFFFFF"/>
                </a:highlight>
                <a:latin typeface="Consolas"/>
                <a:ea typeface="Consolas"/>
                <a:cs typeface="Consolas"/>
                <a:sym typeface="Consolas"/>
              </a:rPr>
              <a:t>y = [char_dic[c] </a:t>
            </a:r>
            <a:r>
              <a:rPr b="1" lang="en" sz="1600">
                <a:solidFill>
                  <a:srgbClr val="000080"/>
                </a:solidFill>
                <a:highlight>
                  <a:srgbClr val="FFFFFF"/>
                </a:highlight>
                <a:latin typeface="Consolas"/>
                <a:ea typeface="Consolas"/>
                <a:cs typeface="Consolas"/>
                <a:sym typeface="Consolas"/>
              </a:rPr>
              <a:t>for </a:t>
            </a:r>
            <a:r>
              <a:rPr lang="en" sz="1600">
                <a:solidFill>
                  <a:schemeClr val="dk1"/>
                </a:solidFill>
                <a:highlight>
                  <a:srgbClr val="FFFFFF"/>
                </a:highlight>
                <a:latin typeface="Consolas"/>
                <a:ea typeface="Consolas"/>
                <a:cs typeface="Consolas"/>
                <a:sym typeface="Consolas"/>
              </a:rPr>
              <a:t>c </a:t>
            </a:r>
            <a:r>
              <a:rPr b="1" lang="en" sz="1600">
                <a:solidFill>
                  <a:srgbClr val="000080"/>
                </a:solidFill>
                <a:highlight>
                  <a:srgbClr val="FFFFFF"/>
                </a:highlight>
                <a:latin typeface="Consolas"/>
                <a:ea typeface="Consolas"/>
                <a:cs typeface="Consolas"/>
                <a:sym typeface="Consolas"/>
              </a:rPr>
              <a:t>in </a:t>
            </a:r>
            <a:r>
              <a:rPr lang="en" sz="1600">
                <a:solidFill>
                  <a:schemeClr val="dk1"/>
                </a:solidFill>
                <a:highlight>
                  <a:srgbClr val="FFFFFF"/>
                </a:highlight>
                <a:latin typeface="Consolas"/>
                <a:ea typeface="Consolas"/>
                <a:cs typeface="Consolas"/>
                <a:sym typeface="Consolas"/>
              </a:rPr>
              <a:t>y_str]  </a:t>
            </a:r>
            <a:r>
              <a:rPr i="1" lang="en" sz="1600">
                <a:solidFill>
                  <a:srgbClr val="808080"/>
                </a:solidFill>
                <a:highlight>
                  <a:srgbClr val="FFFFFF"/>
                </a:highlight>
                <a:latin typeface="Consolas"/>
                <a:ea typeface="Consolas"/>
                <a:cs typeface="Consolas"/>
                <a:sym typeface="Consolas"/>
              </a:rPr>
              <a:t># y str to index</a:t>
            </a:r>
          </a:p>
          <a:p>
            <a:pPr indent="0" lvl="0" marL="0" rtl="0">
              <a:lnSpc>
                <a:spcPct val="115000"/>
              </a:lnSpc>
              <a:spcBef>
                <a:spcPts val="0"/>
              </a:spcBef>
              <a:buNone/>
            </a:pPr>
            <a:r>
              <a:t/>
            </a:r>
            <a:endParaRPr i="1" sz="16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buNone/>
            </a:pPr>
            <a:r>
              <a:rPr i="1" lang="en" sz="1600">
                <a:solidFill>
                  <a:srgbClr val="808080"/>
                </a:solidFill>
                <a:highlight>
                  <a:srgbClr val="FFFFFF"/>
                </a:highlight>
                <a:latin typeface="Consolas"/>
                <a:ea typeface="Consolas"/>
                <a:cs typeface="Consolas"/>
                <a:sym typeface="Consolas"/>
              </a:rPr>
              <a:t>   </a:t>
            </a:r>
            <a:r>
              <a:rPr lang="en" sz="1600">
                <a:solidFill>
                  <a:schemeClr val="dk1"/>
                </a:solidFill>
                <a:highlight>
                  <a:srgbClr val="FFFFFF"/>
                </a:highlight>
                <a:latin typeface="Consolas"/>
                <a:ea typeface="Consolas"/>
                <a:cs typeface="Consolas"/>
                <a:sym typeface="Consolas"/>
              </a:rPr>
              <a:t>dataX.append(x)</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dataY.append(y)</a:t>
            </a:r>
          </a:p>
          <a:p>
            <a:pPr indent="0" lvl="0" marL="0" rtl="0">
              <a:lnSpc>
                <a:spcPct val="115000"/>
              </a:lnSpc>
              <a:spcBef>
                <a:spcPts val="0"/>
              </a:spcBef>
              <a:buNone/>
            </a:pPr>
            <a:r>
              <a:t/>
            </a:r>
            <a:endParaRPr sz="1600">
              <a:solidFill>
                <a:schemeClr val="dk1"/>
              </a:solidFill>
              <a:highlight>
                <a:srgbClr val="FFFFFF"/>
              </a:highlight>
              <a:latin typeface="Consolas"/>
              <a:ea typeface="Consolas"/>
              <a:cs typeface="Consolas"/>
              <a:sym typeface="Consolas"/>
            </a:endParaRPr>
          </a:p>
        </p:txBody>
      </p:sp>
      <p:sp>
        <p:nvSpPr>
          <p:cNvPr id="648" name="Shape 648"/>
          <p:cNvSpPr txBox="1"/>
          <p:nvPr/>
        </p:nvSpPr>
        <p:spPr>
          <a:xfrm>
            <a:off x="6373400" y="1721875"/>
            <a:ext cx="2616000" cy="2325900"/>
          </a:xfrm>
          <a:prstGeom prst="rect">
            <a:avLst/>
          </a:prstGeom>
          <a:no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indent="0" lvl="0" marL="0" rtl="0">
              <a:lnSpc>
                <a:spcPct val="115000"/>
              </a:lnSpc>
              <a:spcBef>
                <a:spcPts val="0"/>
              </a:spcBef>
              <a:buNone/>
            </a:pPr>
            <a:r>
              <a:rPr i="1" lang="en" sz="1600">
                <a:solidFill>
                  <a:schemeClr val="dk1"/>
                </a:solidFill>
              </a:rPr>
              <a:t># training dataset</a:t>
            </a:r>
          </a:p>
          <a:p>
            <a:pPr indent="0" lvl="0" marL="0" rtl="0">
              <a:lnSpc>
                <a:spcPct val="115000"/>
              </a:lnSpc>
              <a:spcBef>
                <a:spcPts val="0"/>
              </a:spcBef>
              <a:buNone/>
            </a:pPr>
            <a:r>
              <a:rPr lang="en" sz="1600">
                <a:solidFill>
                  <a:schemeClr val="dk1"/>
                </a:solidFill>
              </a:rPr>
              <a:t>0 if you wan -&gt; f you want</a:t>
            </a:r>
          </a:p>
          <a:p>
            <a:pPr indent="0" lvl="0" marL="0" rtl="0">
              <a:lnSpc>
                <a:spcPct val="115000"/>
              </a:lnSpc>
              <a:spcBef>
                <a:spcPts val="0"/>
              </a:spcBef>
              <a:buNone/>
            </a:pPr>
            <a:r>
              <a:rPr lang="en" sz="1600">
                <a:solidFill>
                  <a:schemeClr val="dk1"/>
                </a:solidFill>
              </a:rPr>
              <a:t>1 f you want -&gt;  you want </a:t>
            </a:r>
          </a:p>
          <a:p>
            <a:pPr indent="0" lvl="0" marL="0" rtl="0">
              <a:lnSpc>
                <a:spcPct val="115000"/>
              </a:lnSpc>
              <a:spcBef>
                <a:spcPts val="0"/>
              </a:spcBef>
              <a:buNone/>
            </a:pPr>
            <a:r>
              <a:rPr lang="en" sz="1600">
                <a:solidFill>
                  <a:schemeClr val="dk1"/>
                </a:solidFill>
              </a:rPr>
              <a:t>2  you want  -&gt; you want t</a:t>
            </a:r>
          </a:p>
          <a:p>
            <a:pPr indent="0" lvl="0" marL="0" rtl="0">
              <a:lnSpc>
                <a:spcPct val="115000"/>
              </a:lnSpc>
              <a:spcBef>
                <a:spcPts val="0"/>
              </a:spcBef>
              <a:buNone/>
            </a:pPr>
            <a:r>
              <a:rPr lang="en" sz="1600">
                <a:solidFill>
                  <a:schemeClr val="dk1"/>
                </a:solidFill>
              </a:rPr>
              <a:t>3 you want t -&gt; ou want to</a:t>
            </a:r>
          </a:p>
          <a:p>
            <a:pPr indent="0" lvl="0" marL="0" marR="0" rtl="0" algn="l">
              <a:lnSpc>
                <a:spcPct val="115000"/>
              </a:lnSpc>
              <a:spcBef>
                <a:spcPts val="0"/>
              </a:spcBef>
              <a:spcAft>
                <a:spcPts val="0"/>
              </a:spcAft>
              <a:buNone/>
            </a:pPr>
            <a:r>
              <a:rPr lang="en" sz="1600">
                <a:solidFill>
                  <a:schemeClr val="dk1"/>
                </a:solidFill>
              </a:rPr>
              <a:t>…</a:t>
            </a:r>
          </a:p>
          <a:p>
            <a:pPr indent="0" lvl="0" marL="0" marR="0" rtl="0" algn="l">
              <a:lnSpc>
                <a:spcPct val="115000"/>
              </a:lnSpc>
              <a:spcBef>
                <a:spcPts val="0"/>
              </a:spcBef>
              <a:spcAft>
                <a:spcPts val="0"/>
              </a:spcAft>
              <a:buNone/>
            </a:pPr>
            <a:r>
              <a:rPr lang="en" sz="1600">
                <a:solidFill>
                  <a:schemeClr val="dk1"/>
                </a:solidFill>
              </a:rPr>
              <a:t>168  of the se -&gt; of the sea</a:t>
            </a:r>
          </a:p>
          <a:p>
            <a:pPr indent="0" lvl="0" marL="0" marR="0" rtl="0" algn="l">
              <a:lnSpc>
                <a:spcPct val="115000"/>
              </a:lnSpc>
              <a:spcBef>
                <a:spcPts val="0"/>
              </a:spcBef>
              <a:spcAft>
                <a:spcPts val="0"/>
              </a:spcAft>
              <a:buNone/>
            </a:pPr>
            <a:r>
              <a:rPr lang="en" sz="1600">
                <a:solidFill>
                  <a:schemeClr val="dk1"/>
                </a:solidFill>
              </a:rPr>
              <a:t>169 of the sea -&gt; f the sea.</a:t>
            </a:r>
          </a:p>
        </p:txBody>
      </p:sp>
      <p:sp>
        <p:nvSpPr>
          <p:cNvPr id="649" name="Shape 649"/>
          <p:cNvSpPr txBox="1"/>
          <p:nvPr/>
        </p:nvSpPr>
        <p:spPr>
          <a:xfrm>
            <a:off x="2979250" y="4890000"/>
            <a:ext cx="6512400" cy="319200"/>
          </a:xfrm>
          <a:prstGeom prst="rect">
            <a:avLst/>
          </a:prstGeom>
          <a:noFill/>
          <a:ln>
            <a:noFill/>
          </a:ln>
        </p:spPr>
        <p:txBody>
          <a:bodyPr anchorCtr="0" anchor="ctr" bIns="91425" lIns="91425" rIns="91425" tIns="91425">
            <a:noAutofit/>
          </a:bodyPr>
          <a:lstStyle/>
          <a:p>
            <a:pPr lvl="0" rtl="0">
              <a:spcBef>
                <a:spcPts val="0"/>
              </a:spcBef>
              <a:buNone/>
            </a:pPr>
            <a:r>
              <a:rPr lang="en" sz="1200" u="sng">
                <a:solidFill>
                  <a:schemeClr val="hlink"/>
                </a:solidFill>
                <a:hlinkClick r:id="rId3"/>
              </a:rPr>
              <a:t>https://github.com/hunkim/DeepLearningZeroToAll/blob/master/lab-12-4-rnn_long_char.py</a:t>
            </a:r>
            <a:r>
              <a:rPr lang="en" sz="1200">
                <a:solidFill>
                  <a:schemeClr val="dk1"/>
                </a:solidFill>
              </a:rPr>
              <a:t> </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3" name="Shape 653"/>
        <p:cNvGrpSpPr/>
        <p:nvPr/>
      </p:nvGrpSpPr>
      <p:grpSpPr>
        <a:xfrm>
          <a:off x="0" y="0"/>
          <a:ext cx="0" cy="0"/>
          <a:chOff x="0" y="0"/>
          <a:chExt cx="0" cy="0"/>
        </a:xfrm>
      </p:grpSpPr>
      <p:sp>
        <p:nvSpPr>
          <p:cNvPr id="654" name="Shape 654"/>
          <p:cNvSpPr txBox="1"/>
          <p:nvPr>
            <p:ph type="title"/>
          </p:nvPr>
        </p:nvSpPr>
        <p:spPr>
          <a:xfrm>
            <a:off x="2651556" y="78050"/>
            <a:ext cx="3840900" cy="1285800"/>
          </a:xfrm>
          <a:prstGeom prst="rect">
            <a:avLst/>
          </a:prstGeom>
        </p:spPr>
        <p:txBody>
          <a:bodyPr anchorCtr="0" anchor="ctr" bIns="34275" lIns="34275" rIns="34275" tIns="34275">
            <a:noAutofit/>
          </a:bodyPr>
          <a:lstStyle/>
          <a:p>
            <a:pPr lvl="0" rtl="0">
              <a:spcBef>
                <a:spcPts val="0"/>
              </a:spcBef>
              <a:buNone/>
            </a:pPr>
            <a:r>
              <a:rPr lang="en"/>
              <a:t>RNN parameters</a:t>
            </a:r>
          </a:p>
        </p:txBody>
      </p:sp>
      <p:sp>
        <p:nvSpPr>
          <p:cNvPr id="655" name="Shape 655"/>
          <p:cNvSpPr txBox="1"/>
          <p:nvPr/>
        </p:nvSpPr>
        <p:spPr>
          <a:xfrm>
            <a:off x="84200" y="1427100"/>
            <a:ext cx="6289200" cy="2952000"/>
          </a:xfrm>
          <a:prstGeom prst="rect">
            <a:avLst/>
          </a:prstGeom>
          <a:noFill/>
          <a:ln>
            <a:noFill/>
          </a:ln>
        </p:spPr>
        <p:txBody>
          <a:bodyPr anchorCtr="0" anchor="ctr" bIns="91425" lIns="91425" rIns="91425" tIns="91425">
            <a:noAutofit/>
          </a:bodyPr>
          <a:lstStyle/>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char_set = </a:t>
            </a:r>
            <a:r>
              <a:rPr lang="en" sz="1600">
                <a:solidFill>
                  <a:srgbClr val="000080"/>
                </a:solidFill>
                <a:highlight>
                  <a:srgbClr val="FFFFFF"/>
                </a:highlight>
                <a:latin typeface="Consolas"/>
                <a:ea typeface="Consolas"/>
                <a:cs typeface="Consolas"/>
                <a:sym typeface="Consolas"/>
              </a:rPr>
              <a:t>list</a:t>
            </a:r>
            <a:r>
              <a:rPr lang="en" sz="1600">
                <a:solidFill>
                  <a:schemeClr val="dk1"/>
                </a:solidFill>
                <a:highlight>
                  <a:srgbClr val="FFFFFF"/>
                </a:highlight>
                <a:latin typeface="Consolas"/>
                <a:ea typeface="Consolas"/>
                <a:cs typeface="Consolas"/>
                <a:sym typeface="Consolas"/>
              </a:rPr>
              <a:t>(</a:t>
            </a:r>
            <a:r>
              <a:rPr lang="en" sz="1600">
                <a:solidFill>
                  <a:srgbClr val="000080"/>
                </a:solidFill>
                <a:highlight>
                  <a:srgbClr val="FFFFFF"/>
                </a:highlight>
                <a:latin typeface="Consolas"/>
                <a:ea typeface="Consolas"/>
                <a:cs typeface="Consolas"/>
                <a:sym typeface="Consolas"/>
              </a:rPr>
              <a:t>set</a:t>
            </a:r>
            <a:r>
              <a:rPr lang="en" sz="1600">
                <a:solidFill>
                  <a:schemeClr val="dk1"/>
                </a:solidFill>
                <a:highlight>
                  <a:srgbClr val="FFFFFF"/>
                </a:highlight>
                <a:latin typeface="Consolas"/>
                <a:ea typeface="Consolas"/>
                <a:cs typeface="Consolas"/>
                <a:sym typeface="Consolas"/>
              </a:rPr>
              <a:t>(sentence))</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char_dic = {w: i </a:t>
            </a:r>
            <a:r>
              <a:rPr b="1" lang="en" sz="1600">
                <a:solidFill>
                  <a:srgbClr val="000080"/>
                </a:solidFill>
                <a:highlight>
                  <a:srgbClr val="FFFFFF"/>
                </a:highlight>
                <a:latin typeface="Consolas"/>
                <a:ea typeface="Consolas"/>
                <a:cs typeface="Consolas"/>
                <a:sym typeface="Consolas"/>
              </a:rPr>
              <a:t>for </a:t>
            </a:r>
            <a:r>
              <a:rPr lang="en" sz="1600">
                <a:solidFill>
                  <a:schemeClr val="dk1"/>
                </a:solidFill>
                <a:highlight>
                  <a:srgbClr val="FFFFFF"/>
                </a:highlight>
                <a:latin typeface="Consolas"/>
                <a:ea typeface="Consolas"/>
                <a:cs typeface="Consolas"/>
                <a:sym typeface="Consolas"/>
              </a:rPr>
              <a:t>i, w </a:t>
            </a:r>
            <a:r>
              <a:rPr b="1" lang="en" sz="1600">
                <a:solidFill>
                  <a:srgbClr val="000080"/>
                </a:solidFill>
                <a:highlight>
                  <a:srgbClr val="FFFFFF"/>
                </a:highlight>
                <a:latin typeface="Consolas"/>
                <a:ea typeface="Consolas"/>
                <a:cs typeface="Consolas"/>
                <a:sym typeface="Consolas"/>
              </a:rPr>
              <a:t>in </a:t>
            </a:r>
            <a:r>
              <a:rPr lang="en" sz="1600">
                <a:solidFill>
                  <a:srgbClr val="000080"/>
                </a:solidFill>
                <a:highlight>
                  <a:srgbClr val="FFFFFF"/>
                </a:highlight>
                <a:latin typeface="Consolas"/>
                <a:ea typeface="Consolas"/>
                <a:cs typeface="Consolas"/>
                <a:sym typeface="Consolas"/>
              </a:rPr>
              <a:t>enumerate</a:t>
            </a:r>
            <a:r>
              <a:rPr lang="en" sz="1600">
                <a:solidFill>
                  <a:schemeClr val="dk1"/>
                </a:solidFill>
                <a:highlight>
                  <a:srgbClr val="FFFFFF"/>
                </a:highlight>
                <a:latin typeface="Consolas"/>
                <a:ea typeface="Consolas"/>
                <a:cs typeface="Consolas"/>
                <a:sym typeface="Consolas"/>
              </a:rPr>
              <a:t>(char_set)}</a:t>
            </a:r>
          </a:p>
          <a:p>
            <a:pPr indent="0" lvl="0" marL="0" rtl="0">
              <a:lnSpc>
                <a:spcPct val="115000"/>
              </a:lnSpc>
              <a:spcBef>
                <a:spcPts val="0"/>
              </a:spcBef>
              <a:buNone/>
            </a:pPr>
            <a:r>
              <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data_dim = </a:t>
            </a:r>
            <a:r>
              <a:rPr lang="en" sz="1600">
                <a:solidFill>
                  <a:srgbClr val="000080"/>
                </a:solidFill>
                <a:highlight>
                  <a:srgbClr val="FFFFFF"/>
                </a:highlight>
                <a:latin typeface="Consolas"/>
                <a:ea typeface="Consolas"/>
                <a:cs typeface="Consolas"/>
                <a:sym typeface="Consolas"/>
              </a:rPr>
              <a:t>len</a:t>
            </a:r>
            <a:r>
              <a:rPr lang="en" sz="1600">
                <a:solidFill>
                  <a:schemeClr val="dk1"/>
                </a:solidFill>
                <a:highlight>
                  <a:srgbClr val="FFFFFF"/>
                </a:highlight>
                <a:latin typeface="Consolas"/>
                <a:ea typeface="Consolas"/>
                <a:cs typeface="Consolas"/>
                <a:sym typeface="Consolas"/>
              </a:rPr>
              <a:t>(char_set)</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hidden_size = </a:t>
            </a:r>
            <a:r>
              <a:rPr lang="en" sz="1600">
                <a:solidFill>
                  <a:srgbClr val="000080"/>
                </a:solidFill>
                <a:highlight>
                  <a:srgbClr val="FFFFFF"/>
                </a:highlight>
                <a:latin typeface="Consolas"/>
                <a:ea typeface="Consolas"/>
                <a:cs typeface="Consolas"/>
                <a:sym typeface="Consolas"/>
              </a:rPr>
              <a:t>len</a:t>
            </a:r>
            <a:r>
              <a:rPr lang="en" sz="1600">
                <a:solidFill>
                  <a:schemeClr val="dk1"/>
                </a:solidFill>
                <a:highlight>
                  <a:srgbClr val="FFFFFF"/>
                </a:highlight>
                <a:latin typeface="Consolas"/>
                <a:ea typeface="Consolas"/>
                <a:cs typeface="Consolas"/>
                <a:sym typeface="Consolas"/>
              </a:rPr>
              <a:t>(char_set)</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num_classes = </a:t>
            </a:r>
            <a:r>
              <a:rPr lang="en" sz="1600">
                <a:solidFill>
                  <a:srgbClr val="000080"/>
                </a:solidFill>
                <a:highlight>
                  <a:srgbClr val="FFFFFF"/>
                </a:highlight>
                <a:latin typeface="Consolas"/>
                <a:ea typeface="Consolas"/>
                <a:cs typeface="Consolas"/>
                <a:sym typeface="Consolas"/>
              </a:rPr>
              <a:t>len</a:t>
            </a:r>
            <a:r>
              <a:rPr lang="en" sz="1600">
                <a:solidFill>
                  <a:schemeClr val="dk1"/>
                </a:solidFill>
                <a:highlight>
                  <a:srgbClr val="FFFFFF"/>
                </a:highlight>
                <a:latin typeface="Consolas"/>
                <a:ea typeface="Consolas"/>
                <a:cs typeface="Consolas"/>
                <a:sym typeface="Consolas"/>
              </a:rPr>
              <a:t>(char_set)</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seq_length = </a:t>
            </a:r>
            <a:r>
              <a:rPr lang="en" sz="1600">
                <a:solidFill>
                  <a:srgbClr val="0000FF"/>
                </a:solidFill>
                <a:highlight>
                  <a:srgbClr val="FFFFFF"/>
                </a:highlight>
                <a:latin typeface="Consolas"/>
                <a:ea typeface="Consolas"/>
                <a:cs typeface="Consolas"/>
                <a:sym typeface="Consolas"/>
              </a:rPr>
              <a:t>10  </a:t>
            </a:r>
            <a:r>
              <a:rPr i="1" lang="en" sz="1600">
                <a:solidFill>
                  <a:srgbClr val="808080"/>
                </a:solidFill>
                <a:highlight>
                  <a:srgbClr val="FFFFFF"/>
                </a:highlight>
                <a:latin typeface="Consolas"/>
                <a:ea typeface="Consolas"/>
                <a:cs typeface="Consolas"/>
                <a:sym typeface="Consolas"/>
              </a:rPr>
              <a:t># Any arbitrary number</a:t>
            </a:r>
          </a:p>
          <a:p>
            <a:pPr indent="0" lvl="0" marL="0" rtl="0">
              <a:lnSpc>
                <a:spcPct val="115000"/>
              </a:lnSpc>
              <a:spcBef>
                <a:spcPts val="0"/>
              </a:spcBef>
              <a:buNone/>
            </a:pPr>
            <a:r>
              <a:t/>
            </a:r>
            <a:endParaRPr i="1" sz="16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batch_size = </a:t>
            </a:r>
            <a:r>
              <a:rPr lang="en" sz="1600">
                <a:solidFill>
                  <a:srgbClr val="000080"/>
                </a:solidFill>
                <a:highlight>
                  <a:srgbClr val="FFFFFF"/>
                </a:highlight>
                <a:latin typeface="Consolas"/>
                <a:ea typeface="Consolas"/>
                <a:cs typeface="Consolas"/>
                <a:sym typeface="Consolas"/>
              </a:rPr>
              <a:t>len</a:t>
            </a:r>
            <a:r>
              <a:rPr lang="en" sz="1600">
                <a:solidFill>
                  <a:schemeClr val="dk1"/>
                </a:solidFill>
                <a:highlight>
                  <a:srgbClr val="FFFFFF"/>
                </a:highlight>
                <a:latin typeface="Consolas"/>
                <a:ea typeface="Consolas"/>
                <a:cs typeface="Consolas"/>
                <a:sym typeface="Consolas"/>
              </a:rPr>
              <a:t>(dataX)</a:t>
            </a:r>
          </a:p>
          <a:p>
            <a:pPr indent="0" lvl="0" marL="0" rtl="0">
              <a:lnSpc>
                <a:spcPct val="115000"/>
              </a:lnSpc>
              <a:spcBef>
                <a:spcPts val="0"/>
              </a:spcBef>
              <a:buNone/>
            </a:pPr>
            <a:r>
              <a:t/>
            </a:r>
            <a:endParaRPr i="1" sz="1600">
              <a:solidFill>
                <a:srgbClr val="808080"/>
              </a:solidFill>
              <a:highlight>
                <a:srgbClr val="FFFFFF"/>
              </a:highlight>
              <a:latin typeface="Consolas"/>
              <a:ea typeface="Consolas"/>
              <a:cs typeface="Consolas"/>
              <a:sym typeface="Consolas"/>
            </a:endParaRPr>
          </a:p>
        </p:txBody>
      </p:sp>
      <p:sp>
        <p:nvSpPr>
          <p:cNvPr id="656" name="Shape 656"/>
          <p:cNvSpPr txBox="1"/>
          <p:nvPr/>
        </p:nvSpPr>
        <p:spPr>
          <a:xfrm>
            <a:off x="6373400" y="1721875"/>
            <a:ext cx="2616000" cy="2325900"/>
          </a:xfrm>
          <a:prstGeom prst="rect">
            <a:avLst/>
          </a:prstGeom>
          <a:no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indent="0" lvl="0" marL="0" rtl="0">
              <a:lnSpc>
                <a:spcPct val="115000"/>
              </a:lnSpc>
              <a:spcBef>
                <a:spcPts val="0"/>
              </a:spcBef>
              <a:buNone/>
            </a:pPr>
            <a:r>
              <a:rPr i="1" lang="en" sz="1600">
                <a:solidFill>
                  <a:schemeClr val="dk1"/>
                </a:solidFill>
              </a:rPr>
              <a:t># training dataset</a:t>
            </a:r>
          </a:p>
          <a:p>
            <a:pPr indent="0" lvl="0" marL="0" rtl="0">
              <a:lnSpc>
                <a:spcPct val="115000"/>
              </a:lnSpc>
              <a:spcBef>
                <a:spcPts val="0"/>
              </a:spcBef>
              <a:buNone/>
            </a:pPr>
            <a:r>
              <a:rPr lang="en" sz="1600">
                <a:solidFill>
                  <a:schemeClr val="dk1"/>
                </a:solidFill>
              </a:rPr>
              <a:t>0 if you wan -&gt; f you want</a:t>
            </a:r>
          </a:p>
          <a:p>
            <a:pPr indent="0" lvl="0" marL="0" rtl="0">
              <a:lnSpc>
                <a:spcPct val="115000"/>
              </a:lnSpc>
              <a:spcBef>
                <a:spcPts val="0"/>
              </a:spcBef>
              <a:buNone/>
            </a:pPr>
            <a:r>
              <a:rPr lang="en" sz="1600">
                <a:solidFill>
                  <a:schemeClr val="dk1"/>
                </a:solidFill>
              </a:rPr>
              <a:t>1 f you want -&gt;  you want </a:t>
            </a:r>
          </a:p>
          <a:p>
            <a:pPr indent="0" lvl="0" marL="0" rtl="0">
              <a:lnSpc>
                <a:spcPct val="115000"/>
              </a:lnSpc>
              <a:spcBef>
                <a:spcPts val="0"/>
              </a:spcBef>
              <a:buNone/>
            </a:pPr>
            <a:r>
              <a:rPr lang="en" sz="1600">
                <a:solidFill>
                  <a:schemeClr val="dk1"/>
                </a:solidFill>
              </a:rPr>
              <a:t>2  you want  -&gt; you want t</a:t>
            </a:r>
          </a:p>
          <a:p>
            <a:pPr indent="0" lvl="0" marL="0" rtl="0">
              <a:lnSpc>
                <a:spcPct val="115000"/>
              </a:lnSpc>
              <a:spcBef>
                <a:spcPts val="0"/>
              </a:spcBef>
              <a:buNone/>
            </a:pPr>
            <a:r>
              <a:rPr lang="en" sz="1600">
                <a:solidFill>
                  <a:schemeClr val="dk1"/>
                </a:solidFill>
              </a:rPr>
              <a:t>3 you want t -&gt; ou want to</a:t>
            </a:r>
          </a:p>
          <a:p>
            <a:pPr indent="0" lvl="0" marL="0" marR="0" rtl="0" algn="l">
              <a:lnSpc>
                <a:spcPct val="115000"/>
              </a:lnSpc>
              <a:spcBef>
                <a:spcPts val="0"/>
              </a:spcBef>
              <a:spcAft>
                <a:spcPts val="0"/>
              </a:spcAft>
              <a:buNone/>
            </a:pPr>
            <a:r>
              <a:rPr lang="en" sz="1600">
                <a:solidFill>
                  <a:schemeClr val="dk1"/>
                </a:solidFill>
              </a:rPr>
              <a:t>…</a:t>
            </a:r>
          </a:p>
          <a:p>
            <a:pPr indent="0" lvl="0" marL="0" marR="0" rtl="0" algn="l">
              <a:lnSpc>
                <a:spcPct val="115000"/>
              </a:lnSpc>
              <a:spcBef>
                <a:spcPts val="0"/>
              </a:spcBef>
              <a:spcAft>
                <a:spcPts val="0"/>
              </a:spcAft>
              <a:buNone/>
            </a:pPr>
            <a:r>
              <a:rPr lang="en" sz="1600">
                <a:solidFill>
                  <a:schemeClr val="dk1"/>
                </a:solidFill>
              </a:rPr>
              <a:t>168  of the se -&gt; of the sea</a:t>
            </a:r>
          </a:p>
          <a:p>
            <a:pPr indent="0" lvl="0" marL="0" marR="0" rtl="0" algn="l">
              <a:lnSpc>
                <a:spcPct val="115000"/>
              </a:lnSpc>
              <a:spcBef>
                <a:spcPts val="0"/>
              </a:spcBef>
              <a:spcAft>
                <a:spcPts val="0"/>
              </a:spcAft>
              <a:buNone/>
            </a:pPr>
            <a:r>
              <a:rPr lang="en" sz="1600">
                <a:solidFill>
                  <a:schemeClr val="dk1"/>
                </a:solidFill>
              </a:rPr>
              <a:t>169 of the sea -&gt; f the sea.</a:t>
            </a:r>
          </a:p>
        </p:txBody>
      </p:sp>
      <p:sp>
        <p:nvSpPr>
          <p:cNvPr id="657" name="Shape 657"/>
          <p:cNvSpPr txBox="1"/>
          <p:nvPr/>
        </p:nvSpPr>
        <p:spPr>
          <a:xfrm>
            <a:off x="2979250" y="4890000"/>
            <a:ext cx="6512400" cy="319200"/>
          </a:xfrm>
          <a:prstGeom prst="rect">
            <a:avLst/>
          </a:prstGeom>
          <a:noFill/>
          <a:ln>
            <a:noFill/>
          </a:ln>
        </p:spPr>
        <p:txBody>
          <a:bodyPr anchorCtr="0" anchor="ctr" bIns="91425" lIns="91425" rIns="91425" tIns="91425">
            <a:noAutofit/>
          </a:bodyPr>
          <a:lstStyle/>
          <a:p>
            <a:pPr lvl="0" rtl="0">
              <a:spcBef>
                <a:spcPts val="0"/>
              </a:spcBef>
              <a:buNone/>
            </a:pPr>
            <a:r>
              <a:rPr lang="en" sz="1200" u="sng">
                <a:solidFill>
                  <a:schemeClr val="hlink"/>
                </a:solidFill>
                <a:hlinkClick r:id="rId3"/>
              </a:rPr>
              <a:t>https://github.com/hunkim/DeepLearningZeroToAll/blob/master/lab-12-4-rnn_long_char.py</a:t>
            </a:r>
            <a:r>
              <a:rPr lang="en" sz="1200">
                <a:solidFill>
                  <a:schemeClr val="dk1"/>
                </a:solidFill>
              </a:rPr>
              <a:t> </a:t>
            </a: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1" name="Shape 661"/>
        <p:cNvGrpSpPr/>
        <p:nvPr/>
      </p:nvGrpSpPr>
      <p:grpSpPr>
        <a:xfrm>
          <a:off x="0" y="0"/>
          <a:ext cx="0" cy="0"/>
          <a:chOff x="0" y="0"/>
          <a:chExt cx="0" cy="0"/>
        </a:xfrm>
      </p:grpSpPr>
      <p:sp>
        <p:nvSpPr>
          <p:cNvPr id="662" name="Shape 662"/>
          <p:cNvSpPr txBox="1"/>
          <p:nvPr>
            <p:ph type="title"/>
          </p:nvPr>
        </p:nvSpPr>
        <p:spPr>
          <a:xfrm>
            <a:off x="-8188" y="133945"/>
            <a:ext cx="9160500" cy="1285800"/>
          </a:xfrm>
          <a:prstGeom prst="rect">
            <a:avLst/>
          </a:prstGeom>
          <a:no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r>
              <a:rPr b="0" i="0" lang="en" sz="3400" u="none" cap="none" strike="noStrike">
                <a:solidFill>
                  <a:srgbClr val="000000"/>
                </a:solidFill>
                <a:latin typeface="Gill Sans"/>
                <a:ea typeface="Gill Sans"/>
                <a:cs typeface="Gill Sans"/>
                <a:sym typeface="Gill Sans"/>
              </a:rPr>
              <a:t>Wide &amp; Deep</a:t>
            </a:r>
          </a:p>
        </p:txBody>
      </p:sp>
      <p:pic>
        <p:nvPicPr>
          <p:cNvPr descr="pasted-image.png" id="663" name="Shape 663"/>
          <p:cNvPicPr preferRelativeResize="0"/>
          <p:nvPr/>
        </p:nvPicPr>
        <p:blipFill rotWithShape="1">
          <a:blip r:embed="rId3">
            <a:alphaModFix/>
          </a:blip>
          <a:srcRect b="0" l="0" r="0" t="0"/>
          <a:stretch/>
        </p:blipFill>
        <p:spPr>
          <a:xfrm>
            <a:off x="338137" y="1519237"/>
            <a:ext cx="8467800" cy="2105100"/>
          </a:xfrm>
          <a:prstGeom prst="rect">
            <a:avLst/>
          </a:prstGeom>
          <a:noFill/>
          <a:ln>
            <a:noFill/>
          </a:ln>
        </p:spPr>
      </p:pic>
      <p:sp>
        <p:nvSpPr>
          <p:cNvPr id="664" name="Shape 664"/>
          <p:cNvSpPr/>
          <p:nvPr/>
        </p:nvSpPr>
        <p:spPr>
          <a:xfrm>
            <a:off x="1292686" y="4775376"/>
            <a:ext cx="7434300" cy="310800"/>
          </a:xfrm>
          <a:prstGeom prst="rect">
            <a:avLst/>
          </a:prstGeom>
          <a:no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700" u="sng" cap="none" strike="noStrike">
                <a:solidFill>
                  <a:schemeClr val="hlink"/>
                </a:solidFill>
                <a:latin typeface="Helvetica Neue Light"/>
                <a:ea typeface="Helvetica Neue Light"/>
                <a:cs typeface="Helvetica Neue Light"/>
                <a:sym typeface="Helvetica Neue Light"/>
                <a:hlinkClick r:id="rId4"/>
              </a:rPr>
              <a:t>https://www.tensorflow.org/versions/r0.11/tutorials/wide_and_deep/index.html</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Shape 238"/>
          <p:cNvSpPr txBox="1"/>
          <p:nvPr>
            <p:ph type="title"/>
          </p:nvPr>
        </p:nvSpPr>
        <p:spPr>
          <a:xfrm>
            <a:off x="1812726" y="133945"/>
            <a:ext cx="5518500" cy="1285800"/>
          </a:xfrm>
          <a:prstGeom prst="rect">
            <a:avLst/>
          </a:prstGeom>
        </p:spPr>
        <p:txBody>
          <a:bodyPr anchorCtr="0" anchor="ctr" bIns="34275" lIns="34275" rIns="34275" tIns="34275">
            <a:noAutofit/>
          </a:bodyPr>
          <a:lstStyle/>
          <a:p>
            <a:pPr lvl="0">
              <a:spcBef>
                <a:spcPts val="0"/>
              </a:spcBef>
              <a:buNone/>
            </a:pPr>
            <a:r>
              <a:rPr lang="en"/>
              <a:t>RNN in TensorFlow</a:t>
            </a:r>
          </a:p>
        </p:txBody>
      </p:sp>
      <p:pic>
        <p:nvPicPr>
          <p:cNvPr id="239" name="Shape 239"/>
          <p:cNvPicPr preferRelativeResize="0"/>
          <p:nvPr/>
        </p:nvPicPr>
        <p:blipFill>
          <a:blip r:embed="rId3">
            <a:alphaModFix/>
          </a:blip>
          <a:stretch>
            <a:fillRect/>
          </a:stretch>
        </p:blipFill>
        <p:spPr>
          <a:xfrm>
            <a:off x="-117875" y="1408624"/>
            <a:ext cx="2687999" cy="3173450"/>
          </a:xfrm>
          <a:prstGeom prst="rect">
            <a:avLst/>
          </a:prstGeom>
          <a:noFill/>
          <a:ln>
            <a:noFill/>
          </a:ln>
        </p:spPr>
      </p:pic>
      <p:sp>
        <p:nvSpPr>
          <p:cNvPr id="240" name="Shape 240"/>
          <p:cNvSpPr txBox="1"/>
          <p:nvPr/>
        </p:nvSpPr>
        <p:spPr>
          <a:xfrm>
            <a:off x="2173850" y="1332425"/>
            <a:ext cx="7061100" cy="2689500"/>
          </a:xfrm>
          <a:prstGeom prst="rect">
            <a:avLst/>
          </a:prstGeom>
          <a:noFill/>
          <a:ln>
            <a:noFill/>
          </a:ln>
        </p:spPr>
        <p:txBody>
          <a:bodyPr anchorCtr="0" anchor="ctr" bIns="91425" lIns="91425" rIns="91425" tIns="91425">
            <a:noAutofit/>
          </a:bodyPr>
          <a:lstStyle/>
          <a:p>
            <a:pPr lvl="0" rtl="0">
              <a:lnSpc>
                <a:spcPct val="115000"/>
              </a:lnSpc>
              <a:spcBef>
                <a:spcPts val="0"/>
              </a:spcBef>
              <a:buNone/>
            </a:pPr>
            <a:r>
              <a:rPr lang="en">
                <a:solidFill>
                  <a:srgbClr val="7F6000"/>
                </a:solidFill>
                <a:latin typeface="Consolas"/>
                <a:ea typeface="Consolas"/>
                <a:cs typeface="Consolas"/>
                <a:sym typeface="Consolas"/>
              </a:rPr>
              <a:t>cell</a:t>
            </a:r>
            <a:r>
              <a:rPr lang="en">
                <a:solidFill>
                  <a:srgbClr val="333333"/>
                </a:solidFill>
                <a:latin typeface="Consolas"/>
                <a:ea typeface="Consolas"/>
                <a:cs typeface="Consolas"/>
                <a:sym typeface="Consolas"/>
              </a:rPr>
              <a:t> </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 tf</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contrib</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rnn</a:t>
            </a:r>
            <a:r>
              <a:rPr lang="en">
                <a:solidFill>
                  <a:srgbClr val="666666"/>
                </a:solidFill>
                <a:latin typeface="Consolas"/>
                <a:ea typeface="Consolas"/>
                <a:cs typeface="Consolas"/>
                <a:sym typeface="Consolas"/>
              </a:rPr>
              <a:t>.</a:t>
            </a:r>
            <a:r>
              <a:rPr b="1" lang="en">
                <a:solidFill>
                  <a:srgbClr val="0000FF"/>
                </a:solidFill>
                <a:latin typeface="Consolas"/>
                <a:ea typeface="Consolas"/>
                <a:cs typeface="Consolas"/>
                <a:sym typeface="Consolas"/>
              </a:rPr>
              <a:t>BasicRNNCell</a:t>
            </a:r>
            <a:r>
              <a:rPr lang="en">
                <a:solidFill>
                  <a:srgbClr val="333333"/>
                </a:solidFill>
                <a:latin typeface="Consolas"/>
                <a:ea typeface="Consolas"/>
                <a:cs typeface="Consolas"/>
                <a:sym typeface="Consolas"/>
              </a:rPr>
              <a:t>(num_units</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hidden_size)</a:t>
            </a:r>
          </a:p>
          <a:p>
            <a:pPr lvl="0" rtl="0">
              <a:lnSpc>
                <a:spcPct val="115000"/>
              </a:lnSpc>
              <a:spcBef>
                <a:spcPts val="0"/>
              </a:spcBef>
              <a:buNone/>
            </a:pPr>
            <a:r>
              <a:rPr lang="en">
                <a:solidFill>
                  <a:srgbClr val="333333"/>
                </a:solidFill>
                <a:latin typeface="Consolas"/>
                <a:ea typeface="Consolas"/>
                <a:cs typeface="Consolas"/>
                <a:sym typeface="Consolas"/>
              </a:rPr>
              <a:t>   </a:t>
            </a:r>
            <a:br>
              <a:rPr lang="en">
                <a:solidFill>
                  <a:srgbClr val="333333"/>
                </a:solidFill>
                <a:latin typeface="Consolas"/>
                <a:ea typeface="Consolas"/>
                <a:cs typeface="Consolas"/>
                <a:sym typeface="Consolas"/>
              </a:rPr>
            </a:br>
            <a:r>
              <a:rPr lang="en">
                <a:solidFill>
                  <a:srgbClr val="333333"/>
                </a:solidFill>
                <a:latin typeface="Consolas"/>
                <a:ea typeface="Consolas"/>
                <a:cs typeface="Consolas"/>
                <a:sym typeface="Consolas"/>
              </a:rPr>
              <a:t>...</a:t>
            </a:r>
            <a:br>
              <a:rPr lang="en">
                <a:solidFill>
                  <a:srgbClr val="333333"/>
                </a:solidFill>
                <a:latin typeface="Consolas"/>
                <a:ea typeface="Consolas"/>
                <a:cs typeface="Consolas"/>
                <a:sym typeface="Consolas"/>
              </a:rPr>
            </a:br>
            <a:r>
              <a:rPr lang="en">
                <a:solidFill>
                  <a:srgbClr val="333333"/>
                </a:solidFill>
                <a:latin typeface="Consolas"/>
                <a:ea typeface="Consolas"/>
                <a:cs typeface="Consolas"/>
                <a:sym typeface="Consolas"/>
              </a:rPr>
              <a:t>outputs, _states </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 tf</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nn</a:t>
            </a:r>
            <a:r>
              <a:rPr lang="en">
                <a:solidFill>
                  <a:srgbClr val="666666"/>
                </a:solidFill>
                <a:latin typeface="Consolas"/>
                <a:ea typeface="Consolas"/>
                <a:cs typeface="Consolas"/>
                <a:sym typeface="Consolas"/>
              </a:rPr>
              <a:t>.</a:t>
            </a:r>
            <a:r>
              <a:rPr b="1" lang="en">
                <a:solidFill>
                  <a:srgbClr val="0000FF"/>
                </a:solidFill>
                <a:latin typeface="Consolas"/>
                <a:ea typeface="Consolas"/>
                <a:cs typeface="Consolas"/>
                <a:sym typeface="Consolas"/>
              </a:rPr>
              <a:t>dynamic_rnn</a:t>
            </a:r>
            <a:r>
              <a:rPr lang="en">
                <a:solidFill>
                  <a:srgbClr val="333333"/>
                </a:solidFill>
                <a:latin typeface="Consolas"/>
                <a:ea typeface="Consolas"/>
                <a:cs typeface="Consolas"/>
                <a:sym typeface="Consolas"/>
              </a:rPr>
              <a:t>(</a:t>
            </a:r>
            <a:r>
              <a:rPr lang="en">
                <a:solidFill>
                  <a:srgbClr val="7F6000"/>
                </a:solidFill>
                <a:latin typeface="Consolas"/>
                <a:ea typeface="Consolas"/>
                <a:cs typeface="Consolas"/>
                <a:sym typeface="Consolas"/>
              </a:rPr>
              <a:t>cell</a:t>
            </a:r>
            <a:r>
              <a:rPr lang="en">
                <a:solidFill>
                  <a:srgbClr val="333333"/>
                </a:solidFill>
                <a:latin typeface="Consolas"/>
                <a:ea typeface="Consolas"/>
                <a:cs typeface="Consolas"/>
                <a:sym typeface="Consolas"/>
              </a:rPr>
              <a:t>, </a:t>
            </a:r>
            <a:r>
              <a:rPr lang="en">
                <a:latin typeface="Consolas"/>
                <a:ea typeface="Consolas"/>
                <a:cs typeface="Consolas"/>
                <a:sym typeface="Consolas"/>
              </a:rPr>
              <a:t>x_data</a:t>
            </a:r>
            <a:r>
              <a:rPr lang="en">
                <a:solidFill>
                  <a:srgbClr val="333333"/>
                </a:solidFill>
                <a:latin typeface="Consolas"/>
                <a:ea typeface="Consolas"/>
                <a:cs typeface="Consolas"/>
                <a:sym typeface="Consolas"/>
              </a:rPr>
              <a:t>, dtype</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tf</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float32)</a:t>
            </a:r>
          </a:p>
        </p:txBody>
      </p:sp>
      <p:sp>
        <p:nvSpPr>
          <p:cNvPr id="241" name="Shape 241"/>
          <p:cNvSpPr txBox="1"/>
          <p:nvPr/>
        </p:nvSpPr>
        <p:spPr>
          <a:xfrm>
            <a:off x="3442350" y="4662575"/>
            <a:ext cx="5866800" cy="668400"/>
          </a:xfrm>
          <a:prstGeom prst="rect">
            <a:avLst/>
          </a:prstGeom>
          <a:noFill/>
          <a:ln>
            <a:noFill/>
          </a:ln>
        </p:spPr>
        <p:txBody>
          <a:bodyPr anchorCtr="0" anchor="ctr" bIns="91425" lIns="91425" rIns="91425" tIns="91425">
            <a:noAutofit/>
          </a:bodyPr>
          <a:lstStyle/>
          <a:p>
            <a:pPr lvl="0" rtl="0">
              <a:spcBef>
                <a:spcPts val="0"/>
              </a:spcBef>
              <a:buNone/>
            </a:pPr>
            <a:r>
              <a:rPr lang="en" sz="1100" u="sng">
                <a:solidFill>
                  <a:schemeClr val="hlink"/>
                </a:solidFill>
                <a:hlinkClick r:id="rId4"/>
              </a:rPr>
              <a:t>https://github.com/hunkim/DeepLearningZeroToAll/blob/master/lab-12-0-rnn_basics.ipynb</a:t>
            </a:r>
            <a:r>
              <a:rPr lang="en" sz="1100">
                <a:solidFill>
                  <a:srgbClr val="808080"/>
                </a:solidFill>
              </a:rPr>
              <a:t> </a:t>
            </a: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8" name="Shape 668"/>
        <p:cNvGrpSpPr/>
        <p:nvPr/>
      </p:nvGrpSpPr>
      <p:grpSpPr>
        <a:xfrm>
          <a:off x="0" y="0"/>
          <a:ext cx="0" cy="0"/>
          <a:chOff x="0" y="0"/>
          <a:chExt cx="0" cy="0"/>
        </a:xfrm>
      </p:grpSpPr>
      <p:sp>
        <p:nvSpPr>
          <p:cNvPr id="669" name="Shape 669"/>
          <p:cNvSpPr txBox="1"/>
          <p:nvPr>
            <p:ph type="title"/>
          </p:nvPr>
        </p:nvSpPr>
        <p:spPr>
          <a:xfrm>
            <a:off x="-8200" y="133950"/>
            <a:ext cx="7365600" cy="1084800"/>
          </a:xfrm>
          <a:prstGeom prst="rect">
            <a:avLst/>
          </a:prstGeom>
        </p:spPr>
        <p:txBody>
          <a:bodyPr anchorCtr="0" anchor="ctr" bIns="34275" lIns="34275" rIns="34275" tIns="34275">
            <a:noAutofit/>
          </a:bodyPr>
          <a:lstStyle/>
          <a:p>
            <a:pPr lvl="0">
              <a:spcBef>
                <a:spcPts val="0"/>
              </a:spcBef>
              <a:buNone/>
            </a:pPr>
            <a:r>
              <a:rPr lang="en"/>
              <a:t>Stacked RNN </a:t>
            </a:r>
          </a:p>
        </p:txBody>
      </p:sp>
      <p:sp>
        <p:nvSpPr>
          <p:cNvPr id="670" name="Shape 670"/>
          <p:cNvSpPr txBox="1"/>
          <p:nvPr/>
        </p:nvSpPr>
        <p:spPr>
          <a:xfrm>
            <a:off x="457200" y="1118150"/>
            <a:ext cx="7849500" cy="3712200"/>
          </a:xfrm>
          <a:prstGeom prst="rect">
            <a:avLst/>
          </a:prstGeom>
          <a:noFill/>
          <a:ln>
            <a:noFill/>
          </a:ln>
        </p:spPr>
        <p:txBody>
          <a:bodyPr anchorCtr="0" anchor="ctr" bIns="91425" lIns="91425" rIns="91425" tIns="91425">
            <a:noAutofit/>
          </a:bodyPr>
          <a:lstStyle/>
          <a:p>
            <a:pPr indent="0" lvl="0" marL="0" rtl="0">
              <a:lnSpc>
                <a:spcPct val="115000"/>
              </a:lnSpc>
              <a:spcBef>
                <a:spcPts val="0"/>
              </a:spcBef>
              <a:buNone/>
            </a:pPr>
            <a:r>
              <a:rPr lang="en" sz="1500">
                <a:solidFill>
                  <a:schemeClr val="dk1"/>
                </a:solidFill>
                <a:highlight>
                  <a:srgbClr val="FFFFFF"/>
                </a:highlight>
                <a:latin typeface="Consolas"/>
                <a:ea typeface="Consolas"/>
                <a:cs typeface="Consolas"/>
                <a:sym typeface="Consolas"/>
              </a:rPr>
              <a:t>X = tf.placeholder(tf.int32, [</a:t>
            </a:r>
            <a:r>
              <a:rPr b="1" lang="en" sz="1500">
                <a:solidFill>
                  <a:srgbClr val="000080"/>
                </a:solidFill>
                <a:highlight>
                  <a:srgbClr val="FFFFFF"/>
                </a:highlight>
                <a:latin typeface="Consolas"/>
                <a:ea typeface="Consolas"/>
                <a:cs typeface="Consolas"/>
                <a:sym typeface="Consolas"/>
              </a:rPr>
              <a:t>None</a:t>
            </a:r>
            <a:r>
              <a:rPr lang="en" sz="1500">
                <a:solidFill>
                  <a:schemeClr val="dk1"/>
                </a:solidFill>
                <a:highlight>
                  <a:srgbClr val="FFFFFF"/>
                </a:highlight>
                <a:latin typeface="Consolas"/>
                <a:ea typeface="Consolas"/>
                <a:cs typeface="Consolas"/>
                <a:sym typeface="Consolas"/>
              </a:rPr>
              <a:t>, seq_length])</a:t>
            </a:r>
          </a:p>
          <a:p>
            <a:pPr indent="0" lvl="0" marL="0" rtl="0">
              <a:lnSpc>
                <a:spcPct val="115000"/>
              </a:lnSpc>
              <a:spcBef>
                <a:spcPts val="0"/>
              </a:spcBef>
              <a:buNone/>
            </a:pPr>
            <a:r>
              <a:rPr lang="en" sz="1500">
                <a:solidFill>
                  <a:schemeClr val="dk1"/>
                </a:solidFill>
                <a:highlight>
                  <a:srgbClr val="FFFFFF"/>
                </a:highlight>
                <a:latin typeface="Consolas"/>
                <a:ea typeface="Consolas"/>
                <a:cs typeface="Consolas"/>
                <a:sym typeface="Consolas"/>
              </a:rPr>
              <a:t>Y = tf.placeholder(tf.int32, [</a:t>
            </a:r>
            <a:r>
              <a:rPr b="1" lang="en" sz="1500">
                <a:solidFill>
                  <a:srgbClr val="000080"/>
                </a:solidFill>
                <a:highlight>
                  <a:srgbClr val="FFFFFF"/>
                </a:highlight>
                <a:latin typeface="Consolas"/>
                <a:ea typeface="Consolas"/>
                <a:cs typeface="Consolas"/>
                <a:sym typeface="Consolas"/>
              </a:rPr>
              <a:t>None</a:t>
            </a:r>
            <a:r>
              <a:rPr lang="en" sz="1500">
                <a:solidFill>
                  <a:schemeClr val="dk1"/>
                </a:solidFill>
                <a:highlight>
                  <a:srgbClr val="FFFFFF"/>
                </a:highlight>
                <a:latin typeface="Consolas"/>
                <a:ea typeface="Consolas"/>
                <a:cs typeface="Consolas"/>
                <a:sym typeface="Consolas"/>
              </a:rPr>
              <a:t>, seq_length])</a:t>
            </a:r>
          </a:p>
          <a:p>
            <a:pPr indent="0" lvl="0" marL="0" rtl="0">
              <a:lnSpc>
                <a:spcPct val="115000"/>
              </a:lnSpc>
              <a:spcBef>
                <a:spcPts val="0"/>
              </a:spcBef>
              <a:buNone/>
            </a:pPr>
            <a:r>
              <a:t/>
            </a:r>
            <a:endParaRPr sz="15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i="1" lang="en" sz="1500">
                <a:solidFill>
                  <a:srgbClr val="808080"/>
                </a:solidFill>
                <a:highlight>
                  <a:srgbClr val="FFFFFF"/>
                </a:highlight>
                <a:latin typeface="Consolas"/>
                <a:ea typeface="Consolas"/>
                <a:cs typeface="Consolas"/>
                <a:sym typeface="Consolas"/>
              </a:rPr>
              <a:t># One-hot encoding</a:t>
            </a:r>
          </a:p>
          <a:p>
            <a:pPr indent="0" lvl="0" marL="0" rtl="0">
              <a:lnSpc>
                <a:spcPct val="115000"/>
              </a:lnSpc>
              <a:spcBef>
                <a:spcPts val="0"/>
              </a:spcBef>
              <a:buNone/>
            </a:pPr>
            <a:r>
              <a:rPr lang="en" sz="1500">
                <a:solidFill>
                  <a:schemeClr val="dk1"/>
                </a:solidFill>
                <a:highlight>
                  <a:srgbClr val="FFFFFF"/>
                </a:highlight>
                <a:latin typeface="Consolas"/>
                <a:ea typeface="Consolas"/>
                <a:cs typeface="Consolas"/>
                <a:sym typeface="Consolas"/>
              </a:rPr>
              <a:t>X_one_hot = tf.one_hot(X, num_classes)</a:t>
            </a:r>
          </a:p>
          <a:p>
            <a:pPr indent="0" lvl="0" marL="0" rtl="0">
              <a:lnSpc>
                <a:spcPct val="115000"/>
              </a:lnSpc>
              <a:spcBef>
                <a:spcPts val="0"/>
              </a:spcBef>
              <a:buNone/>
            </a:pPr>
            <a:r>
              <a:rPr lang="en" sz="1500">
                <a:solidFill>
                  <a:srgbClr val="000080"/>
                </a:solidFill>
                <a:highlight>
                  <a:srgbClr val="FFFFFF"/>
                </a:highlight>
                <a:latin typeface="Consolas"/>
                <a:ea typeface="Consolas"/>
                <a:cs typeface="Consolas"/>
                <a:sym typeface="Consolas"/>
              </a:rPr>
              <a:t>print</a:t>
            </a:r>
            <a:r>
              <a:rPr lang="en" sz="1500">
                <a:solidFill>
                  <a:schemeClr val="dk1"/>
                </a:solidFill>
                <a:highlight>
                  <a:srgbClr val="FFFFFF"/>
                </a:highlight>
                <a:latin typeface="Consolas"/>
                <a:ea typeface="Consolas"/>
                <a:cs typeface="Consolas"/>
                <a:sym typeface="Consolas"/>
              </a:rPr>
              <a:t>(X_one_hot)  </a:t>
            </a:r>
            <a:r>
              <a:rPr i="1" lang="en" sz="1500">
                <a:solidFill>
                  <a:srgbClr val="808080"/>
                </a:solidFill>
                <a:highlight>
                  <a:srgbClr val="FFFFFF"/>
                </a:highlight>
                <a:latin typeface="Consolas"/>
                <a:ea typeface="Consolas"/>
                <a:cs typeface="Consolas"/>
                <a:sym typeface="Consolas"/>
              </a:rPr>
              <a:t># check out the shape</a:t>
            </a:r>
          </a:p>
          <a:p>
            <a:pPr indent="0" lvl="0" marL="0" rtl="0">
              <a:lnSpc>
                <a:spcPct val="115000"/>
              </a:lnSpc>
              <a:spcBef>
                <a:spcPts val="0"/>
              </a:spcBef>
              <a:buNone/>
            </a:pPr>
            <a:r>
              <a:t/>
            </a:r>
            <a:endParaRPr i="1" sz="15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buNone/>
            </a:pPr>
            <a:r>
              <a:rPr i="1" lang="en" sz="1500">
                <a:solidFill>
                  <a:srgbClr val="808080"/>
                </a:solidFill>
                <a:highlight>
                  <a:srgbClr val="FFFFFF"/>
                </a:highlight>
                <a:latin typeface="Consolas"/>
                <a:ea typeface="Consolas"/>
                <a:cs typeface="Consolas"/>
                <a:sym typeface="Consolas"/>
              </a:rPr>
              <a:t># Make a lstm cell with hidden_size (each unit output vector size)</a:t>
            </a:r>
          </a:p>
          <a:p>
            <a:pPr indent="0" lvl="0" marL="0" rtl="0">
              <a:lnSpc>
                <a:spcPct val="115000"/>
              </a:lnSpc>
              <a:spcBef>
                <a:spcPts val="0"/>
              </a:spcBef>
              <a:buNone/>
            </a:pPr>
            <a:r>
              <a:rPr lang="en" sz="1500">
                <a:solidFill>
                  <a:schemeClr val="dk1"/>
                </a:solidFill>
                <a:highlight>
                  <a:srgbClr val="FFFFFF"/>
                </a:highlight>
                <a:latin typeface="Consolas"/>
                <a:ea typeface="Consolas"/>
                <a:cs typeface="Consolas"/>
                <a:sym typeface="Consolas"/>
              </a:rPr>
              <a:t>cell = rnn.BasicLSTMCell(hidden_size, </a:t>
            </a:r>
            <a:r>
              <a:rPr lang="en" sz="1500">
                <a:solidFill>
                  <a:srgbClr val="660099"/>
                </a:solidFill>
                <a:highlight>
                  <a:srgbClr val="FFFFFF"/>
                </a:highlight>
                <a:latin typeface="Consolas"/>
                <a:ea typeface="Consolas"/>
                <a:cs typeface="Consolas"/>
                <a:sym typeface="Consolas"/>
              </a:rPr>
              <a:t>state_is_tuple</a:t>
            </a:r>
            <a:r>
              <a:rPr lang="en" sz="1500">
                <a:solidFill>
                  <a:schemeClr val="dk1"/>
                </a:solidFill>
                <a:highlight>
                  <a:srgbClr val="FFFFFF"/>
                </a:highlight>
                <a:latin typeface="Consolas"/>
                <a:ea typeface="Consolas"/>
                <a:cs typeface="Consolas"/>
                <a:sym typeface="Consolas"/>
              </a:rPr>
              <a:t>=</a:t>
            </a:r>
            <a:r>
              <a:rPr b="1" lang="en" sz="1500">
                <a:solidFill>
                  <a:srgbClr val="000080"/>
                </a:solidFill>
                <a:highlight>
                  <a:srgbClr val="FFFFFF"/>
                </a:highlight>
                <a:latin typeface="Consolas"/>
                <a:ea typeface="Consolas"/>
                <a:cs typeface="Consolas"/>
                <a:sym typeface="Consolas"/>
              </a:rPr>
              <a:t>True</a:t>
            </a:r>
            <a:r>
              <a:rPr lang="en" sz="15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 sz="1800">
                <a:solidFill>
                  <a:schemeClr val="dk1"/>
                </a:solidFill>
                <a:highlight>
                  <a:srgbClr val="FFFFFF"/>
                </a:highlight>
                <a:latin typeface="Consolas"/>
                <a:ea typeface="Consolas"/>
                <a:cs typeface="Consolas"/>
                <a:sym typeface="Consolas"/>
              </a:rPr>
              <a:t>cell = rnn.MultiRNNCell([cell] * </a:t>
            </a:r>
            <a:r>
              <a:rPr b="1" lang="en" sz="1800">
                <a:solidFill>
                  <a:srgbClr val="0000FF"/>
                </a:solidFill>
                <a:highlight>
                  <a:srgbClr val="FFFFFF"/>
                </a:highlight>
                <a:latin typeface="Consolas"/>
                <a:ea typeface="Consolas"/>
                <a:cs typeface="Consolas"/>
                <a:sym typeface="Consolas"/>
              </a:rPr>
              <a:t>2</a:t>
            </a:r>
            <a:r>
              <a:rPr lang="en" sz="1800">
                <a:solidFill>
                  <a:schemeClr val="dk1"/>
                </a:solidFill>
                <a:highlight>
                  <a:srgbClr val="FFFFFF"/>
                </a:highlight>
                <a:latin typeface="Consolas"/>
                <a:ea typeface="Consolas"/>
                <a:cs typeface="Consolas"/>
                <a:sym typeface="Consolas"/>
              </a:rPr>
              <a:t>, </a:t>
            </a:r>
            <a:r>
              <a:rPr lang="en" sz="1800">
                <a:solidFill>
                  <a:srgbClr val="660099"/>
                </a:solidFill>
                <a:highlight>
                  <a:srgbClr val="FFFFFF"/>
                </a:highlight>
                <a:latin typeface="Consolas"/>
                <a:ea typeface="Consolas"/>
                <a:cs typeface="Consolas"/>
                <a:sym typeface="Consolas"/>
              </a:rPr>
              <a:t>state_is_tuple</a:t>
            </a:r>
            <a:r>
              <a:rPr lang="en" sz="1800">
                <a:solidFill>
                  <a:schemeClr val="dk1"/>
                </a:solidFill>
                <a:highlight>
                  <a:srgbClr val="FFFFFF"/>
                </a:highlight>
                <a:latin typeface="Consolas"/>
                <a:ea typeface="Consolas"/>
                <a:cs typeface="Consolas"/>
                <a:sym typeface="Consolas"/>
              </a:rPr>
              <a:t>=</a:t>
            </a:r>
            <a:r>
              <a:rPr b="1" lang="en" sz="1800">
                <a:solidFill>
                  <a:srgbClr val="000080"/>
                </a:solidFill>
                <a:highlight>
                  <a:srgbClr val="FFFFFF"/>
                </a:highlight>
                <a:latin typeface="Consolas"/>
                <a:ea typeface="Consolas"/>
                <a:cs typeface="Consolas"/>
                <a:sym typeface="Consolas"/>
              </a:rPr>
              <a:t>True</a:t>
            </a:r>
            <a:r>
              <a:rPr lang="en" sz="18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t/>
            </a:r>
            <a:endParaRPr sz="15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i="1" lang="en" sz="1500">
                <a:solidFill>
                  <a:srgbClr val="808080"/>
                </a:solidFill>
                <a:highlight>
                  <a:srgbClr val="FFFFFF"/>
                </a:highlight>
                <a:latin typeface="Consolas"/>
                <a:ea typeface="Consolas"/>
                <a:cs typeface="Consolas"/>
                <a:sym typeface="Consolas"/>
              </a:rPr>
              <a:t># outputs: unfolding size x hidden size, state = hidden size</a:t>
            </a:r>
          </a:p>
          <a:p>
            <a:pPr indent="0" lvl="0" marL="0" rtl="0">
              <a:lnSpc>
                <a:spcPct val="115000"/>
              </a:lnSpc>
              <a:spcBef>
                <a:spcPts val="0"/>
              </a:spcBef>
              <a:buNone/>
            </a:pPr>
            <a:r>
              <a:rPr lang="en" sz="1500">
                <a:solidFill>
                  <a:schemeClr val="dk1"/>
                </a:solidFill>
                <a:highlight>
                  <a:srgbClr val="FFFFFF"/>
                </a:highlight>
                <a:latin typeface="Consolas"/>
                <a:ea typeface="Consolas"/>
                <a:cs typeface="Consolas"/>
                <a:sym typeface="Consolas"/>
              </a:rPr>
              <a:t>outputs, _states = tf.nn.dynamic_rnn(cell, X_one_hot, </a:t>
            </a:r>
            <a:r>
              <a:rPr lang="en" sz="1500">
                <a:solidFill>
                  <a:srgbClr val="660099"/>
                </a:solidFill>
                <a:highlight>
                  <a:srgbClr val="FFFFFF"/>
                </a:highlight>
                <a:latin typeface="Consolas"/>
                <a:ea typeface="Consolas"/>
                <a:cs typeface="Consolas"/>
                <a:sym typeface="Consolas"/>
              </a:rPr>
              <a:t>dtype</a:t>
            </a:r>
            <a:r>
              <a:rPr lang="en" sz="1500">
                <a:solidFill>
                  <a:schemeClr val="dk1"/>
                </a:solidFill>
                <a:highlight>
                  <a:srgbClr val="FFFFFF"/>
                </a:highlight>
                <a:latin typeface="Consolas"/>
                <a:ea typeface="Consolas"/>
                <a:cs typeface="Consolas"/>
                <a:sym typeface="Consolas"/>
              </a:rPr>
              <a:t>=tf.float32)</a:t>
            </a:r>
          </a:p>
        </p:txBody>
      </p:sp>
      <p:pic>
        <p:nvPicPr>
          <p:cNvPr id="671" name="Shape 671"/>
          <p:cNvPicPr preferRelativeResize="0"/>
          <p:nvPr/>
        </p:nvPicPr>
        <p:blipFill>
          <a:blip r:embed="rId3">
            <a:alphaModFix/>
          </a:blip>
          <a:stretch>
            <a:fillRect/>
          </a:stretch>
        </p:blipFill>
        <p:spPr>
          <a:xfrm>
            <a:off x="5941300" y="234001"/>
            <a:ext cx="3012382" cy="1570974"/>
          </a:xfrm>
          <a:prstGeom prst="rect">
            <a:avLst/>
          </a:prstGeom>
          <a:noFill/>
          <a:ln>
            <a:noFill/>
          </a:ln>
        </p:spPr>
      </p:pic>
      <p:sp>
        <p:nvSpPr>
          <p:cNvPr id="672" name="Shape 672"/>
          <p:cNvSpPr txBox="1"/>
          <p:nvPr/>
        </p:nvSpPr>
        <p:spPr>
          <a:xfrm>
            <a:off x="2979250" y="4890000"/>
            <a:ext cx="6512400" cy="319200"/>
          </a:xfrm>
          <a:prstGeom prst="rect">
            <a:avLst/>
          </a:prstGeom>
          <a:noFill/>
          <a:ln>
            <a:noFill/>
          </a:ln>
        </p:spPr>
        <p:txBody>
          <a:bodyPr anchorCtr="0" anchor="ctr" bIns="91425" lIns="91425" rIns="91425" tIns="91425">
            <a:noAutofit/>
          </a:bodyPr>
          <a:lstStyle/>
          <a:p>
            <a:pPr lvl="0" rtl="0">
              <a:spcBef>
                <a:spcPts val="0"/>
              </a:spcBef>
              <a:buNone/>
            </a:pPr>
            <a:r>
              <a:rPr lang="en" sz="1200" u="sng">
                <a:solidFill>
                  <a:schemeClr val="hlink"/>
                </a:solidFill>
                <a:hlinkClick r:id="rId4"/>
              </a:rPr>
              <a:t>https://github.com/hunkim/DeepLearningZeroToAll/blob/master/lab-12-4-rnn_long_char.py</a:t>
            </a:r>
            <a:r>
              <a:rPr lang="en" sz="1200">
                <a:solidFill>
                  <a:schemeClr val="dk1"/>
                </a:solidFill>
              </a:rPr>
              <a:t> </a:t>
            </a: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6" name="Shape 676"/>
        <p:cNvGrpSpPr/>
        <p:nvPr/>
      </p:nvGrpSpPr>
      <p:grpSpPr>
        <a:xfrm>
          <a:off x="0" y="0"/>
          <a:ext cx="0" cy="0"/>
          <a:chOff x="0" y="0"/>
          <a:chExt cx="0" cy="0"/>
        </a:xfrm>
      </p:grpSpPr>
      <p:sp>
        <p:nvSpPr>
          <p:cNvPr id="677" name="Shape 677"/>
          <p:cNvSpPr txBox="1"/>
          <p:nvPr>
            <p:ph type="title"/>
          </p:nvPr>
        </p:nvSpPr>
        <p:spPr>
          <a:xfrm>
            <a:off x="0" y="171800"/>
            <a:ext cx="8991600" cy="808500"/>
          </a:xfrm>
          <a:prstGeom prst="rect">
            <a:avLst/>
          </a:prstGeom>
          <a:no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r>
              <a:rPr lang="en"/>
              <a:t>Softmax (FC) in </a:t>
            </a:r>
            <a:r>
              <a:rPr lang="en"/>
              <a:t>Deep CNN</a:t>
            </a:r>
          </a:p>
        </p:txBody>
      </p:sp>
      <p:sp>
        <p:nvSpPr>
          <p:cNvPr id="678" name="Shape 678"/>
          <p:cNvSpPr txBox="1"/>
          <p:nvPr/>
        </p:nvSpPr>
        <p:spPr>
          <a:xfrm>
            <a:off x="3683475" y="4778275"/>
            <a:ext cx="5460600" cy="365100"/>
          </a:xfrm>
          <a:prstGeom prst="rect">
            <a:avLst/>
          </a:prstGeom>
          <a:noFill/>
          <a:ln>
            <a:noFill/>
          </a:ln>
        </p:spPr>
        <p:txBody>
          <a:bodyPr anchorCtr="0" anchor="ctr" bIns="91425" lIns="91425" rIns="91425" tIns="91425">
            <a:noAutofit/>
          </a:bodyPr>
          <a:lstStyle/>
          <a:p>
            <a:pPr lvl="0" rtl="0">
              <a:spcBef>
                <a:spcPts val="0"/>
              </a:spcBef>
              <a:buNone/>
            </a:pPr>
            <a:r>
              <a:rPr lang="en" sz="1200">
                <a:solidFill>
                  <a:schemeClr val="dk1"/>
                </a:solidFill>
                <a:latin typeface="Gill Sans"/>
                <a:ea typeface="Gill Sans"/>
                <a:cs typeface="Gill Sans"/>
                <a:sym typeface="Gill Sans"/>
              </a:rPr>
              <a:t>Image credit: </a:t>
            </a:r>
            <a:r>
              <a:rPr lang="en" sz="1200" u="sng">
                <a:solidFill>
                  <a:schemeClr val="hlink"/>
                </a:solidFill>
                <a:latin typeface="Gill Sans"/>
                <a:ea typeface="Gill Sans"/>
                <a:cs typeface="Gill Sans"/>
                <a:sym typeface="Gill Sans"/>
                <a:hlinkClick r:id="rId3"/>
              </a:rPr>
              <a:t>http://personal.ie.cuhk.edu.hk/~ccloy/project_target_code/index.html</a:t>
            </a:r>
            <a:r>
              <a:rPr lang="en" sz="1200">
                <a:solidFill>
                  <a:schemeClr val="dk1"/>
                </a:solidFill>
                <a:latin typeface="Gill Sans"/>
                <a:ea typeface="Gill Sans"/>
                <a:cs typeface="Gill Sans"/>
                <a:sym typeface="Gill Sans"/>
              </a:rPr>
              <a:t> </a:t>
            </a:r>
          </a:p>
        </p:txBody>
      </p:sp>
      <p:pic>
        <p:nvPicPr>
          <p:cNvPr id="679" name="Shape 679"/>
          <p:cNvPicPr preferRelativeResize="0"/>
          <p:nvPr/>
        </p:nvPicPr>
        <p:blipFill>
          <a:blip r:embed="rId4">
            <a:alphaModFix/>
          </a:blip>
          <a:stretch>
            <a:fillRect/>
          </a:stretch>
        </p:blipFill>
        <p:spPr>
          <a:xfrm>
            <a:off x="152400" y="1624425"/>
            <a:ext cx="8839201" cy="2433527"/>
          </a:xfrm>
          <a:prstGeom prst="rect">
            <a:avLst/>
          </a:prstGeom>
          <a:noFill/>
          <a:ln>
            <a:noFill/>
          </a:ln>
        </p:spPr>
      </p:pic>
      <p:sp>
        <p:nvSpPr>
          <p:cNvPr id="680" name="Shape 680"/>
          <p:cNvSpPr/>
          <p:nvPr/>
        </p:nvSpPr>
        <p:spPr>
          <a:xfrm>
            <a:off x="6049200" y="1576600"/>
            <a:ext cx="2942400" cy="2633400"/>
          </a:xfrm>
          <a:prstGeom prst="rect">
            <a:avLst/>
          </a:prstGeom>
          <a:noFill/>
          <a:ln cap="flat" cmpd="sng" w="38100">
            <a:solidFill>
              <a:srgbClr val="4A86E8"/>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4" name="Shape 684"/>
        <p:cNvGrpSpPr/>
        <p:nvPr/>
      </p:nvGrpSpPr>
      <p:grpSpPr>
        <a:xfrm>
          <a:off x="0" y="0"/>
          <a:ext cx="0" cy="0"/>
          <a:chOff x="0" y="0"/>
          <a:chExt cx="0" cy="0"/>
        </a:xfrm>
      </p:grpSpPr>
      <p:pic>
        <p:nvPicPr>
          <p:cNvPr id="685" name="Shape 685"/>
          <p:cNvPicPr preferRelativeResize="0"/>
          <p:nvPr/>
        </p:nvPicPr>
        <p:blipFill>
          <a:blip r:embed="rId3">
            <a:alphaModFix/>
          </a:blip>
          <a:stretch>
            <a:fillRect/>
          </a:stretch>
        </p:blipFill>
        <p:spPr>
          <a:xfrm>
            <a:off x="5254299" y="145350"/>
            <a:ext cx="3806875" cy="4852803"/>
          </a:xfrm>
          <a:prstGeom prst="rect">
            <a:avLst/>
          </a:prstGeom>
          <a:noFill/>
          <a:ln>
            <a:noFill/>
          </a:ln>
        </p:spPr>
      </p:pic>
      <p:sp>
        <p:nvSpPr>
          <p:cNvPr id="686" name="Shape 686"/>
          <p:cNvSpPr txBox="1"/>
          <p:nvPr>
            <p:ph type="title"/>
          </p:nvPr>
        </p:nvSpPr>
        <p:spPr>
          <a:xfrm>
            <a:off x="-8195" y="-170850"/>
            <a:ext cx="5710800" cy="1285800"/>
          </a:xfrm>
          <a:prstGeom prst="rect">
            <a:avLst/>
          </a:prstGeom>
        </p:spPr>
        <p:txBody>
          <a:bodyPr anchorCtr="0" anchor="ctr" bIns="34275" lIns="34275" rIns="34275" tIns="34275">
            <a:noAutofit/>
          </a:bodyPr>
          <a:lstStyle/>
          <a:p>
            <a:pPr lvl="0" rtl="0">
              <a:spcBef>
                <a:spcPts val="0"/>
              </a:spcBef>
              <a:buNone/>
            </a:pPr>
            <a:r>
              <a:rPr lang="en"/>
              <a:t>Softmax</a:t>
            </a:r>
          </a:p>
        </p:txBody>
      </p:sp>
      <p:sp>
        <p:nvSpPr>
          <p:cNvPr id="687" name="Shape 687"/>
          <p:cNvSpPr txBox="1"/>
          <p:nvPr/>
        </p:nvSpPr>
        <p:spPr>
          <a:xfrm>
            <a:off x="2979250" y="4890000"/>
            <a:ext cx="6512400" cy="319200"/>
          </a:xfrm>
          <a:prstGeom prst="rect">
            <a:avLst/>
          </a:prstGeom>
          <a:noFill/>
          <a:ln>
            <a:noFill/>
          </a:ln>
        </p:spPr>
        <p:txBody>
          <a:bodyPr anchorCtr="0" anchor="ctr" bIns="91425" lIns="91425" rIns="91425" tIns="91425">
            <a:noAutofit/>
          </a:bodyPr>
          <a:lstStyle/>
          <a:p>
            <a:pPr lvl="0" rtl="0">
              <a:spcBef>
                <a:spcPts val="0"/>
              </a:spcBef>
              <a:buNone/>
            </a:pPr>
            <a:r>
              <a:rPr lang="en" sz="1200" u="sng">
                <a:solidFill>
                  <a:schemeClr val="hlink"/>
                </a:solidFill>
                <a:hlinkClick r:id="rId4"/>
              </a:rPr>
              <a:t>https://github.com/hunkim/DeepLearningZeroToAll/blob/master/lab-12-4-rnn_long_char.py</a:t>
            </a:r>
            <a:r>
              <a:rPr lang="en" sz="1200">
                <a:solidFill>
                  <a:schemeClr val="dk1"/>
                </a:solidFill>
              </a:rPr>
              <a:t> </a:t>
            </a: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1" name="Shape 691"/>
        <p:cNvGrpSpPr/>
        <p:nvPr/>
      </p:nvGrpSpPr>
      <p:grpSpPr>
        <a:xfrm>
          <a:off x="0" y="0"/>
          <a:ext cx="0" cy="0"/>
          <a:chOff x="0" y="0"/>
          <a:chExt cx="0" cy="0"/>
        </a:xfrm>
      </p:grpSpPr>
      <p:pic>
        <p:nvPicPr>
          <p:cNvPr id="692" name="Shape 692"/>
          <p:cNvPicPr preferRelativeResize="0"/>
          <p:nvPr/>
        </p:nvPicPr>
        <p:blipFill>
          <a:blip r:embed="rId4">
            <a:alphaModFix/>
          </a:blip>
          <a:stretch>
            <a:fillRect/>
          </a:stretch>
        </p:blipFill>
        <p:spPr>
          <a:xfrm>
            <a:off x="5254299" y="145350"/>
            <a:ext cx="3806875" cy="4852803"/>
          </a:xfrm>
          <a:prstGeom prst="rect">
            <a:avLst/>
          </a:prstGeom>
          <a:noFill/>
          <a:ln>
            <a:noFill/>
          </a:ln>
        </p:spPr>
      </p:pic>
      <p:sp>
        <p:nvSpPr>
          <p:cNvPr id="693" name="Shape 693"/>
          <p:cNvSpPr txBox="1"/>
          <p:nvPr/>
        </p:nvSpPr>
        <p:spPr>
          <a:xfrm>
            <a:off x="1216200" y="2175450"/>
            <a:ext cx="5478900" cy="670800"/>
          </a:xfrm>
          <a:prstGeom prst="rect">
            <a:avLst/>
          </a:prstGeom>
          <a:noFill/>
          <a:ln>
            <a:noFill/>
          </a:ln>
        </p:spPr>
        <p:txBody>
          <a:bodyPr anchorCtr="0" anchor="ctr" bIns="91425" lIns="91425" rIns="91425" tIns="91425">
            <a:noAutofit/>
          </a:bodyPr>
          <a:lstStyle/>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X_for_softmax = tf.</a:t>
            </a:r>
            <a:r>
              <a:rPr lang="en" sz="1600">
                <a:solidFill>
                  <a:schemeClr val="dk1"/>
                </a:solidFill>
                <a:highlight>
                  <a:srgbClr val="E4E4FF"/>
                </a:highlight>
                <a:latin typeface="Consolas"/>
                <a:ea typeface="Consolas"/>
                <a:cs typeface="Consolas"/>
                <a:sym typeface="Consolas"/>
              </a:rPr>
              <a:t>reshape</a:t>
            </a:r>
            <a:r>
              <a:rPr lang="en" sz="1600">
                <a:solidFill>
                  <a:schemeClr val="dk1"/>
                </a:solidFill>
                <a:highlight>
                  <a:srgbClr val="FFFFFF"/>
                </a:highlight>
                <a:latin typeface="Consolas"/>
                <a:ea typeface="Consolas"/>
                <a:cs typeface="Consolas"/>
                <a:sym typeface="Consolas"/>
              </a:rPr>
              <a:t>(outputs, </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1</a:t>
            </a:r>
            <a:r>
              <a:rPr lang="en" sz="1600">
                <a:solidFill>
                  <a:schemeClr val="dk1"/>
                </a:solidFill>
                <a:highlight>
                  <a:srgbClr val="FFFFFF"/>
                </a:highlight>
                <a:latin typeface="Consolas"/>
                <a:ea typeface="Consolas"/>
                <a:cs typeface="Consolas"/>
                <a:sym typeface="Consolas"/>
              </a:rPr>
              <a:t>, hidden_size])</a:t>
            </a:r>
          </a:p>
        </p:txBody>
      </p:sp>
      <p:sp>
        <p:nvSpPr>
          <p:cNvPr id="694" name="Shape 694"/>
          <p:cNvSpPr txBox="1"/>
          <p:nvPr/>
        </p:nvSpPr>
        <p:spPr>
          <a:xfrm>
            <a:off x="1889275" y="779800"/>
            <a:ext cx="5389500" cy="838500"/>
          </a:xfrm>
          <a:prstGeom prst="rect">
            <a:avLst/>
          </a:prstGeom>
          <a:noFill/>
          <a:ln>
            <a:noFill/>
          </a:ln>
        </p:spPr>
        <p:txBody>
          <a:bodyPr anchorCtr="0" anchor="ctr" bIns="91425" lIns="91425" rIns="91425" tIns="91425">
            <a:noAutofit/>
          </a:bodyPr>
          <a:lstStyle/>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outputs = tf.</a:t>
            </a:r>
            <a:r>
              <a:rPr lang="en" sz="1600">
                <a:solidFill>
                  <a:schemeClr val="dk1"/>
                </a:solidFill>
                <a:highlight>
                  <a:srgbClr val="E4E4FF"/>
                </a:highlight>
                <a:latin typeface="Consolas"/>
                <a:ea typeface="Consolas"/>
                <a:cs typeface="Consolas"/>
                <a:sym typeface="Consolas"/>
              </a:rPr>
              <a:t>reshape</a:t>
            </a:r>
            <a:r>
              <a:rPr lang="en" sz="1600">
                <a:solidFill>
                  <a:schemeClr val="dk1"/>
                </a:solidFill>
                <a:highlight>
                  <a:srgbClr val="FFFFFF"/>
                </a:highlight>
                <a:latin typeface="Consolas"/>
                <a:ea typeface="Consolas"/>
                <a:cs typeface="Consolas"/>
                <a:sym typeface="Consolas"/>
              </a:rPr>
              <a:t>(outputs, </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[batch_size, seq_length, num_classes])</a:t>
            </a:r>
          </a:p>
        </p:txBody>
      </p:sp>
      <p:sp>
        <p:nvSpPr>
          <p:cNvPr id="695" name="Shape 695"/>
          <p:cNvSpPr txBox="1"/>
          <p:nvPr>
            <p:ph type="title"/>
          </p:nvPr>
        </p:nvSpPr>
        <p:spPr>
          <a:xfrm>
            <a:off x="-8195" y="-170850"/>
            <a:ext cx="5710800" cy="1285800"/>
          </a:xfrm>
          <a:prstGeom prst="rect">
            <a:avLst/>
          </a:prstGeom>
        </p:spPr>
        <p:txBody>
          <a:bodyPr anchorCtr="0" anchor="ctr" bIns="34275" lIns="34275" rIns="34275" tIns="34275">
            <a:noAutofit/>
          </a:bodyPr>
          <a:lstStyle/>
          <a:p>
            <a:pPr lvl="0" rtl="0">
              <a:spcBef>
                <a:spcPts val="0"/>
              </a:spcBef>
              <a:buNone/>
            </a:pPr>
            <a:r>
              <a:rPr lang="en"/>
              <a:t>Softmax</a:t>
            </a:r>
          </a:p>
        </p:txBody>
      </p:sp>
      <p:sp>
        <p:nvSpPr>
          <p:cNvPr id="696" name="Shape 696"/>
          <p:cNvSpPr txBox="1"/>
          <p:nvPr/>
        </p:nvSpPr>
        <p:spPr>
          <a:xfrm>
            <a:off x="2979250" y="4890000"/>
            <a:ext cx="6512400" cy="319200"/>
          </a:xfrm>
          <a:prstGeom prst="rect">
            <a:avLst/>
          </a:prstGeom>
          <a:noFill/>
          <a:ln>
            <a:noFill/>
          </a:ln>
        </p:spPr>
        <p:txBody>
          <a:bodyPr anchorCtr="0" anchor="ctr" bIns="91425" lIns="91425" rIns="91425" tIns="91425">
            <a:noAutofit/>
          </a:bodyPr>
          <a:lstStyle/>
          <a:p>
            <a:pPr lvl="0" rtl="0">
              <a:spcBef>
                <a:spcPts val="0"/>
              </a:spcBef>
              <a:buNone/>
            </a:pPr>
            <a:r>
              <a:rPr lang="en" sz="1200" u="sng">
                <a:solidFill>
                  <a:schemeClr val="hlink"/>
                </a:solidFill>
                <a:hlinkClick r:id="rId5"/>
              </a:rPr>
              <a:t>https://github.com/hunkim/DeepLearningZeroToAll/blob/master/lab-12-4-rnn_long_char.py</a:t>
            </a:r>
            <a:r>
              <a:rPr lang="en" sz="1200">
                <a:solidFill>
                  <a:schemeClr val="dk1"/>
                </a:solidFill>
              </a:rPr>
              <a:t> </a:t>
            </a: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0" name="Shape 700"/>
        <p:cNvGrpSpPr/>
        <p:nvPr/>
      </p:nvGrpSpPr>
      <p:grpSpPr>
        <a:xfrm>
          <a:off x="0" y="0"/>
          <a:ext cx="0" cy="0"/>
          <a:chOff x="0" y="0"/>
          <a:chExt cx="0" cy="0"/>
        </a:xfrm>
      </p:grpSpPr>
      <p:sp>
        <p:nvSpPr>
          <p:cNvPr id="701" name="Shape 701"/>
          <p:cNvSpPr txBox="1"/>
          <p:nvPr>
            <p:ph type="title"/>
          </p:nvPr>
        </p:nvSpPr>
        <p:spPr>
          <a:xfrm>
            <a:off x="-8195" y="-170850"/>
            <a:ext cx="5710800" cy="1285800"/>
          </a:xfrm>
          <a:prstGeom prst="rect">
            <a:avLst/>
          </a:prstGeom>
        </p:spPr>
        <p:txBody>
          <a:bodyPr anchorCtr="0" anchor="ctr" bIns="34275" lIns="34275" rIns="34275" tIns="34275">
            <a:noAutofit/>
          </a:bodyPr>
          <a:lstStyle/>
          <a:p>
            <a:pPr lvl="0" rtl="0">
              <a:spcBef>
                <a:spcPts val="0"/>
              </a:spcBef>
              <a:buNone/>
            </a:pPr>
            <a:r>
              <a:rPr lang="en"/>
              <a:t>Softmax</a:t>
            </a:r>
          </a:p>
        </p:txBody>
      </p:sp>
      <p:sp>
        <p:nvSpPr>
          <p:cNvPr id="702" name="Shape 702"/>
          <p:cNvSpPr txBox="1"/>
          <p:nvPr/>
        </p:nvSpPr>
        <p:spPr>
          <a:xfrm>
            <a:off x="526350" y="901750"/>
            <a:ext cx="6204600" cy="3000000"/>
          </a:xfrm>
          <a:prstGeom prst="rect">
            <a:avLst/>
          </a:prstGeom>
          <a:noFill/>
          <a:ln>
            <a:noFill/>
          </a:ln>
        </p:spPr>
        <p:txBody>
          <a:bodyPr anchorCtr="0" anchor="ctr" bIns="91425" lIns="91425" rIns="91425" tIns="91425">
            <a:noAutofit/>
          </a:bodyPr>
          <a:lstStyle/>
          <a:p>
            <a:pPr indent="0" lvl="0" marL="0" rtl="0">
              <a:lnSpc>
                <a:spcPct val="115000"/>
              </a:lnSpc>
              <a:spcBef>
                <a:spcPts val="0"/>
              </a:spcBef>
              <a:buNone/>
            </a:pPr>
            <a:r>
              <a:rPr i="1" lang="en" sz="1500">
                <a:solidFill>
                  <a:srgbClr val="808080"/>
                </a:solidFill>
                <a:highlight>
                  <a:srgbClr val="FFFFFF"/>
                </a:highlight>
                <a:latin typeface="Consolas"/>
                <a:ea typeface="Consolas"/>
                <a:cs typeface="Consolas"/>
                <a:sym typeface="Consolas"/>
              </a:rPr>
              <a:t># (optional) softmax layer</a:t>
            </a:r>
          </a:p>
          <a:p>
            <a:pPr indent="0" lvl="0" marL="0" rtl="0">
              <a:lnSpc>
                <a:spcPct val="115000"/>
              </a:lnSpc>
              <a:spcBef>
                <a:spcPts val="0"/>
              </a:spcBef>
              <a:buNone/>
            </a:pPr>
            <a:r>
              <a:rPr lang="en" sz="1500">
                <a:solidFill>
                  <a:schemeClr val="dk1"/>
                </a:solidFill>
                <a:highlight>
                  <a:srgbClr val="FFFFFF"/>
                </a:highlight>
                <a:latin typeface="Consolas"/>
                <a:ea typeface="Consolas"/>
                <a:cs typeface="Consolas"/>
                <a:sym typeface="Consolas"/>
              </a:rPr>
              <a:t>X_for_softmax = tf.reshape(outputs, [-</a:t>
            </a:r>
            <a:r>
              <a:rPr lang="en" sz="1500">
                <a:solidFill>
                  <a:srgbClr val="0000FF"/>
                </a:solidFill>
                <a:highlight>
                  <a:srgbClr val="FFFFFF"/>
                </a:highlight>
                <a:latin typeface="Consolas"/>
                <a:ea typeface="Consolas"/>
                <a:cs typeface="Consolas"/>
                <a:sym typeface="Consolas"/>
              </a:rPr>
              <a:t>1</a:t>
            </a:r>
            <a:r>
              <a:rPr lang="en" sz="1500">
                <a:solidFill>
                  <a:schemeClr val="dk1"/>
                </a:solidFill>
                <a:highlight>
                  <a:srgbClr val="FFFFFF"/>
                </a:highlight>
                <a:latin typeface="Consolas"/>
                <a:ea typeface="Consolas"/>
                <a:cs typeface="Consolas"/>
                <a:sym typeface="Consolas"/>
              </a:rPr>
              <a:t>, hidden_size])</a:t>
            </a:r>
          </a:p>
          <a:p>
            <a:pPr indent="0" lvl="0" marL="0" rtl="0">
              <a:lnSpc>
                <a:spcPct val="115000"/>
              </a:lnSpc>
              <a:spcBef>
                <a:spcPts val="0"/>
              </a:spcBef>
              <a:buNone/>
            </a:pPr>
            <a:r>
              <a:t/>
            </a:r>
            <a:endParaRPr sz="15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lang="en" sz="1500">
                <a:solidFill>
                  <a:schemeClr val="dk1"/>
                </a:solidFill>
                <a:highlight>
                  <a:srgbClr val="FFFFFF"/>
                </a:highlight>
                <a:latin typeface="Consolas"/>
                <a:ea typeface="Consolas"/>
                <a:cs typeface="Consolas"/>
                <a:sym typeface="Consolas"/>
              </a:rPr>
              <a:t>softmax_w = tf.get_variable(</a:t>
            </a:r>
            <a:r>
              <a:rPr b="1" lang="en" sz="1500">
                <a:solidFill>
                  <a:srgbClr val="008080"/>
                </a:solidFill>
                <a:highlight>
                  <a:srgbClr val="FFFFFF"/>
                </a:highlight>
                <a:latin typeface="Consolas"/>
                <a:ea typeface="Consolas"/>
                <a:cs typeface="Consolas"/>
                <a:sym typeface="Consolas"/>
              </a:rPr>
              <a:t>"softmax_w"</a:t>
            </a:r>
            <a:r>
              <a:rPr lang="en" sz="15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 sz="1500">
                <a:solidFill>
                  <a:schemeClr val="dk1"/>
                </a:solidFill>
                <a:highlight>
                  <a:srgbClr val="FFFFFF"/>
                </a:highlight>
                <a:latin typeface="Consolas"/>
                <a:ea typeface="Consolas"/>
                <a:cs typeface="Consolas"/>
                <a:sym typeface="Consolas"/>
              </a:rPr>
              <a:t>                          [hidden_size, num_classes]</a:t>
            </a:r>
          </a:p>
          <a:p>
            <a:pPr indent="0" lvl="0" marL="0" rtl="0">
              <a:lnSpc>
                <a:spcPct val="115000"/>
              </a:lnSpc>
              <a:spcBef>
                <a:spcPts val="0"/>
              </a:spcBef>
              <a:buNone/>
            </a:pPr>
            <a:r>
              <a:rPr lang="en" sz="1500">
                <a:solidFill>
                  <a:schemeClr val="dk1"/>
                </a:solidFill>
                <a:highlight>
                  <a:srgbClr val="FFFFFF"/>
                </a:highlight>
                <a:latin typeface="Consolas"/>
                <a:ea typeface="Consolas"/>
                <a:cs typeface="Consolas"/>
                <a:sym typeface="Consolas"/>
              </a:rPr>
              <a:t>softmax_b = tf.get_variable(</a:t>
            </a:r>
            <a:r>
              <a:rPr b="1" lang="en" sz="1500">
                <a:solidFill>
                  <a:srgbClr val="008080"/>
                </a:solidFill>
                <a:highlight>
                  <a:srgbClr val="FFFFFF"/>
                </a:highlight>
                <a:latin typeface="Consolas"/>
                <a:ea typeface="Consolas"/>
                <a:cs typeface="Consolas"/>
                <a:sym typeface="Consolas"/>
              </a:rPr>
              <a:t>"softmax_b"</a:t>
            </a:r>
            <a:r>
              <a:rPr lang="en" sz="1500">
                <a:solidFill>
                  <a:schemeClr val="dk1"/>
                </a:solidFill>
                <a:highlight>
                  <a:srgbClr val="FFFFFF"/>
                </a:highlight>
                <a:latin typeface="Consolas"/>
                <a:ea typeface="Consolas"/>
                <a:cs typeface="Consolas"/>
                <a:sym typeface="Consolas"/>
              </a:rPr>
              <a:t>,[num_classes])</a:t>
            </a:r>
          </a:p>
          <a:p>
            <a:pPr indent="0" lvl="0" marL="0" rtl="0">
              <a:lnSpc>
                <a:spcPct val="115000"/>
              </a:lnSpc>
              <a:spcBef>
                <a:spcPts val="0"/>
              </a:spcBef>
              <a:buNone/>
            </a:pPr>
            <a:r>
              <a:rPr lang="en" sz="1500">
                <a:solidFill>
                  <a:schemeClr val="dk1"/>
                </a:solidFill>
                <a:highlight>
                  <a:srgbClr val="FFFFFF"/>
                </a:highlight>
                <a:latin typeface="Consolas"/>
                <a:ea typeface="Consolas"/>
                <a:cs typeface="Consolas"/>
                <a:sym typeface="Consolas"/>
              </a:rPr>
              <a:t>outputs = tf.matmul(X_for_softmax,softmax_w) + softmax_b</a:t>
            </a:r>
          </a:p>
          <a:p>
            <a:pPr indent="0" lvl="0" marL="0" rtl="0">
              <a:lnSpc>
                <a:spcPct val="115000"/>
              </a:lnSpc>
              <a:spcBef>
                <a:spcPts val="0"/>
              </a:spcBef>
              <a:buNone/>
            </a:pPr>
            <a:r>
              <a:t/>
            </a:r>
            <a:endParaRPr sz="15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lang="en" sz="1500">
                <a:solidFill>
                  <a:schemeClr val="dk1"/>
                </a:solidFill>
                <a:highlight>
                  <a:srgbClr val="FFFFFF"/>
                </a:highlight>
                <a:latin typeface="Consolas"/>
                <a:ea typeface="Consolas"/>
                <a:cs typeface="Consolas"/>
                <a:sym typeface="Consolas"/>
              </a:rPr>
              <a:t>outputs = tf.</a:t>
            </a:r>
            <a:r>
              <a:rPr lang="en" sz="1500">
                <a:solidFill>
                  <a:schemeClr val="dk1"/>
                </a:solidFill>
                <a:highlight>
                  <a:srgbClr val="E4E4FF"/>
                </a:highlight>
                <a:latin typeface="Consolas"/>
                <a:ea typeface="Consolas"/>
                <a:cs typeface="Consolas"/>
                <a:sym typeface="Consolas"/>
              </a:rPr>
              <a:t>reshape</a:t>
            </a:r>
            <a:r>
              <a:rPr lang="en" sz="1500">
                <a:solidFill>
                  <a:schemeClr val="dk1"/>
                </a:solidFill>
                <a:highlight>
                  <a:srgbClr val="FFFFFF"/>
                </a:highlight>
                <a:latin typeface="Consolas"/>
                <a:ea typeface="Consolas"/>
                <a:cs typeface="Consolas"/>
                <a:sym typeface="Consolas"/>
              </a:rPr>
              <a:t>(outputs, </a:t>
            </a:r>
          </a:p>
          <a:p>
            <a:pPr indent="0" lvl="0" marL="0" rtl="0">
              <a:lnSpc>
                <a:spcPct val="115000"/>
              </a:lnSpc>
              <a:spcBef>
                <a:spcPts val="0"/>
              </a:spcBef>
              <a:buNone/>
            </a:pPr>
            <a:r>
              <a:rPr lang="en" sz="1500">
                <a:solidFill>
                  <a:schemeClr val="dk1"/>
                </a:solidFill>
                <a:highlight>
                  <a:srgbClr val="FFFFFF"/>
                </a:highlight>
                <a:latin typeface="Consolas"/>
                <a:ea typeface="Consolas"/>
                <a:cs typeface="Consolas"/>
                <a:sym typeface="Consolas"/>
              </a:rPr>
              <a:t>      [batch_size, seq_length, num_classes])</a:t>
            </a:r>
          </a:p>
          <a:p>
            <a:pPr indent="0" lvl="0" marL="0" rtl="0">
              <a:lnSpc>
                <a:spcPct val="115000"/>
              </a:lnSpc>
              <a:spcBef>
                <a:spcPts val="0"/>
              </a:spcBef>
              <a:buNone/>
            </a:pPr>
            <a:r>
              <a:t/>
            </a:r>
            <a:endParaRPr>
              <a:solidFill>
                <a:schemeClr val="dk1"/>
              </a:solidFill>
              <a:highlight>
                <a:srgbClr val="FFFFFF"/>
              </a:highlight>
              <a:latin typeface="Consolas"/>
              <a:ea typeface="Consolas"/>
              <a:cs typeface="Consolas"/>
              <a:sym typeface="Consolas"/>
            </a:endParaRPr>
          </a:p>
        </p:txBody>
      </p:sp>
      <p:pic>
        <p:nvPicPr>
          <p:cNvPr id="703" name="Shape 703"/>
          <p:cNvPicPr preferRelativeResize="0"/>
          <p:nvPr/>
        </p:nvPicPr>
        <p:blipFill>
          <a:blip r:embed="rId3">
            <a:alphaModFix/>
          </a:blip>
          <a:stretch>
            <a:fillRect/>
          </a:stretch>
        </p:blipFill>
        <p:spPr>
          <a:xfrm>
            <a:off x="5254299" y="145350"/>
            <a:ext cx="3806875" cy="4852803"/>
          </a:xfrm>
          <a:prstGeom prst="rect">
            <a:avLst/>
          </a:prstGeom>
          <a:noFill/>
          <a:ln>
            <a:noFill/>
          </a:ln>
        </p:spPr>
      </p:pic>
      <p:sp>
        <p:nvSpPr>
          <p:cNvPr id="704" name="Shape 704"/>
          <p:cNvSpPr txBox="1"/>
          <p:nvPr/>
        </p:nvSpPr>
        <p:spPr>
          <a:xfrm>
            <a:off x="2979250" y="4890000"/>
            <a:ext cx="6512400" cy="319200"/>
          </a:xfrm>
          <a:prstGeom prst="rect">
            <a:avLst/>
          </a:prstGeom>
          <a:noFill/>
          <a:ln>
            <a:noFill/>
          </a:ln>
        </p:spPr>
        <p:txBody>
          <a:bodyPr anchorCtr="0" anchor="ctr" bIns="91425" lIns="91425" rIns="91425" tIns="91425">
            <a:noAutofit/>
          </a:bodyPr>
          <a:lstStyle/>
          <a:p>
            <a:pPr lvl="0" rtl="0">
              <a:spcBef>
                <a:spcPts val="0"/>
              </a:spcBef>
              <a:buNone/>
            </a:pPr>
            <a:r>
              <a:rPr lang="en" sz="1200" u="sng">
                <a:solidFill>
                  <a:schemeClr val="hlink"/>
                </a:solidFill>
                <a:hlinkClick r:id="rId4"/>
              </a:rPr>
              <a:t>https://github.com/hunkim/DeepLearningZeroToAll/blob/master/lab-12-4-rnn_long_char.py</a:t>
            </a:r>
            <a:r>
              <a:rPr lang="en" sz="1200">
                <a:solidFill>
                  <a:schemeClr val="dk1"/>
                </a:solidFill>
              </a:rPr>
              <a:t> </a:t>
            </a: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8" name="Shape 708"/>
        <p:cNvGrpSpPr/>
        <p:nvPr/>
      </p:nvGrpSpPr>
      <p:grpSpPr>
        <a:xfrm>
          <a:off x="0" y="0"/>
          <a:ext cx="0" cy="0"/>
          <a:chOff x="0" y="0"/>
          <a:chExt cx="0" cy="0"/>
        </a:xfrm>
      </p:grpSpPr>
      <p:sp>
        <p:nvSpPr>
          <p:cNvPr id="709" name="Shape 709"/>
          <p:cNvSpPr txBox="1"/>
          <p:nvPr>
            <p:ph type="title"/>
          </p:nvPr>
        </p:nvSpPr>
        <p:spPr>
          <a:xfrm>
            <a:off x="-8200" y="133950"/>
            <a:ext cx="7365600" cy="1084800"/>
          </a:xfrm>
          <a:prstGeom prst="rect">
            <a:avLst/>
          </a:prstGeom>
        </p:spPr>
        <p:txBody>
          <a:bodyPr anchorCtr="0" anchor="ctr" bIns="34275" lIns="34275" rIns="34275" tIns="34275">
            <a:noAutofit/>
          </a:bodyPr>
          <a:lstStyle/>
          <a:p>
            <a:pPr lvl="0" rtl="0">
              <a:spcBef>
                <a:spcPts val="0"/>
              </a:spcBef>
              <a:buNone/>
            </a:pPr>
            <a:r>
              <a:rPr lang="en"/>
              <a:t>Loss</a:t>
            </a:r>
          </a:p>
        </p:txBody>
      </p:sp>
      <p:sp>
        <p:nvSpPr>
          <p:cNvPr id="710" name="Shape 710"/>
          <p:cNvSpPr txBox="1"/>
          <p:nvPr/>
        </p:nvSpPr>
        <p:spPr>
          <a:xfrm>
            <a:off x="457200" y="1118150"/>
            <a:ext cx="7849500" cy="3712200"/>
          </a:xfrm>
          <a:prstGeom prst="rect">
            <a:avLst/>
          </a:prstGeom>
          <a:noFill/>
          <a:ln>
            <a:noFill/>
          </a:ln>
        </p:spPr>
        <p:txBody>
          <a:bodyPr anchorCtr="0" anchor="ctr" bIns="91425" lIns="91425" rIns="91425" tIns="91425">
            <a:noAutofit/>
          </a:bodyPr>
          <a:lstStyle/>
          <a:p>
            <a:pPr indent="0" lvl="0" marL="0" rtl="0">
              <a:lnSpc>
                <a:spcPct val="115000"/>
              </a:lnSpc>
              <a:spcBef>
                <a:spcPts val="0"/>
              </a:spcBef>
              <a:buNone/>
            </a:pPr>
            <a:r>
              <a:rPr i="1" lang="en" sz="1600">
                <a:solidFill>
                  <a:srgbClr val="808080"/>
                </a:solidFill>
                <a:highlight>
                  <a:srgbClr val="FFFFFF"/>
                </a:highlight>
                <a:latin typeface="Consolas"/>
                <a:ea typeface="Consolas"/>
                <a:cs typeface="Consolas"/>
                <a:sym typeface="Consolas"/>
              </a:rPr>
              <a:t># reshape out for sequence_loss</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outputs = tf.reshape(outputs, </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[batch_size, seq_length, num_classes])</a:t>
            </a:r>
          </a:p>
          <a:p>
            <a:pPr indent="0" lvl="0" marL="0" rtl="0">
              <a:lnSpc>
                <a:spcPct val="115000"/>
              </a:lnSpc>
              <a:spcBef>
                <a:spcPts val="0"/>
              </a:spcBef>
              <a:buNone/>
            </a:pPr>
            <a:r>
              <a:rPr i="1" lang="en" sz="1600">
                <a:solidFill>
                  <a:srgbClr val="808080"/>
                </a:solidFill>
                <a:highlight>
                  <a:srgbClr val="FFFFFF"/>
                </a:highlight>
                <a:latin typeface="Consolas"/>
                <a:ea typeface="Consolas"/>
                <a:cs typeface="Consolas"/>
                <a:sym typeface="Consolas"/>
              </a:rPr>
              <a:t># All weights are 1 (equal weights)</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weights = tf.ones([batch_size, seq_length])</a:t>
            </a:r>
          </a:p>
          <a:p>
            <a:pPr indent="0" lvl="0" marL="0" rtl="0">
              <a:lnSpc>
                <a:spcPct val="115000"/>
              </a:lnSpc>
              <a:spcBef>
                <a:spcPts val="0"/>
              </a:spcBef>
              <a:buNone/>
            </a:pPr>
            <a:r>
              <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sequence_loss = tf.contrib.seq2seq.sequence_loss(</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a:t>
            </a:r>
            <a:r>
              <a:rPr lang="en" sz="1600">
                <a:solidFill>
                  <a:srgbClr val="660099"/>
                </a:solidFill>
                <a:highlight>
                  <a:srgbClr val="FFFFFF"/>
                </a:highlight>
                <a:latin typeface="Consolas"/>
                <a:ea typeface="Consolas"/>
                <a:cs typeface="Consolas"/>
                <a:sym typeface="Consolas"/>
              </a:rPr>
              <a:t>logits</a:t>
            </a:r>
            <a:r>
              <a:rPr lang="en" sz="1600">
                <a:solidFill>
                  <a:schemeClr val="dk1"/>
                </a:solidFill>
                <a:highlight>
                  <a:srgbClr val="FFFFFF"/>
                </a:highlight>
                <a:latin typeface="Consolas"/>
                <a:ea typeface="Consolas"/>
                <a:cs typeface="Consolas"/>
                <a:sym typeface="Consolas"/>
              </a:rPr>
              <a:t>=outputs, </a:t>
            </a:r>
            <a:r>
              <a:rPr lang="en" sz="1600">
                <a:solidFill>
                  <a:srgbClr val="660099"/>
                </a:solidFill>
                <a:highlight>
                  <a:srgbClr val="FFFFFF"/>
                </a:highlight>
                <a:latin typeface="Consolas"/>
                <a:ea typeface="Consolas"/>
                <a:cs typeface="Consolas"/>
                <a:sym typeface="Consolas"/>
              </a:rPr>
              <a:t>targets</a:t>
            </a:r>
            <a:r>
              <a:rPr lang="en" sz="1600">
                <a:solidFill>
                  <a:schemeClr val="dk1"/>
                </a:solidFill>
                <a:highlight>
                  <a:srgbClr val="FFFFFF"/>
                </a:highlight>
                <a:latin typeface="Consolas"/>
                <a:ea typeface="Consolas"/>
                <a:cs typeface="Consolas"/>
                <a:sym typeface="Consolas"/>
              </a:rPr>
              <a:t>=Y, </a:t>
            </a:r>
            <a:r>
              <a:rPr lang="en" sz="1600">
                <a:solidFill>
                  <a:srgbClr val="660099"/>
                </a:solidFill>
                <a:highlight>
                  <a:srgbClr val="FFFFFF"/>
                </a:highlight>
                <a:latin typeface="Consolas"/>
                <a:ea typeface="Consolas"/>
                <a:cs typeface="Consolas"/>
                <a:sym typeface="Consolas"/>
              </a:rPr>
              <a:t>weights</a:t>
            </a:r>
            <a:r>
              <a:rPr lang="en" sz="1600">
                <a:solidFill>
                  <a:schemeClr val="dk1"/>
                </a:solidFill>
                <a:highlight>
                  <a:srgbClr val="FFFFFF"/>
                </a:highlight>
                <a:latin typeface="Consolas"/>
                <a:ea typeface="Consolas"/>
                <a:cs typeface="Consolas"/>
                <a:sym typeface="Consolas"/>
              </a:rPr>
              <a:t>=weights)</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mean_loss = tf.reduce_mean(sequence_loss)</a:t>
            </a:r>
          </a:p>
          <a:p>
            <a:pPr indent="0" lvl="0" marL="0" rtl="0">
              <a:lnSpc>
                <a:spcPct val="115000"/>
              </a:lnSpc>
              <a:spcBef>
                <a:spcPts val="0"/>
              </a:spcBef>
              <a:buNone/>
            </a:pPr>
            <a:r>
              <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train_op =  </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tf.train.AdamOptimizer(</a:t>
            </a:r>
            <a:r>
              <a:rPr lang="en" sz="1600">
                <a:solidFill>
                  <a:srgbClr val="660099"/>
                </a:solidFill>
                <a:highlight>
                  <a:srgbClr val="FFFFFF"/>
                </a:highlight>
                <a:latin typeface="Consolas"/>
                <a:ea typeface="Consolas"/>
                <a:cs typeface="Consolas"/>
                <a:sym typeface="Consolas"/>
              </a:rPr>
              <a:t>learning_rate</a:t>
            </a:r>
            <a:r>
              <a:rPr lang="en" sz="1600">
                <a:solidFill>
                  <a:schemeClr val="dk1"/>
                </a:solidFill>
                <a:highlight>
                  <a:srgbClr val="FFFFFF"/>
                </a:highlight>
                <a:latin typeface="Consolas"/>
                <a:ea typeface="Consolas"/>
                <a:cs typeface="Consolas"/>
                <a:sym typeface="Consolas"/>
              </a:rPr>
              <a:t>=</a:t>
            </a:r>
            <a:r>
              <a:rPr lang="en" sz="1600">
                <a:solidFill>
                  <a:srgbClr val="0000FF"/>
                </a:solidFill>
                <a:highlight>
                  <a:srgbClr val="FFFFFF"/>
                </a:highlight>
                <a:latin typeface="Consolas"/>
                <a:ea typeface="Consolas"/>
                <a:cs typeface="Consolas"/>
                <a:sym typeface="Consolas"/>
              </a:rPr>
              <a:t>0.1</a:t>
            </a:r>
            <a:r>
              <a:rPr lang="en" sz="1600">
                <a:solidFill>
                  <a:schemeClr val="dk1"/>
                </a:solidFill>
                <a:highlight>
                  <a:srgbClr val="FFFFFF"/>
                </a:highlight>
                <a:latin typeface="Consolas"/>
                <a:ea typeface="Consolas"/>
                <a:cs typeface="Consolas"/>
                <a:sym typeface="Consolas"/>
              </a:rPr>
              <a:t>).minimize(mean_loss)</a:t>
            </a:r>
          </a:p>
          <a:p>
            <a:pPr indent="0" lvl="0" marL="0" rtl="0">
              <a:lnSpc>
                <a:spcPct val="115000"/>
              </a:lnSpc>
              <a:spcBef>
                <a:spcPts val="0"/>
              </a:spcBef>
              <a:buNone/>
            </a:pPr>
            <a:r>
              <a:t/>
            </a:r>
            <a:endParaRPr sz="1600">
              <a:solidFill>
                <a:schemeClr val="dk1"/>
              </a:solidFill>
              <a:highlight>
                <a:srgbClr val="FFFFFF"/>
              </a:highlight>
              <a:latin typeface="Consolas"/>
              <a:ea typeface="Consolas"/>
              <a:cs typeface="Consolas"/>
              <a:sym typeface="Consolas"/>
            </a:endParaRPr>
          </a:p>
        </p:txBody>
      </p:sp>
      <p:pic>
        <p:nvPicPr>
          <p:cNvPr id="711" name="Shape 711"/>
          <p:cNvPicPr preferRelativeResize="0"/>
          <p:nvPr/>
        </p:nvPicPr>
        <p:blipFill>
          <a:blip r:embed="rId3">
            <a:alphaModFix/>
          </a:blip>
          <a:stretch>
            <a:fillRect/>
          </a:stretch>
        </p:blipFill>
        <p:spPr>
          <a:xfrm>
            <a:off x="6854249" y="133948"/>
            <a:ext cx="2162172" cy="2756222"/>
          </a:xfrm>
          <a:prstGeom prst="rect">
            <a:avLst/>
          </a:prstGeom>
          <a:noFill/>
          <a:ln>
            <a:noFill/>
          </a:ln>
        </p:spPr>
      </p:pic>
      <p:sp>
        <p:nvSpPr>
          <p:cNvPr id="712" name="Shape 712"/>
          <p:cNvSpPr txBox="1"/>
          <p:nvPr/>
        </p:nvSpPr>
        <p:spPr>
          <a:xfrm>
            <a:off x="2979250" y="4890000"/>
            <a:ext cx="6512400" cy="319200"/>
          </a:xfrm>
          <a:prstGeom prst="rect">
            <a:avLst/>
          </a:prstGeom>
          <a:noFill/>
          <a:ln>
            <a:noFill/>
          </a:ln>
        </p:spPr>
        <p:txBody>
          <a:bodyPr anchorCtr="0" anchor="ctr" bIns="91425" lIns="91425" rIns="91425" tIns="91425">
            <a:noAutofit/>
          </a:bodyPr>
          <a:lstStyle/>
          <a:p>
            <a:pPr lvl="0" rtl="0">
              <a:spcBef>
                <a:spcPts val="0"/>
              </a:spcBef>
              <a:buNone/>
            </a:pPr>
            <a:r>
              <a:rPr lang="en" sz="1200" u="sng">
                <a:solidFill>
                  <a:schemeClr val="hlink"/>
                </a:solidFill>
                <a:hlinkClick r:id="rId4"/>
              </a:rPr>
              <a:t>https://github.com/hunkim/DeepLearningZeroToAll/blob/master/lab-12-4-rnn_long_char.py</a:t>
            </a:r>
            <a:r>
              <a:rPr lang="en" sz="1200">
                <a:solidFill>
                  <a:schemeClr val="dk1"/>
                </a:solidFill>
              </a:rPr>
              <a:t> </a:t>
            </a: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6" name="Shape 716"/>
        <p:cNvGrpSpPr/>
        <p:nvPr/>
      </p:nvGrpSpPr>
      <p:grpSpPr>
        <a:xfrm>
          <a:off x="0" y="0"/>
          <a:ext cx="0" cy="0"/>
          <a:chOff x="0" y="0"/>
          <a:chExt cx="0" cy="0"/>
        </a:xfrm>
      </p:grpSpPr>
      <p:sp>
        <p:nvSpPr>
          <p:cNvPr id="717" name="Shape 717"/>
          <p:cNvSpPr txBox="1"/>
          <p:nvPr>
            <p:ph type="title"/>
          </p:nvPr>
        </p:nvSpPr>
        <p:spPr>
          <a:xfrm>
            <a:off x="2036555" y="55700"/>
            <a:ext cx="5070900" cy="1285800"/>
          </a:xfrm>
          <a:prstGeom prst="rect">
            <a:avLst/>
          </a:prstGeom>
        </p:spPr>
        <p:txBody>
          <a:bodyPr anchorCtr="0" anchor="ctr" bIns="34275" lIns="34275" rIns="34275" tIns="34275">
            <a:noAutofit/>
          </a:bodyPr>
          <a:lstStyle/>
          <a:p>
            <a:pPr lvl="0">
              <a:spcBef>
                <a:spcPts val="0"/>
              </a:spcBef>
              <a:buNone/>
            </a:pPr>
            <a:r>
              <a:rPr lang="en"/>
              <a:t>Training and print results</a:t>
            </a:r>
          </a:p>
        </p:txBody>
      </p:sp>
      <p:sp>
        <p:nvSpPr>
          <p:cNvPr id="718" name="Shape 718"/>
          <p:cNvSpPr txBox="1"/>
          <p:nvPr/>
        </p:nvSpPr>
        <p:spPr>
          <a:xfrm>
            <a:off x="0" y="1800250"/>
            <a:ext cx="7368600" cy="3086100"/>
          </a:xfrm>
          <a:prstGeom prst="rect">
            <a:avLst/>
          </a:prstGeom>
          <a:noFill/>
          <a:ln>
            <a:noFill/>
          </a:ln>
        </p:spPr>
        <p:txBody>
          <a:bodyPr anchorCtr="0" anchor="ctr" bIns="91425" lIns="91425" rIns="91425" tIns="91425">
            <a:noAutofit/>
          </a:bodyPr>
          <a:lstStyle/>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sess = tf.Session()</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sess.run(tf.global_variables_initializer()</a:t>
            </a:r>
          </a:p>
          <a:p>
            <a:pPr indent="0" lvl="0" marL="0" rtl="0">
              <a:lnSpc>
                <a:spcPct val="115000"/>
              </a:lnSpc>
              <a:spcBef>
                <a:spcPts val="0"/>
              </a:spcBef>
              <a:buNone/>
            </a:pPr>
            <a:r>
              <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b="1" lang="en" sz="1600">
                <a:solidFill>
                  <a:srgbClr val="000080"/>
                </a:solidFill>
                <a:highlight>
                  <a:srgbClr val="FFFFFF"/>
                </a:highlight>
                <a:latin typeface="Consolas"/>
                <a:ea typeface="Consolas"/>
                <a:cs typeface="Consolas"/>
                <a:sym typeface="Consolas"/>
              </a:rPr>
              <a:t>for </a:t>
            </a:r>
            <a:r>
              <a:rPr lang="en" sz="1600">
                <a:solidFill>
                  <a:schemeClr val="dk1"/>
                </a:solidFill>
                <a:highlight>
                  <a:srgbClr val="FFFFFF"/>
                </a:highlight>
                <a:latin typeface="Consolas"/>
                <a:ea typeface="Consolas"/>
                <a:cs typeface="Consolas"/>
                <a:sym typeface="Consolas"/>
              </a:rPr>
              <a:t>i </a:t>
            </a:r>
            <a:r>
              <a:rPr b="1" lang="en" sz="1600">
                <a:solidFill>
                  <a:srgbClr val="000080"/>
                </a:solidFill>
                <a:highlight>
                  <a:srgbClr val="FFFFFF"/>
                </a:highlight>
                <a:latin typeface="Consolas"/>
                <a:ea typeface="Consolas"/>
                <a:cs typeface="Consolas"/>
                <a:sym typeface="Consolas"/>
              </a:rPr>
              <a:t>in </a:t>
            </a:r>
            <a:r>
              <a:rPr lang="en" sz="1600">
                <a:solidFill>
                  <a:srgbClr val="000080"/>
                </a:solidFill>
                <a:highlight>
                  <a:srgbClr val="FFFFFF"/>
                </a:highlight>
                <a:latin typeface="Consolas"/>
                <a:ea typeface="Consolas"/>
                <a:cs typeface="Consolas"/>
                <a:sym typeface="Consolas"/>
              </a:rPr>
              <a:t>range</a:t>
            </a:r>
            <a:r>
              <a:rPr lang="en" sz="1600">
                <a:solidFill>
                  <a:schemeClr val="dk1"/>
                </a:solidFill>
                <a:highlight>
                  <a:srgbClr val="FFFFFF"/>
                </a:highlight>
                <a:latin typeface="Consolas"/>
                <a:ea typeface="Consolas"/>
                <a:cs typeface="Consolas"/>
                <a:sym typeface="Consolas"/>
              </a:rPr>
              <a:t>(</a:t>
            </a:r>
            <a:r>
              <a:rPr lang="en" sz="1600">
                <a:solidFill>
                  <a:srgbClr val="0000FF"/>
                </a:solidFill>
                <a:highlight>
                  <a:srgbClr val="FFFFFF"/>
                </a:highlight>
                <a:latin typeface="Consolas"/>
                <a:ea typeface="Consolas"/>
                <a:cs typeface="Consolas"/>
                <a:sym typeface="Consolas"/>
              </a:rPr>
              <a:t>500</a:t>
            </a:r>
            <a:r>
              <a:rPr lang="en" sz="16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_, l, results = sess.run(</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[train_op, mean_loss, outputs], </a:t>
            </a:r>
          </a:p>
          <a:p>
            <a:pPr indent="0" lvl="0" marL="0" rtl="0">
              <a:lnSpc>
                <a:spcPct val="115000"/>
              </a:lnSpc>
              <a:spcBef>
                <a:spcPts val="0"/>
              </a:spcBef>
              <a:buNone/>
            </a:pPr>
            <a:r>
              <a:rPr lang="en" sz="1600">
                <a:solidFill>
                  <a:srgbClr val="660099"/>
                </a:solidFill>
                <a:highlight>
                  <a:srgbClr val="FFFFFF"/>
                </a:highlight>
                <a:latin typeface="Consolas"/>
                <a:ea typeface="Consolas"/>
                <a:cs typeface="Consolas"/>
                <a:sym typeface="Consolas"/>
              </a:rPr>
              <a:t>              </a:t>
            </a:r>
            <a:r>
              <a:rPr lang="en" sz="1600">
                <a:solidFill>
                  <a:srgbClr val="660099"/>
                </a:solidFill>
                <a:highlight>
                  <a:srgbClr val="FFFFFF"/>
                </a:highlight>
                <a:latin typeface="Consolas"/>
                <a:ea typeface="Consolas"/>
                <a:cs typeface="Consolas"/>
                <a:sym typeface="Consolas"/>
              </a:rPr>
              <a:t>feed_dict</a:t>
            </a:r>
            <a:r>
              <a:rPr lang="en" sz="1600">
                <a:solidFill>
                  <a:schemeClr val="dk1"/>
                </a:solidFill>
                <a:highlight>
                  <a:srgbClr val="FFFFFF"/>
                </a:highlight>
                <a:latin typeface="Consolas"/>
                <a:ea typeface="Consolas"/>
                <a:cs typeface="Consolas"/>
                <a:sym typeface="Consolas"/>
              </a:rPr>
              <a:t>={X: dataX, Y: dataY})</a:t>
            </a:r>
          </a:p>
          <a:p>
            <a:pPr indent="0" lvl="0" marL="0" rtl="0">
              <a:lnSpc>
                <a:spcPct val="115000"/>
              </a:lnSpc>
              <a:spcBef>
                <a:spcPts val="0"/>
              </a:spcBef>
              <a:buNone/>
            </a:pPr>
            <a:r>
              <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a:t>
            </a:r>
            <a:r>
              <a:rPr b="1" lang="en" sz="1600">
                <a:solidFill>
                  <a:srgbClr val="000080"/>
                </a:solidFill>
                <a:highlight>
                  <a:srgbClr val="FFFFFF"/>
                </a:highlight>
                <a:latin typeface="Consolas"/>
                <a:ea typeface="Consolas"/>
                <a:cs typeface="Consolas"/>
                <a:sym typeface="Consolas"/>
              </a:rPr>
              <a:t>for </a:t>
            </a:r>
            <a:r>
              <a:rPr lang="en" sz="1600">
                <a:solidFill>
                  <a:schemeClr val="dk1"/>
                </a:solidFill>
                <a:highlight>
                  <a:srgbClr val="FFFFFF"/>
                </a:highlight>
                <a:latin typeface="Consolas"/>
                <a:ea typeface="Consolas"/>
                <a:cs typeface="Consolas"/>
                <a:sym typeface="Consolas"/>
              </a:rPr>
              <a:t>j, result </a:t>
            </a:r>
            <a:r>
              <a:rPr b="1" lang="en" sz="1600">
                <a:solidFill>
                  <a:srgbClr val="000080"/>
                </a:solidFill>
                <a:highlight>
                  <a:srgbClr val="FFFFFF"/>
                </a:highlight>
                <a:latin typeface="Consolas"/>
                <a:ea typeface="Consolas"/>
                <a:cs typeface="Consolas"/>
                <a:sym typeface="Consolas"/>
              </a:rPr>
              <a:t>in </a:t>
            </a:r>
            <a:r>
              <a:rPr lang="en" sz="1600">
                <a:solidFill>
                  <a:srgbClr val="000080"/>
                </a:solidFill>
                <a:highlight>
                  <a:srgbClr val="FFFFFF"/>
                </a:highlight>
                <a:latin typeface="Consolas"/>
                <a:ea typeface="Consolas"/>
                <a:cs typeface="Consolas"/>
                <a:sym typeface="Consolas"/>
              </a:rPr>
              <a:t>enumerate</a:t>
            </a:r>
            <a:r>
              <a:rPr lang="en" sz="1600">
                <a:solidFill>
                  <a:schemeClr val="dk1"/>
                </a:solidFill>
                <a:highlight>
                  <a:srgbClr val="FFFFFF"/>
                </a:highlight>
                <a:latin typeface="Consolas"/>
                <a:ea typeface="Consolas"/>
                <a:cs typeface="Consolas"/>
                <a:sym typeface="Consolas"/>
              </a:rPr>
              <a:t>(results):</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index = np.argmax(result, </a:t>
            </a:r>
            <a:r>
              <a:rPr lang="en" sz="1600">
                <a:solidFill>
                  <a:srgbClr val="660099"/>
                </a:solidFill>
                <a:highlight>
                  <a:srgbClr val="FFFFFF"/>
                </a:highlight>
                <a:latin typeface="Consolas"/>
                <a:ea typeface="Consolas"/>
                <a:cs typeface="Consolas"/>
                <a:sym typeface="Consolas"/>
              </a:rPr>
              <a:t>axis</a:t>
            </a:r>
            <a:r>
              <a:rPr lang="en" sz="1600">
                <a:solidFill>
                  <a:schemeClr val="dk1"/>
                </a:solidFill>
                <a:highlight>
                  <a:srgbClr val="FFFFFF"/>
                </a:highlight>
                <a:latin typeface="Consolas"/>
                <a:ea typeface="Consolas"/>
                <a:cs typeface="Consolas"/>
                <a:sym typeface="Consolas"/>
              </a:rPr>
              <a:t>=</a:t>
            </a:r>
            <a:r>
              <a:rPr lang="en" sz="1600">
                <a:solidFill>
                  <a:srgbClr val="0000FF"/>
                </a:solidFill>
                <a:highlight>
                  <a:srgbClr val="FFFFFF"/>
                </a:highlight>
                <a:latin typeface="Consolas"/>
                <a:ea typeface="Consolas"/>
                <a:cs typeface="Consolas"/>
                <a:sym typeface="Consolas"/>
              </a:rPr>
              <a:t>1</a:t>
            </a:r>
            <a:r>
              <a:rPr lang="en" sz="16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a:t>
            </a:r>
            <a:r>
              <a:rPr lang="en" sz="1600">
                <a:solidFill>
                  <a:srgbClr val="000080"/>
                </a:solidFill>
                <a:highlight>
                  <a:srgbClr val="FFFFFF"/>
                </a:highlight>
                <a:latin typeface="Consolas"/>
                <a:ea typeface="Consolas"/>
                <a:cs typeface="Consolas"/>
                <a:sym typeface="Consolas"/>
              </a:rPr>
              <a:t>print</a:t>
            </a:r>
            <a:r>
              <a:rPr lang="en" sz="1600">
                <a:solidFill>
                  <a:schemeClr val="dk1"/>
                </a:solidFill>
                <a:highlight>
                  <a:srgbClr val="FFFFFF"/>
                </a:highlight>
                <a:latin typeface="Consolas"/>
                <a:ea typeface="Consolas"/>
                <a:cs typeface="Consolas"/>
                <a:sym typeface="Consolas"/>
              </a:rPr>
              <a:t>(i, j, </a:t>
            </a:r>
            <a:r>
              <a:rPr b="1" lang="en" sz="1600">
                <a:solidFill>
                  <a:srgbClr val="008080"/>
                </a:solidFill>
                <a:highlight>
                  <a:srgbClr val="FFFFFF"/>
                </a:highlight>
                <a:latin typeface="Consolas"/>
                <a:ea typeface="Consolas"/>
                <a:cs typeface="Consolas"/>
                <a:sym typeface="Consolas"/>
              </a:rPr>
              <a:t>''</a:t>
            </a:r>
            <a:r>
              <a:rPr lang="en" sz="1600">
                <a:solidFill>
                  <a:schemeClr val="dk1"/>
                </a:solidFill>
                <a:highlight>
                  <a:srgbClr val="FFFFFF"/>
                </a:highlight>
                <a:latin typeface="Consolas"/>
                <a:ea typeface="Consolas"/>
                <a:cs typeface="Consolas"/>
                <a:sym typeface="Consolas"/>
              </a:rPr>
              <a:t>.join([char_set[t] </a:t>
            </a:r>
            <a:r>
              <a:rPr b="1" lang="en" sz="1600">
                <a:solidFill>
                  <a:srgbClr val="000080"/>
                </a:solidFill>
                <a:highlight>
                  <a:srgbClr val="FFFFFF"/>
                </a:highlight>
                <a:latin typeface="Consolas"/>
                <a:ea typeface="Consolas"/>
                <a:cs typeface="Consolas"/>
                <a:sym typeface="Consolas"/>
              </a:rPr>
              <a:t>for </a:t>
            </a:r>
            <a:r>
              <a:rPr lang="en" sz="1600">
                <a:solidFill>
                  <a:schemeClr val="dk1"/>
                </a:solidFill>
                <a:highlight>
                  <a:srgbClr val="FFFFFF"/>
                </a:highlight>
                <a:latin typeface="Consolas"/>
                <a:ea typeface="Consolas"/>
                <a:cs typeface="Consolas"/>
                <a:sym typeface="Consolas"/>
              </a:rPr>
              <a:t>t </a:t>
            </a:r>
            <a:r>
              <a:rPr b="1" lang="en" sz="1600">
                <a:solidFill>
                  <a:srgbClr val="000080"/>
                </a:solidFill>
                <a:highlight>
                  <a:srgbClr val="FFFFFF"/>
                </a:highlight>
                <a:latin typeface="Consolas"/>
                <a:ea typeface="Consolas"/>
                <a:cs typeface="Consolas"/>
                <a:sym typeface="Consolas"/>
              </a:rPr>
              <a:t>in </a:t>
            </a:r>
            <a:r>
              <a:rPr lang="en" sz="1600">
                <a:solidFill>
                  <a:schemeClr val="dk1"/>
                </a:solidFill>
                <a:highlight>
                  <a:srgbClr val="FFFFFF"/>
                </a:highlight>
                <a:latin typeface="Consolas"/>
                <a:ea typeface="Consolas"/>
                <a:cs typeface="Consolas"/>
                <a:sym typeface="Consolas"/>
              </a:rPr>
              <a:t>index]), l)</a:t>
            </a:r>
          </a:p>
          <a:p>
            <a:pPr indent="5105400" lvl="0" rtl="0">
              <a:lnSpc>
                <a:spcPct val="115000"/>
              </a:lnSpc>
              <a:spcBef>
                <a:spcPts val="0"/>
              </a:spcBef>
              <a:buNone/>
            </a:pPr>
            <a:r>
              <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t/>
            </a:r>
            <a:endParaRPr sz="1600">
              <a:solidFill>
                <a:schemeClr val="dk1"/>
              </a:solidFill>
              <a:highlight>
                <a:srgbClr val="FFFFFF"/>
              </a:highlight>
              <a:latin typeface="Consolas"/>
              <a:ea typeface="Consolas"/>
              <a:cs typeface="Consolas"/>
              <a:sym typeface="Consolas"/>
            </a:endParaRPr>
          </a:p>
        </p:txBody>
      </p:sp>
      <p:sp>
        <p:nvSpPr>
          <p:cNvPr id="719" name="Shape 719"/>
          <p:cNvSpPr txBox="1"/>
          <p:nvPr/>
        </p:nvSpPr>
        <p:spPr>
          <a:xfrm>
            <a:off x="5993300" y="1543050"/>
            <a:ext cx="2907300" cy="2057400"/>
          </a:xfrm>
          <a:prstGeom prst="rect">
            <a:avLst/>
          </a:prstGeom>
          <a:no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indent="-69850" lvl="0" marL="0" marR="0" rtl="0" algn="l">
              <a:lnSpc>
                <a:spcPct val="115000"/>
              </a:lnSpc>
              <a:spcBef>
                <a:spcPts val="0"/>
              </a:spcBef>
              <a:spcAft>
                <a:spcPts val="0"/>
              </a:spcAft>
              <a:buClr>
                <a:srgbClr val="000000"/>
              </a:buClr>
              <a:buSzPct val="68750"/>
              <a:buFont typeface="Arial"/>
              <a:buNone/>
            </a:pPr>
            <a:r>
              <a:rPr b="1" lang="en" sz="1600">
                <a:solidFill>
                  <a:srgbClr val="008080"/>
                </a:solidFill>
                <a:highlight>
                  <a:srgbClr val="FFFFFF"/>
                </a:highlight>
              </a:rPr>
              <a:t>0 167 tttttttttt 3.23111</a:t>
            </a:r>
          </a:p>
          <a:p>
            <a:pPr indent="-69850" lvl="0" marL="0" marR="0" rtl="0" algn="l">
              <a:lnSpc>
                <a:spcPct val="115000"/>
              </a:lnSpc>
              <a:spcBef>
                <a:spcPts val="0"/>
              </a:spcBef>
              <a:spcAft>
                <a:spcPts val="0"/>
              </a:spcAft>
              <a:buClr>
                <a:srgbClr val="000000"/>
              </a:buClr>
              <a:buSzPct val="68750"/>
              <a:buFont typeface="Arial"/>
              <a:buNone/>
            </a:pPr>
            <a:r>
              <a:rPr b="1" lang="en" sz="1600">
                <a:solidFill>
                  <a:srgbClr val="008080"/>
                </a:solidFill>
                <a:highlight>
                  <a:srgbClr val="FFFFFF"/>
                </a:highlight>
              </a:rPr>
              <a:t>0 168 tttttttttt 3.23111</a:t>
            </a:r>
          </a:p>
          <a:p>
            <a:pPr indent="-69850" lvl="0" marL="0" marR="0" rtl="0" algn="l">
              <a:lnSpc>
                <a:spcPct val="115000"/>
              </a:lnSpc>
              <a:spcBef>
                <a:spcPts val="0"/>
              </a:spcBef>
              <a:spcAft>
                <a:spcPts val="0"/>
              </a:spcAft>
              <a:buClr>
                <a:srgbClr val="000000"/>
              </a:buClr>
              <a:buSzPct val="68750"/>
              <a:buFont typeface="Arial"/>
              <a:buNone/>
            </a:pPr>
            <a:r>
              <a:rPr b="1" lang="en" sz="1600">
                <a:solidFill>
                  <a:srgbClr val="008080"/>
                </a:solidFill>
                <a:highlight>
                  <a:srgbClr val="FFFFFF"/>
                </a:highlight>
              </a:rPr>
              <a:t>0 169 tttttttttt 3.23111</a:t>
            </a:r>
          </a:p>
          <a:p>
            <a:pPr indent="-69850" lvl="0" marL="0" marR="0" rtl="0" algn="l">
              <a:lnSpc>
                <a:spcPct val="115000"/>
              </a:lnSpc>
              <a:spcBef>
                <a:spcPts val="0"/>
              </a:spcBef>
              <a:spcAft>
                <a:spcPts val="0"/>
              </a:spcAft>
              <a:buClr>
                <a:srgbClr val="000000"/>
              </a:buClr>
              <a:buSzPct val="68750"/>
              <a:buFont typeface="Arial"/>
              <a:buNone/>
            </a:pPr>
            <a:r>
              <a:rPr b="1" lang="en" sz="1600">
                <a:solidFill>
                  <a:srgbClr val="008080"/>
                </a:solidFill>
                <a:highlight>
                  <a:srgbClr val="FFFFFF"/>
                </a:highlight>
              </a:rPr>
              <a:t>…</a:t>
            </a:r>
          </a:p>
          <a:p>
            <a:pPr indent="-69850" lvl="0" marL="0" marR="0" rtl="0" algn="l">
              <a:lnSpc>
                <a:spcPct val="115000"/>
              </a:lnSpc>
              <a:spcBef>
                <a:spcPts val="0"/>
              </a:spcBef>
              <a:spcAft>
                <a:spcPts val="0"/>
              </a:spcAft>
              <a:buClr>
                <a:srgbClr val="000000"/>
              </a:buClr>
              <a:buSzPct val="68750"/>
              <a:buFont typeface="Arial"/>
              <a:buNone/>
            </a:pPr>
            <a:r>
              <a:rPr b="1" lang="en" sz="1600">
                <a:solidFill>
                  <a:srgbClr val="008080"/>
                </a:solidFill>
                <a:highlight>
                  <a:srgbClr val="FFFFFF"/>
                </a:highlight>
              </a:rPr>
              <a:t>499 167 oof the se 0.229306</a:t>
            </a:r>
          </a:p>
          <a:p>
            <a:pPr indent="-69850" lvl="0" marL="0" marR="0" rtl="0" algn="l">
              <a:lnSpc>
                <a:spcPct val="115000"/>
              </a:lnSpc>
              <a:spcBef>
                <a:spcPts val="0"/>
              </a:spcBef>
              <a:spcAft>
                <a:spcPts val="0"/>
              </a:spcAft>
              <a:buClr>
                <a:srgbClr val="000000"/>
              </a:buClr>
              <a:buSzPct val="68750"/>
              <a:buFont typeface="Arial"/>
              <a:buNone/>
            </a:pPr>
            <a:r>
              <a:rPr b="1" lang="en" sz="1600">
                <a:solidFill>
                  <a:srgbClr val="008080"/>
                </a:solidFill>
                <a:highlight>
                  <a:srgbClr val="FFFFFF"/>
                </a:highlight>
              </a:rPr>
              <a:t>499 168 tf the sea 0.229306</a:t>
            </a:r>
          </a:p>
          <a:p>
            <a:pPr indent="-69850" lvl="0" marL="0" marR="0" rtl="0" algn="l">
              <a:lnSpc>
                <a:spcPct val="115000"/>
              </a:lnSpc>
              <a:spcBef>
                <a:spcPts val="0"/>
              </a:spcBef>
              <a:spcAft>
                <a:spcPts val="0"/>
              </a:spcAft>
              <a:buClr>
                <a:srgbClr val="000000"/>
              </a:buClr>
              <a:buSzPct val="68750"/>
              <a:buFont typeface="Arial"/>
              <a:buNone/>
            </a:pPr>
            <a:r>
              <a:rPr b="1" lang="en" sz="1600">
                <a:solidFill>
                  <a:srgbClr val="008080"/>
                </a:solidFill>
                <a:highlight>
                  <a:srgbClr val="FFFFFF"/>
                </a:highlight>
              </a:rPr>
              <a:t>499 169 n the sea. 0.229306</a:t>
            </a:r>
          </a:p>
        </p:txBody>
      </p:sp>
      <p:sp>
        <p:nvSpPr>
          <p:cNvPr id="720" name="Shape 720"/>
          <p:cNvSpPr txBox="1"/>
          <p:nvPr/>
        </p:nvSpPr>
        <p:spPr>
          <a:xfrm>
            <a:off x="2979250" y="4890000"/>
            <a:ext cx="6512400" cy="319200"/>
          </a:xfrm>
          <a:prstGeom prst="rect">
            <a:avLst/>
          </a:prstGeom>
          <a:noFill/>
          <a:ln>
            <a:noFill/>
          </a:ln>
        </p:spPr>
        <p:txBody>
          <a:bodyPr anchorCtr="0" anchor="ctr" bIns="91425" lIns="91425" rIns="91425" tIns="91425">
            <a:noAutofit/>
          </a:bodyPr>
          <a:lstStyle/>
          <a:p>
            <a:pPr lvl="0" rtl="0">
              <a:spcBef>
                <a:spcPts val="0"/>
              </a:spcBef>
              <a:buNone/>
            </a:pPr>
            <a:r>
              <a:rPr lang="en" sz="1200" u="sng">
                <a:solidFill>
                  <a:schemeClr val="hlink"/>
                </a:solidFill>
                <a:hlinkClick r:id="rId3"/>
              </a:rPr>
              <a:t>https://github.com/hunkim/DeepLearningZeroToAll/blob/master/lab-12-4-rnn_long_char.py</a:t>
            </a:r>
            <a:r>
              <a:rPr lang="en" sz="1200">
                <a:solidFill>
                  <a:schemeClr val="dk1"/>
                </a:solidFill>
              </a:rPr>
              <a:t> </a:t>
            </a: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4" name="Shape 724"/>
        <p:cNvGrpSpPr/>
        <p:nvPr/>
      </p:nvGrpSpPr>
      <p:grpSpPr>
        <a:xfrm>
          <a:off x="0" y="0"/>
          <a:ext cx="0" cy="0"/>
          <a:chOff x="0" y="0"/>
          <a:chExt cx="0" cy="0"/>
        </a:xfrm>
      </p:grpSpPr>
      <p:sp>
        <p:nvSpPr>
          <p:cNvPr id="725" name="Shape 725"/>
          <p:cNvSpPr txBox="1"/>
          <p:nvPr/>
        </p:nvSpPr>
        <p:spPr>
          <a:xfrm>
            <a:off x="447300" y="1129325"/>
            <a:ext cx="8696700" cy="2360100"/>
          </a:xfrm>
          <a:prstGeom prst="rect">
            <a:avLst/>
          </a:prstGeom>
          <a:noFill/>
          <a:ln>
            <a:noFill/>
          </a:ln>
        </p:spPr>
        <p:txBody>
          <a:bodyPr anchorCtr="0" anchor="ctr" bIns="91425" lIns="91425" rIns="91425" tIns="91425">
            <a:noAutofit/>
          </a:bodyPr>
          <a:lstStyle/>
          <a:p>
            <a:pPr indent="0" lvl="0" marL="0" rtl="0">
              <a:lnSpc>
                <a:spcPct val="115000"/>
              </a:lnSpc>
              <a:spcBef>
                <a:spcPts val="0"/>
              </a:spcBef>
              <a:buNone/>
            </a:pPr>
            <a:r>
              <a:rPr i="1" lang="en" sz="1600">
                <a:solidFill>
                  <a:srgbClr val="808080"/>
                </a:solidFill>
                <a:highlight>
                  <a:srgbClr val="FFFFFF"/>
                </a:highlight>
                <a:latin typeface="Consolas"/>
                <a:ea typeface="Consolas"/>
                <a:cs typeface="Consolas"/>
                <a:sym typeface="Consolas"/>
              </a:rPr>
              <a:t># Let's print the last char of each result to check it works</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results = sess.run(outputs, </a:t>
            </a:r>
            <a:r>
              <a:rPr lang="en" sz="1600">
                <a:solidFill>
                  <a:srgbClr val="660099"/>
                </a:solidFill>
                <a:highlight>
                  <a:srgbClr val="FFFFFF"/>
                </a:highlight>
                <a:latin typeface="Consolas"/>
                <a:ea typeface="Consolas"/>
                <a:cs typeface="Consolas"/>
                <a:sym typeface="Consolas"/>
              </a:rPr>
              <a:t>feed_dict</a:t>
            </a:r>
            <a:r>
              <a:rPr lang="en" sz="1600">
                <a:solidFill>
                  <a:schemeClr val="dk1"/>
                </a:solidFill>
                <a:highlight>
                  <a:srgbClr val="FFFFFF"/>
                </a:highlight>
                <a:latin typeface="Consolas"/>
                <a:ea typeface="Consolas"/>
                <a:cs typeface="Consolas"/>
                <a:sym typeface="Consolas"/>
              </a:rPr>
              <a:t>={X: dataX})</a:t>
            </a:r>
          </a:p>
          <a:p>
            <a:pPr indent="0" lvl="0" marL="0" rtl="0">
              <a:lnSpc>
                <a:spcPct val="115000"/>
              </a:lnSpc>
              <a:spcBef>
                <a:spcPts val="0"/>
              </a:spcBef>
              <a:buNone/>
            </a:pPr>
            <a:r>
              <a:rPr b="1" lang="en" sz="1600">
                <a:solidFill>
                  <a:srgbClr val="000080"/>
                </a:solidFill>
                <a:highlight>
                  <a:srgbClr val="FFFFFF"/>
                </a:highlight>
                <a:latin typeface="Consolas"/>
                <a:ea typeface="Consolas"/>
                <a:cs typeface="Consolas"/>
                <a:sym typeface="Consolas"/>
              </a:rPr>
              <a:t>for </a:t>
            </a:r>
            <a:r>
              <a:rPr lang="en" sz="1600">
                <a:solidFill>
                  <a:schemeClr val="dk1"/>
                </a:solidFill>
                <a:highlight>
                  <a:srgbClr val="FFFFFF"/>
                </a:highlight>
                <a:latin typeface="Consolas"/>
                <a:ea typeface="Consolas"/>
                <a:cs typeface="Consolas"/>
                <a:sym typeface="Consolas"/>
              </a:rPr>
              <a:t>j, result </a:t>
            </a:r>
            <a:r>
              <a:rPr b="1" lang="en" sz="1600">
                <a:solidFill>
                  <a:srgbClr val="000080"/>
                </a:solidFill>
                <a:highlight>
                  <a:srgbClr val="FFFFFF"/>
                </a:highlight>
                <a:latin typeface="Consolas"/>
                <a:ea typeface="Consolas"/>
                <a:cs typeface="Consolas"/>
                <a:sym typeface="Consolas"/>
              </a:rPr>
              <a:t>in </a:t>
            </a:r>
            <a:r>
              <a:rPr lang="en" sz="1600">
                <a:solidFill>
                  <a:srgbClr val="000080"/>
                </a:solidFill>
                <a:highlight>
                  <a:srgbClr val="FFFFFF"/>
                </a:highlight>
                <a:latin typeface="Consolas"/>
                <a:ea typeface="Consolas"/>
                <a:cs typeface="Consolas"/>
                <a:sym typeface="Consolas"/>
              </a:rPr>
              <a:t>enumerate</a:t>
            </a:r>
            <a:r>
              <a:rPr lang="en" sz="1600">
                <a:solidFill>
                  <a:schemeClr val="dk1"/>
                </a:solidFill>
                <a:highlight>
                  <a:srgbClr val="FFFFFF"/>
                </a:highlight>
                <a:latin typeface="Consolas"/>
                <a:ea typeface="Consolas"/>
                <a:cs typeface="Consolas"/>
                <a:sym typeface="Consolas"/>
              </a:rPr>
              <a:t>(results):</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index = np.argmax(result, </a:t>
            </a:r>
            <a:r>
              <a:rPr lang="en" sz="1600">
                <a:solidFill>
                  <a:srgbClr val="660099"/>
                </a:solidFill>
                <a:highlight>
                  <a:srgbClr val="FFFFFF"/>
                </a:highlight>
                <a:latin typeface="Consolas"/>
                <a:ea typeface="Consolas"/>
                <a:cs typeface="Consolas"/>
                <a:sym typeface="Consolas"/>
              </a:rPr>
              <a:t>axis</a:t>
            </a:r>
            <a:r>
              <a:rPr lang="en" sz="1600">
                <a:solidFill>
                  <a:schemeClr val="dk1"/>
                </a:solidFill>
                <a:highlight>
                  <a:srgbClr val="FFFFFF"/>
                </a:highlight>
                <a:latin typeface="Consolas"/>
                <a:ea typeface="Consolas"/>
                <a:cs typeface="Consolas"/>
                <a:sym typeface="Consolas"/>
              </a:rPr>
              <a:t>=</a:t>
            </a:r>
            <a:r>
              <a:rPr lang="en" sz="1600">
                <a:solidFill>
                  <a:srgbClr val="0000FF"/>
                </a:solidFill>
                <a:highlight>
                  <a:srgbClr val="FFFFFF"/>
                </a:highlight>
                <a:latin typeface="Consolas"/>
                <a:ea typeface="Consolas"/>
                <a:cs typeface="Consolas"/>
                <a:sym typeface="Consolas"/>
              </a:rPr>
              <a:t>1</a:t>
            </a:r>
            <a:r>
              <a:rPr lang="en" sz="16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a:t>
            </a:r>
            <a:r>
              <a:rPr b="1" lang="en" sz="1600">
                <a:solidFill>
                  <a:srgbClr val="000080"/>
                </a:solidFill>
                <a:highlight>
                  <a:srgbClr val="FFFFFF"/>
                </a:highlight>
                <a:latin typeface="Consolas"/>
                <a:ea typeface="Consolas"/>
                <a:cs typeface="Consolas"/>
                <a:sym typeface="Consolas"/>
              </a:rPr>
              <a:t>if </a:t>
            </a:r>
            <a:r>
              <a:rPr lang="en" sz="1600">
                <a:solidFill>
                  <a:schemeClr val="dk1"/>
                </a:solidFill>
                <a:highlight>
                  <a:srgbClr val="FFFFFF"/>
                </a:highlight>
                <a:latin typeface="Consolas"/>
                <a:ea typeface="Consolas"/>
                <a:cs typeface="Consolas"/>
                <a:sym typeface="Consolas"/>
              </a:rPr>
              <a:t>j </a:t>
            </a:r>
            <a:r>
              <a:rPr b="1" lang="en" sz="1600">
                <a:solidFill>
                  <a:srgbClr val="000080"/>
                </a:solidFill>
                <a:highlight>
                  <a:srgbClr val="FFFFFF"/>
                </a:highlight>
                <a:latin typeface="Consolas"/>
                <a:ea typeface="Consolas"/>
                <a:cs typeface="Consolas"/>
                <a:sym typeface="Consolas"/>
              </a:rPr>
              <a:t>is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i="1" lang="en" sz="1600">
                <a:solidFill>
                  <a:srgbClr val="808080"/>
                </a:solidFill>
                <a:highlight>
                  <a:srgbClr val="FFFFFF"/>
                </a:highlight>
                <a:latin typeface="Consolas"/>
                <a:ea typeface="Consolas"/>
                <a:cs typeface="Consolas"/>
                <a:sym typeface="Consolas"/>
              </a:rPr>
              <a:t># print all for the first result to make a sentence</a:t>
            </a:r>
          </a:p>
          <a:p>
            <a:pPr indent="0" lvl="0" marL="0" rtl="0">
              <a:lnSpc>
                <a:spcPct val="115000"/>
              </a:lnSpc>
              <a:spcBef>
                <a:spcPts val="0"/>
              </a:spcBef>
              <a:buNone/>
            </a:pPr>
            <a:r>
              <a:rPr i="1" lang="en" sz="1600">
                <a:solidFill>
                  <a:srgbClr val="808080"/>
                </a:solidFill>
                <a:highlight>
                  <a:srgbClr val="FFFFFF"/>
                </a:highlight>
                <a:latin typeface="Consolas"/>
                <a:ea typeface="Consolas"/>
                <a:cs typeface="Consolas"/>
                <a:sym typeface="Consolas"/>
              </a:rPr>
              <a:t>       </a:t>
            </a:r>
            <a:r>
              <a:rPr lang="en" sz="1600">
                <a:solidFill>
                  <a:srgbClr val="000080"/>
                </a:solidFill>
                <a:highlight>
                  <a:srgbClr val="FFFFFF"/>
                </a:highlight>
                <a:latin typeface="Consolas"/>
                <a:ea typeface="Consolas"/>
                <a:cs typeface="Consolas"/>
                <a:sym typeface="Consolas"/>
              </a:rPr>
              <a:t>print</a:t>
            </a:r>
            <a:r>
              <a:rPr lang="en" sz="1600">
                <a:solidFill>
                  <a:schemeClr val="dk1"/>
                </a:solidFill>
                <a:highlight>
                  <a:srgbClr val="FFFFFF"/>
                </a:highlight>
                <a:latin typeface="Consolas"/>
                <a:ea typeface="Consolas"/>
                <a:cs typeface="Consolas"/>
                <a:sym typeface="Consolas"/>
              </a:rPr>
              <a:t>(</a:t>
            </a:r>
            <a:r>
              <a:rPr b="1" lang="en" sz="1600">
                <a:solidFill>
                  <a:srgbClr val="008080"/>
                </a:solidFill>
                <a:highlight>
                  <a:srgbClr val="FFFFFF"/>
                </a:highlight>
                <a:latin typeface="Consolas"/>
                <a:ea typeface="Consolas"/>
                <a:cs typeface="Consolas"/>
                <a:sym typeface="Consolas"/>
              </a:rPr>
              <a:t>''</a:t>
            </a:r>
            <a:r>
              <a:rPr lang="en" sz="1600">
                <a:solidFill>
                  <a:schemeClr val="dk1"/>
                </a:solidFill>
                <a:highlight>
                  <a:srgbClr val="FFFFFF"/>
                </a:highlight>
                <a:latin typeface="Consolas"/>
                <a:ea typeface="Consolas"/>
                <a:cs typeface="Consolas"/>
                <a:sym typeface="Consolas"/>
              </a:rPr>
              <a:t>.join([char_set[t] </a:t>
            </a:r>
            <a:r>
              <a:rPr b="1" lang="en" sz="1600">
                <a:solidFill>
                  <a:srgbClr val="000080"/>
                </a:solidFill>
                <a:highlight>
                  <a:srgbClr val="FFFFFF"/>
                </a:highlight>
                <a:latin typeface="Consolas"/>
                <a:ea typeface="Consolas"/>
                <a:cs typeface="Consolas"/>
                <a:sym typeface="Consolas"/>
              </a:rPr>
              <a:t>for </a:t>
            </a:r>
            <a:r>
              <a:rPr lang="en" sz="1600">
                <a:solidFill>
                  <a:schemeClr val="dk1"/>
                </a:solidFill>
                <a:highlight>
                  <a:srgbClr val="FFFFFF"/>
                </a:highlight>
                <a:latin typeface="Consolas"/>
                <a:ea typeface="Consolas"/>
                <a:cs typeface="Consolas"/>
                <a:sym typeface="Consolas"/>
              </a:rPr>
              <a:t>t </a:t>
            </a:r>
            <a:r>
              <a:rPr b="1" lang="en" sz="1600">
                <a:solidFill>
                  <a:srgbClr val="000080"/>
                </a:solidFill>
                <a:highlight>
                  <a:srgbClr val="FFFFFF"/>
                </a:highlight>
                <a:latin typeface="Consolas"/>
                <a:ea typeface="Consolas"/>
                <a:cs typeface="Consolas"/>
                <a:sym typeface="Consolas"/>
              </a:rPr>
              <a:t>in </a:t>
            </a:r>
            <a:r>
              <a:rPr lang="en" sz="1600">
                <a:solidFill>
                  <a:schemeClr val="dk1"/>
                </a:solidFill>
                <a:highlight>
                  <a:srgbClr val="FFFFFF"/>
                </a:highlight>
                <a:latin typeface="Consolas"/>
                <a:ea typeface="Consolas"/>
                <a:cs typeface="Consolas"/>
                <a:sym typeface="Consolas"/>
              </a:rPr>
              <a:t>index]), </a:t>
            </a:r>
            <a:r>
              <a:rPr lang="en" sz="1600">
                <a:solidFill>
                  <a:srgbClr val="660099"/>
                </a:solidFill>
                <a:highlight>
                  <a:srgbClr val="FFFFFF"/>
                </a:highlight>
                <a:latin typeface="Consolas"/>
                <a:ea typeface="Consolas"/>
                <a:cs typeface="Consolas"/>
                <a:sym typeface="Consolas"/>
              </a:rPr>
              <a:t>end</a:t>
            </a:r>
            <a:r>
              <a:rPr lang="en" sz="1600">
                <a:solidFill>
                  <a:schemeClr val="dk1"/>
                </a:solidFill>
                <a:highlight>
                  <a:srgbClr val="FFFFFF"/>
                </a:highlight>
                <a:latin typeface="Consolas"/>
                <a:ea typeface="Consolas"/>
                <a:cs typeface="Consolas"/>
                <a:sym typeface="Consolas"/>
              </a:rPr>
              <a:t>=</a:t>
            </a:r>
            <a:r>
              <a:rPr b="1" lang="en" sz="1600">
                <a:solidFill>
                  <a:srgbClr val="008080"/>
                </a:solidFill>
                <a:highlight>
                  <a:srgbClr val="FFFFFF"/>
                </a:highlight>
                <a:latin typeface="Consolas"/>
                <a:ea typeface="Consolas"/>
                <a:cs typeface="Consolas"/>
                <a:sym typeface="Consolas"/>
              </a:rPr>
              <a:t>''</a:t>
            </a:r>
            <a:r>
              <a:rPr lang="en" sz="16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a:t>
            </a:r>
            <a:r>
              <a:rPr b="1" lang="en" sz="1600">
                <a:solidFill>
                  <a:srgbClr val="000080"/>
                </a:solidFill>
                <a:highlight>
                  <a:srgbClr val="FFFFFF"/>
                </a:highlight>
                <a:latin typeface="Consolas"/>
                <a:ea typeface="Consolas"/>
                <a:cs typeface="Consolas"/>
                <a:sym typeface="Consolas"/>
              </a:rPr>
              <a:t>else</a:t>
            </a:r>
            <a:r>
              <a:rPr lang="en" sz="16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a:t>
            </a:r>
            <a:r>
              <a:rPr lang="en" sz="1600">
                <a:solidFill>
                  <a:srgbClr val="000080"/>
                </a:solidFill>
                <a:highlight>
                  <a:srgbClr val="FFFFFF"/>
                </a:highlight>
                <a:latin typeface="Consolas"/>
                <a:ea typeface="Consolas"/>
                <a:cs typeface="Consolas"/>
                <a:sym typeface="Consolas"/>
              </a:rPr>
              <a:t>print</a:t>
            </a:r>
            <a:r>
              <a:rPr lang="en" sz="1600">
                <a:solidFill>
                  <a:schemeClr val="dk1"/>
                </a:solidFill>
                <a:highlight>
                  <a:srgbClr val="FFFFFF"/>
                </a:highlight>
                <a:latin typeface="Consolas"/>
                <a:ea typeface="Consolas"/>
                <a:cs typeface="Consolas"/>
                <a:sym typeface="Consolas"/>
              </a:rPr>
              <a:t>(char_set[index[-</a:t>
            </a:r>
            <a:r>
              <a:rPr lang="en" sz="1600">
                <a:solidFill>
                  <a:srgbClr val="0000FF"/>
                </a:solidFill>
                <a:highlight>
                  <a:srgbClr val="FFFFFF"/>
                </a:highlight>
                <a:latin typeface="Consolas"/>
                <a:ea typeface="Consolas"/>
                <a:cs typeface="Consolas"/>
                <a:sym typeface="Consolas"/>
              </a:rPr>
              <a:t>1</a:t>
            </a:r>
            <a:r>
              <a:rPr lang="en" sz="1600">
                <a:solidFill>
                  <a:schemeClr val="dk1"/>
                </a:solidFill>
                <a:highlight>
                  <a:srgbClr val="FFFFFF"/>
                </a:highlight>
                <a:latin typeface="Consolas"/>
                <a:ea typeface="Consolas"/>
                <a:cs typeface="Consolas"/>
                <a:sym typeface="Consolas"/>
              </a:rPr>
              <a:t>]], </a:t>
            </a:r>
            <a:r>
              <a:rPr lang="en" sz="1600">
                <a:solidFill>
                  <a:srgbClr val="660099"/>
                </a:solidFill>
                <a:highlight>
                  <a:srgbClr val="FFFFFF"/>
                </a:highlight>
                <a:latin typeface="Consolas"/>
                <a:ea typeface="Consolas"/>
                <a:cs typeface="Consolas"/>
                <a:sym typeface="Consolas"/>
              </a:rPr>
              <a:t>end</a:t>
            </a:r>
            <a:r>
              <a:rPr lang="en" sz="1600">
                <a:solidFill>
                  <a:schemeClr val="dk1"/>
                </a:solidFill>
                <a:highlight>
                  <a:srgbClr val="FFFFFF"/>
                </a:highlight>
                <a:latin typeface="Consolas"/>
                <a:ea typeface="Consolas"/>
                <a:cs typeface="Consolas"/>
                <a:sym typeface="Consolas"/>
              </a:rPr>
              <a:t>=</a:t>
            </a:r>
            <a:r>
              <a:rPr b="1" lang="en" sz="1600">
                <a:solidFill>
                  <a:srgbClr val="008080"/>
                </a:solidFill>
                <a:highlight>
                  <a:srgbClr val="FFFFFF"/>
                </a:highlight>
                <a:latin typeface="Consolas"/>
                <a:ea typeface="Consolas"/>
                <a:cs typeface="Consolas"/>
                <a:sym typeface="Consolas"/>
              </a:rPr>
              <a:t>''</a:t>
            </a:r>
            <a:r>
              <a:rPr lang="en" sz="1600">
                <a:solidFill>
                  <a:schemeClr val="dk1"/>
                </a:solidFill>
                <a:highlight>
                  <a:srgbClr val="FFFFFF"/>
                </a:highlight>
                <a:latin typeface="Consolas"/>
                <a:ea typeface="Consolas"/>
                <a:cs typeface="Consolas"/>
                <a:sym typeface="Consolas"/>
              </a:rPr>
              <a:t>)</a:t>
            </a:r>
          </a:p>
        </p:txBody>
      </p:sp>
      <p:sp>
        <p:nvSpPr>
          <p:cNvPr id="726" name="Shape 726"/>
          <p:cNvSpPr txBox="1"/>
          <p:nvPr>
            <p:ph type="title"/>
          </p:nvPr>
        </p:nvSpPr>
        <p:spPr>
          <a:xfrm>
            <a:off x="2036555" y="55700"/>
            <a:ext cx="5070900" cy="1285800"/>
          </a:xfrm>
          <a:prstGeom prst="rect">
            <a:avLst/>
          </a:prstGeom>
        </p:spPr>
        <p:txBody>
          <a:bodyPr anchorCtr="0" anchor="ctr" bIns="34275" lIns="34275" rIns="34275" tIns="34275">
            <a:noAutofit/>
          </a:bodyPr>
          <a:lstStyle/>
          <a:p>
            <a:pPr lvl="0" rtl="0">
              <a:spcBef>
                <a:spcPts val="0"/>
              </a:spcBef>
              <a:buNone/>
            </a:pPr>
            <a:r>
              <a:rPr lang="en"/>
              <a:t>Training and print results</a:t>
            </a:r>
          </a:p>
        </p:txBody>
      </p:sp>
      <p:sp>
        <p:nvSpPr>
          <p:cNvPr id="727" name="Shape 727"/>
          <p:cNvSpPr txBox="1"/>
          <p:nvPr/>
        </p:nvSpPr>
        <p:spPr>
          <a:xfrm>
            <a:off x="380175" y="3718025"/>
            <a:ext cx="8464500" cy="1061400"/>
          </a:xfrm>
          <a:prstGeom prst="rect">
            <a:avLst/>
          </a:prstGeom>
          <a:no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indent="0" lvl="0" marL="0" rtl="0">
              <a:lnSpc>
                <a:spcPct val="115000"/>
              </a:lnSpc>
              <a:spcBef>
                <a:spcPts val="0"/>
              </a:spcBef>
              <a:buNone/>
            </a:pPr>
            <a:r>
              <a:rPr b="1" lang="en" sz="1600">
                <a:solidFill>
                  <a:srgbClr val="008080"/>
                </a:solidFill>
                <a:highlight>
                  <a:srgbClr val="FFFFFF"/>
                </a:highlight>
              </a:rPr>
              <a:t>g you want to build a ship, don't drum up people together to collect wood and don't assign them tasks and work, but rather teach them to long for the endless immensity of the sea.</a:t>
            </a:r>
          </a:p>
        </p:txBody>
      </p:sp>
      <p:sp>
        <p:nvSpPr>
          <p:cNvPr id="728" name="Shape 728"/>
          <p:cNvSpPr txBox="1"/>
          <p:nvPr/>
        </p:nvSpPr>
        <p:spPr>
          <a:xfrm>
            <a:off x="2979250" y="4890000"/>
            <a:ext cx="6512400" cy="319200"/>
          </a:xfrm>
          <a:prstGeom prst="rect">
            <a:avLst/>
          </a:prstGeom>
          <a:noFill/>
          <a:ln>
            <a:noFill/>
          </a:ln>
        </p:spPr>
        <p:txBody>
          <a:bodyPr anchorCtr="0" anchor="ctr" bIns="91425" lIns="91425" rIns="91425" tIns="91425">
            <a:noAutofit/>
          </a:bodyPr>
          <a:lstStyle/>
          <a:p>
            <a:pPr lvl="0" rtl="0">
              <a:spcBef>
                <a:spcPts val="0"/>
              </a:spcBef>
              <a:buNone/>
            </a:pPr>
            <a:r>
              <a:rPr lang="en" sz="1200" u="sng">
                <a:solidFill>
                  <a:schemeClr val="hlink"/>
                </a:solidFill>
                <a:hlinkClick r:id="rId3"/>
              </a:rPr>
              <a:t>https://github.com/hunkim/DeepLearningZeroToAll/blob/master/lab-12-4-rnn_long_char.py</a:t>
            </a:r>
            <a:r>
              <a:rPr lang="en" sz="1200">
                <a:solidFill>
                  <a:schemeClr val="dk1"/>
                </a:solidFill>
              </a:rPr>
              <a:t> </a:t>
            </a: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2" name="Shape 732"/>
        <p:cNvGrpSpPr/>
        <p:nvPr/>
      </p:nvGrpSpPr>
      <p:grpSpPr>
        <a:xfrm>
          <a:off x="0" y="0"/>
          <a:ext cx="0" cy="0"/>
          <a:chOff x="0" y="0"/>
          <a:chExt cx="0" cy="0"/>
        </a:xfrm>
      </p:grpSpPr>
      <p:sp>
        <p:nvSpPr>
          <p:cNvPr id="733" name="Shape 733"/>
          <p:cNvSpPr txBox="1"/>
          <p:nvPr>
            <p:ph type="title"/>
          </p:nvPr>
        </p:nvSpPr>
        <p:spPr>
          <a:xfrm>
            <a:off x="-2360863" y="219670"/>
            <a:ext cx="9160500" cy="1285800"/>
          </a:xfrm>
          <a:prstGeom prst="rect">
            <a:avLst/>
          </a:prstGeom>
          <a:no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r>
              <a:rPr b="0" i="0" lang="en" sz="3400" u="none" cap="none" strike="noStrike">
                <a:solidFill>
                  <a:srgbClr val="000000"/>
                </a:solidFill>
                <a:latin typeface="Gill Sans"/>
                <a:ea typeface="Gill Sans"/>
                <a:cs typeface="Gill Sans"/>
                <a:sym typeface="Gill Sans"/>
              </a:rPr>
              <a:t>char-rnn</a:t>
            </a:r>
          </a:p>
        </p:txBody>
      </p:sp>
      <p:pic>
        <p:nvPicPr>
          <p:cNvPr id="734" name="Shape 734"/>
          <p:cNvPicPr preferRelativeResize="0"/>
          <p:nvPr/>
        </p:nvPicPr>
        <p:blipFill rotWithShape="1">
          <a:blip r:embed="rId3">
            <a:alphaModFix/>
          </a:blip>
          <a:srcRect b="0" l="0" r="0" t="0"/>
          <a:stretch/>
        </p:blipFill>
        <p:spPr>
          <a:xfrm>
            <a:off x="3864768" y="677465"/>
            <a:ext cx="5038200" cy="4107300"/>
          </a:xfrm>
          <a:prstGeom prst="rect">
            <a:avLst/>
          </a:prstGeom>
          <a:noFill/>
          <a:ln>
            <a:noFill/>
          </a:ln>
        </p:spPr>
      </p:pic>
      <p:pic>
        <p:nvPicPr>
          <p:cNvPr id="735" name="Shape 735"/>
          <p:cNvPicPr preferRelativeResize="0"/>
          <p:nvPr/>
        </p:nvPicPr>
        <p:blipFill rotWithShape="1">
          <a:blip r:embed="rId4">
            <a:alphaModFix/>
          </a:blip>
          <a:srcRect b="0" l="0" r="0" t="0"/>
          <a:stretch/>
        </p:blipFill>
        <p:spPr>
          <a:xfrm>
            <a:off x="966787" y="1658540"/>
            <a:ext cx="2505000" cy="2052600"/>
          </a:xfrm>
          <a:prstGeom prst="rect">
            <a:avLst/>
          </a:prstGeom>
          <a:noFill/>
          <a:ln>
            <a:noFill/>
          </a:ln>
        </p:spPr>
      </p:pic>
      <p:sp>
        <p:nvSpPr>
          <p:cNvPr id="736" name="Shape 736"/>
          <p:cNvSpPr txBox="1"/>
          <p:nvPr/>
        </p:nvSpPr>
        <p:spPr>
          <a:xfrm>
            <a:off x="5368425" y="4905175"/>
            <a:ext cx="4309500" cy="260700"/>
          </a:xfrm>
          <a:prstGeom prst="rect">
            <a:avLst/>
          </a:prstGeom>
          <a:noFill/>
          <a:ln>
            <a:noFill/>
          </a:ln>
        </p:spPr>
        <p:txBody>
          <a:bodyPr anchorCtr="0" anchor="ctr" bIns="91425" lIns="91425" rIns="91425" tIns="91425">
            <a:noAutofit/>
          </a:bodyPr>
          <a:lstStyle/>
          <a:p>
            <a:pPr lvl="0" rtl="0">
              <a:spcBef>
                <a:spcPts val="0"/>
              </a:spcBef>
              <a:buNone/>
            </a:pPr>
            <a:r>
              <a:rPr lang="en" sz="1200" u="sng">
                <a:solidFill>
                  <a:schemeClr val="hlink"/>
                </a:solidFill>
                <a:hlinkClick r:id="rId5"/>
              </a:rPr>
              <a:t>http://karpathy.github.io/2015/05/21/rnn-effectiveness/</a:t>
            </a:r>
            <a:r>
              <a:rPr lang="en" sz="1200"/>
              <a:t> </a:t>
            </a: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0" name="Shape 740"/>
        <p:cNvGrpSpPr/>
        <p:nvPr/>
      </p:nvGrpSpPr>
      <p:grpSpPr>
        <a:xfrm>
          <a:off x="0" y="0"/>
          <a:ext cx="0" cy="0"/>
          <a:chOff x="0" y="0"/>
          <a:chExt cx="0" cy="0"/>
        </a:xfrm>
      </p:grpSpPr>
      <p:pic>
        <p:nvPicPr>
          <p:cNvPr id="741" name="Shape 741"/>
          <p:cNvPicPr preferRelativeResize="0"/>
          <p:nvPr/>
        </p:nvPicPr>
        <p:blipFill rotWithShape="1">
          <a:blip r:embed="rId3">
            <a:alphaModFix/>
          </a:blip>
          <a:srcRect b="0" l="0" r="0" t="0"/>
          <a:stretch/>
        </p:blipFill>
        <p:spPr>
          <a:xfrm>
            <a:off x="966787" y="1658540"/>
            <a:ext cx="2505000" cy="2052600"/>
          </a:xfrm>
          <a:prstGeom prst="rect">
            <a:avLst/>
          </a:prstGeom>
          <a:noFill/>
          <a:ln>
            <a:noFill/>
          </a:ln>
        </p:spPr>
      </p:pic>
      <p:pic>
        <p:nvPicPr>
          <p:cNvPr id="742" name="Shape 742"/>
          <p:cNvPicPr preferRelativeResize="0"/>
          <p:nvPr/>
        </p:nvPicPr>
        <p:blipFill rotWithShape="1">
          <a:blip r:embed="rId4">
            <a:alphaModFix/>
          </a:blip>
          <a:srcRect b="0" l="0" r="0" t="0"/>
          <a:stretch/>
        </p:blipFill>
        <p:spPr>
          <a:xfrm>
            <a:off x="4181475" y="292893"/>
            <a:ext cx="4737300" cy="4783800"/>
          </a:xfrm>
          <a:prstGeom prst="rect">
            <a:avLst/>
          </a:prstGeom>
          <a:noFill/>
          <a:ln>
            <a:noFill/>
          </a:ln>
        </p:spPr>
      </p:pic>
      <p:sp>
        <p:nvSpPr>
          <p:cNvPr id="743" name="Shape 743"/>
          <p:cNvSpPr txBox="1"/>
          <p:nvPr/>
        </p:nvSpPr>
        <p:spPr>
          <a:xfrm>
            <a:off x="5368425" y="4905175"/>
            <a:ext cx="4309500" cy="260700"/>
          </a:xfrm>
          <a:prstGeom prst="rect">
            <a:avLst/>
          </a:prstGeom>
          <a:noFill/>
          <a:ln>
            <a:noFill/>
          </a:ln>
        </p:spPr>
        <p:txBody>
          <a:bodyPr anchorCtr="0" anchor="ctr" bIns="91425" lIns="91425" rIns="91425" tIns="91425">
            <a:noAutofit/>
          </a:bodyPr>
          <a:lstStyle/>
          <a:p>
            <a:pPr lvl="0" rtl="0">
              <a:spcBef>
                <a:spcPts val="0"/>
              </a:spcBef>
              <a:buNone/>
            </a:pPr>
            <a:r>
              <a:rPr lang="en" sz="1200" u="sng">
                <a:solidFill>
                  <a:schemeClr val="hlink"/>
                </a:solidFill>
                <a:hlinkClick r:id="rId5"/>
              </a:rPr>
              <a:t>http://karpathy.github.io/2015/05/21/rnn-effectiveness/</a:t>
            </a:r>
            <a:r>
              <a:rPr lang="en" sz="1200"/>
              <a:t> </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Shape 246"/>
          <p:cNvSpPr txBox="1"/>
          <p:nvPr>
            <p:ph type="title"/>
          </p:nvPr>
        </p:nvSpPr>
        <p:spPr>
          <a:xfrm>
            <a:off x="1812726" y="133945"/>
            <a:ext cx="5518500" cy="1285800"/>
          </a:xfrm>
          <a:prstGeom prst="rect">
            <a:avLst/>
          </a:prstGeom>
        </p:spPr>
        <p:txBody>
          <a:bodyPr anchorCtr="0" anchor="ctr" bIns="34275" lIns="34275" rIns="34275" tIns="34275">
            <a:noAutofit/>
          </a:bodyPr>
          <a:lstStyle/>
          <a:p>
            <a:pPr lvl="0" rtl="0">
              <a:spcBef>
                <a:spcPts val="0"/>
              </a:spcBef>
              <a:buNone/>
            </a:pPr>
            <a:r>
              <a:rPr lang="en"/>
              <a:t>RNN in TensorFlow</a:t>
            </a:r>
          </a:p>
        </p:txBody>
      </p:sp>
      <p:pic>
        <p:nvPicPr>
          <p:cNvPr id="247" name="Shape 247"/>
          <p:cNvPicPr preferRelativeResize="0"/>
          <p:nvPr/>
        </p:nvPicPr>
        <p:blipFill>
          <a:blip r:embed="rId3">
            <a:alphaModFix/>
          </a:blip>
          <a:stretch>
            <a:fillRect/>
          </a:stretch>
        </p:blipFill>
        <p:spPr>
          <a:xfrm>
            <a:off x="-117875" y="1408624"/>
            <a:ext cx="2687999" cy="3173450"/>
          </a:xfrm>
          <a:prstGeom prst="rect">
            <a:avLst/>
          </a:prstGeom>
          <a:noFill/>
          <a:ln>
            <a:noFill/>
          </a:ln>
        </p:spPr>
      </p:pic>
      <p:sp>
        <p:nvSpPr>
          <p:cNvPr id="248" name="Shape 248"/>
          <p:cNvSpPr txBox="1"/>
          <p:nvPr/>
        </p:nvSpPr>
        <p:spPr>
          <a:xfrm>
            <a:off x="2173850" y="1332425"/>
            <a:ext cx="7061100" cy="2689500"/>
          </a:xfrm>
          <a:prstGeom prst="rect">
            <a:avLst/>
          </a:prstGeom>
          <a:noFill/>
          <a:ln>
            <a:noFill/>
          </a:ln>
        </p:spPr>
        <p:txBody>
          <a:bodyPr anchorCtr="0" anchor="ctr" bIns="91425" lIns="91425" rIns="91425" tIns="91425">
            <a:noAutofit/>
          </a:bodyPr>
          <a:lstStyle/>
          <a:p>
            <a:pPr lvl="0" rtl="0">
              <a:lnSpc>
                <a:spcPct val="115000"/>
              </a:lnSpc>
              <a:spcBef>
                <a:spcPts val="0"/>
              </a:spcBef>
              <a:buNone/>
            </a:pPr>
            <a:r>
              <a:rPr lang="en" strike="sngStrike">
                <a:solidFill>
                  <a:srgbClr val="7F6000"/>
                </a:solidFill>
                <a:latin typeface="Consolas"/>
                <a:ea typeface="Consolas"/>
                <a:cs typeface="Consolas"/>
                <a:sym typeface="Consolas"/>
              </a:rPr>
              <a:t>cell</a:t>
            </a:r>
            <a:r>
              <a:rPr lang="en" strike="sngStrike">
                <a:solidFill>
                  <a:srgbClr val="333333"/>
                </a:solidFill>
                <a:latin typeface="Consolas"/>
                <a:ea typeface="Consolas"/>
                <a:cs typeface="Consolas"/>
                <a:sym typeface="Consolas"/>
              </a:rPr>
              <a:t> </a:t>
            </a:r>
            <a:r>
              <a:rPr lang="en" strike="sngStrike">
                <a:solidFill>
                  <a:srgbClr val="666666"/>
                </a:solidFill>
                <a:latin typeface="Consolas"/>
                <a:ea typeface="Consolas"/>
                <a:cs typeface="Consolas"/>
                <a:sym typeface="Consolas"/>
              </a:rPr>
              <a:t>=</a:t>
            </a:r>
            <a:r>
              <a:rPr lang="en" strike="sngStrike">
                <a:solidFill>
                  <a:srgbClr val="333333"/>
                </a:solidFill>
                <a:latin typeface="Consolas"/>
                <a:ea typeface="Consolas"/>
                <a:cs typeface="Consolas"/>
                <a:sym typeface="Consolas"/>
              </a:rPr>
              <a:t> tf</a:t>
            </a:r>
            <a:r>
              <a:rPr lang="en" strike="sngStrike">
                <a:solidFill>
                  <a:srgbClr val="666666"/>
                </a:solidFill>
                <a:latin typeface="Consolas"/>
                <a:ea typeface="Consolas"/>
                <a:cs typeface="Consolas"/>
                <a:sym typeface="Consolas"/>
              </a:rPr>
              <a:t>.</a:t>
            </a:r>
            <a:r>
              <a:rPr lang="en" strike="sngStrike">
                <a:solidFill>
                  <a:srgbClr val="333333"/>
                </a:solidFill>
                <a:latin typeface="Consolas"/>
                <a:ea typeface="Consolas"/>
                <a:cs typeface="Consolas"/>
                <a:sym typeface="Consolas"/>
              </a:rPr>
              <a:t>contrib</a:t>
            </a:r>
            <a:r>
              <a:rPr lang="en" strike="sngStrike">
                <a:solidFill>
                  <a:srgbClr val="666666"/>
                </a:solidFill>
                <a:latin typeface="Consolas"/>
                <a:ea typeface="Consolas"/>
                <a:cs typeface="Consolas"/>
                <a:sym typeface="Consolas"/>
              </a:rPr>
              <a:t>.</a:t>
            </a:r>
            <a:r>
              <a:rPr lang="en" strike="sngStrike">
                <a:solidFill>
                  <a:srgbClr val="333333"/>
                </a:solidFill>
                <a:latin typeface="Consolas"/>
                <a:ea typeface="Consolas"/>
                <a:cs typeface="Consolas"/>
                <a:sym typeface="Consolas"/>
              </a:rPr>
              <a:t>rnn</a:t>
            </a:r>
            <a:r>
              <a:rPr lang="en" strike="sngStrike">
                <a:solidFill>
                  <a:srgbClr val="666666"/>
                </a:solidFill>
                <a:latin typeface="Consolas"/>
                <a:ea typeface="Consolas"/>
                <a:cs typeface="Consolas"/>
                <a:sym typeface="Consolas"/>
              </a:rPr>
              <a:t>.</a:t>
            </a:r>
            <a:r>
              <a:rPr b="1" lang="en" strike="sngStrike">
                <a:solidFill>
                  <a:srgbClr val="0000FF"/>
                </a:solidFill>
                <a:latin typeface="Consolas"/>
                <a:ea typeface="Consolas"/>
                <a:cs typeface="Consolas"/>
                <a:sym typeface="Consolas"/>
              </a:rPr>
              <a:t>BasicRNNCell</a:t>
            </a:r>
            <a:r>
              <a:rPr lang="en" strike="sngStrike">
                <a:solidFill>
                  <a:srgbClr val="333333"/>
                </a:solidFill>
                <a:latin typeface="Consolas"/>
                <a:ea typeface="Consolas"/>
                <a:cs typeface="Consolas"/>
                <a:sym typeface="Consolas"/>
              </a:rPr>
              <a:t>(num_units</a:t>
            </a:r>
            <a:r>
              <a:rPr lang="en" strike="sngStrike">
                <a:solidFill>
                  <a:srgbClr val="666666"/>
                </a:solidFill>
                <a:latin typeface="Consolas"/>
                <a:ea typeface="Consolas"/>
                <a:cs typeface="Consolas"/>
                <a:sym typeface="Consolas"/>
              </a:rPr>
              <a:t>=</a:t>
            </a:r>
            <a:r>
              <a:rPr lang="en" strike="sngStrike">
                <a:solidFill>
                  <a:srgbClr val="333333"/>
                </a:solidFill>
                <a:latin typeface="Consolas"/>
                <a:ea typeface="Consolas"/>
                <a:cs typeface="Consolas"/>
                <a:sym typeface="Consolas"/>
              </a:rPr>
              <a:t>hidden_size)</a:t>
            </a:r>
          </a:p>
          <a:p>
            <a:pPr lvl="0" rtl="0">
              <a:lnSpc>
                <a:spcPct val="115000"/>
              </a:lnSpc>
              <a:spcBef>
                <a:spcPts val="0"/>
              </a:spcBef>
              <a:buNone/>
            </a:pPr>
            <a:r>
              <a:rPr lang="en">
                <a:solidFill>
                  <a:srgbClr val="7F6000"/>
                </a:solidFill>
                <a:latin typeface="Consolas"/>
                <a:ea typeface="Consolas"/>
                <a:cs typeface="Consolas"/>
                <a:sym typeface="Consolas"/>
              </a:rPr>
              <a:t>cell</a:t>
            </a:r>
            <a:r>
              <a:rPr lang="en">
                <a:solidFill>
                  <a:srgbClr val="333333"/>
                </a:solidFill>
                <a:latin typeface="Consolas"/>
                <a:ea typeface="Consolas"/>
                <a:cs typeface="Consolas"/>
                <a:sym typeface="Consolas"/>
              </a:rPr>
              <a:t> </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 tf</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contrib</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rnn</a:t>
            </a:r>
            <a:r>
              <a:rPr lang="en">
                <a:solidFill>
                  <a:srgbClr val="666666"/>
                </a:solidFill>
                <a:latin typeface="Consolas"/>
                <a:ea typeface="Consolas"/>
                <a:cs typeface="Consolas"/>
                <a:sym typeface="Consolas"/>
              </a:rPr>
              <a:t>.</a:t>
            </a:r>
            <a:r>
              <a:rPr b="1" lang="en">
                <a:solidFill>
                  <a:schemeClr val="hlink"/>
                </a:solidFill>
                <a:latin typeface="Consolas"/>
                <a:ea typeface="Consolas"/>
                <a:cs typeface="Consolas"/>
                <a:sym typeface="Consolas"/>
              </a:rPr>
              <a:t>BasicLSTMCell</a:t>
            </a:r>
            <a:r>
              <a:rPr lang="en">
                <a:solidFill>
                  <a:srgbClr val="333333"/>
                </a:solidFill>
                <a:latin typeface="Consolas"/>
                <a:ea typeface="Consolas"/>
                <a:cs typeface="Consolas"/>
                <a:sym typeface="Consolas"/>
              </a:rPr>
              <a:t>(num_units</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hidden_size)    </a:t>
            </a:r>
            <a:br>
              <a:rPr lang="en">
                <a:solidFill>
                  <a:srgbClr val="333333"/>
                </a:solidFill>
                <a:latin typeface="Consolas"/>
                <a:ea typeface="Consolas"/>
                <a:cs typeface="Consolas"/>
                <a:sym typeface="Consolas"/>
              </a:rPr>
            </a:br>
            <a:r>
              <a:rPr lang="en">
                <a:solidFill>
                  <a:srgbClr val="333333"/>
                </a:solidFill>
                <a:latin typeface="Consolas"/>
                <a:ea typeface="Consolas"/>
                <a:cs typeface="Consolas"/>
                <a:sym typeface="Consolas"/>
              </a:rPr>
              <a:t>...</a:t>
            </a:r>
            <a:br>
              <a:rPr lang="en">
                <a:solidFill>
                  <a:srgbClr val="333333"/>
                </a:solidFill>
                <a:latin typeface="Consolas"/>
                <a:ea typeface="Consolas"/>
                <a:cs typeface="Consolas"/>
                <a:sym typeface="Consolas"/>
              </a:rPr>
            </a:br>
            <a:r>
              <a:rPr lang="en">
                <a:solidFill>
                  <a:srgbClr val="333333"/>
                </a:solidFill>
                <a:latin typeface="Consolas"/>
                <a:ea typeface="Consolas"/>
                <a:cs typeface="Consolas"/>
                <a:sym typeface="Consolas"/>
              </a:rPr>
              <a:t>outputs, _states </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 tf</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nn</a:t>
            </a:r>
            <a:r>
              <a:rPr lang="en">
                <a:solidFill>
                  <a:srgbClr val="666666"/>
                </a:solidFill>
                <a:latin typeface="Consolas"/>
                <a:ea typeface="Consolas"/>
                <a:cs typeface="Consolas"/>
                <a:sym typeface="Consolas"/>
              </a:rPr>
              <a:t>.</a:t>
            </a:r>
            <a:r>
              <a:rPr b="1" lang="en">
                <a:solidFill>
                  <a:srgbClr val="0000FF"/>
                </a:solidFill>
                <a:latin typeface="Consolas"/>
                <a:ea typeface="Consolas"/>
                <a:cs typeface="Consolas"/>
                <a:sym typeface="Consolas"/>
              </a:rPr>
              <a:t>dynamic_rnn</a:t>
            </a:r>
            <a:r>
              <a:rPr lang="en">
                <a:solidFill>
                  <a:srgbClr val="333333"/>
                </a:solidFill>
                <a:latin typeface="Consolas"/>
                <a:ea typeface="Consolas"/>
                <a:cs typeface="Consolas"/>
                <a:sym typeface="Consolas"/>
              </a:rPr>
              <a:t>(</a:t>
            </a:r>
            <a:r>
              <a:rPr lang="en">
                <a:solidFill>
                  <a:srgbClr val="7F6000"/>
                </a:solidFill>
                <a:latin typeface="Consolas"/>
                <a:ea typeface="Consolas"/>
                <a:cs typeface="Consolas"/>
                <a:sym typeface="Consolas"/>
              </a:rPr>
              <a:t>cell</a:t>
            </a:r>
            <a:r>
              <a:rPr lang="en">
                <a:solidFill>
                  <a:srgbClr val="333333"/>
                </a:solidFill>
                <a:latin typeface="Consolas"/>
                <a:ea typeface="Consolas"/>
                <a:cs typeface="Consolas"/>
                <a:sym typeface="Consolas"/>
              </a:rPr>
              <a:t>, </a:t>
            </a:r>
            <a:r>
              <a:rPr lang="en">
                <a:latin typeface="Consolas"/>
                <a:ea typeface="Consolas"/>
                <a:cs typeface="Consolas"/>
                <a:sym typeface="Consolas"/>
              </a:rPr>
              <a:t>x_data</a:t>
            </a:r>
            <a:r>
              <a:rPr lang="en">
                <a:solidFill>
                  <a:srgbClr val="333333"/>
                </a:solidFill>
                <a:latin typeface="Consolas"/>
                <a:ea typeface="Consolas"/>
                <a:cs typeface="Consolas"/>
                <a:sym typeface="Consolas"/>
              </a:rPr>
              <a:t>, dtype</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tf</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float32)</a:t>
            </a:r>
          </a:p>
        </p:txBody>
      </p:sp>
      <p:sp>
        <p:nvSpPr>
          <p:cNvPr id="249" name="Shape 249"/>
          <p:cNvSpPr txBox="1"/>
          <p:nvPr/>
        </p:nvSpPr>
        <p:spPr>
          <a:xfrm>
            <a:off x="3442350" y="4662575"/>
            <a:ext cx="5866800" cy="668400"/>
          </a:xfrm>
          <a:prstGeom prst="rect">
            <a:avLst/>
          </a:prstGeom>
          <a:noFill/>
          <a:ln>
            <a:noFill/>
          </a:ln>
        </p:spPr>
        <p:txBody>
          <a:bodyPr anchorCtr="0" anchor="ctr" bIns="91425" lIns="91425" rIns="91425" tIns="91425">
            <a:noAutofit/>
          </a:bodyPr>
          <a:lstStyle/>
          <a:p>
            <a:pPr lvl="0" rtl="0">
              <a:spcBef>
                <a:spcPts val="0"/>
              </a:spcBef>
              <a:buNone/>
            </a:pPr>
            <a:r>
              <a:rPr lang="en" sz="1100" u="sng">
                <a:solidFill>
                  <a:schemeClr val="hlink"/>
                </a:solidFill>
                <a:hlinkClick r:id="rId4"/>
              </a:rPr>
              <a:t>https://github.com/hunkim/DeepLearningZeroToAll/blob/master/lab-12-0-rnn_basics.ipynb</a:t>
            </a:r>
            <a:r>
              <a:rPr lang="en" sz="1100">
                <a:solidFill>
                  <a:srgbClr val="808080"/>
                </a:solidFill>
              </a:rPr>
              <a:t> </a:t>
            </a: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7" name="Shape 747"/>
        <p:cNvGrpSpPr/>
        <p:nvPr/>
      </p:nvGrpSpPr>
      <p:grpSpPr>
        <a:xfrm>
          <a:off x="0" y="0"/>
          <a:ext cx="0" cy="0"/>
          <a:chOff x="0" y="0"/>
          <a:chExt cx="0" cy="0"/>
        </a:xfrm>
      </p:grpSpPr>
      <p:sp>
        <p:nvSpPr>
          <p:cNvPr id="748" name="Shape 748"/>
          <p:cNvSpPr txBox="1"/>
          <p:nvPr>
            <p:ph type="title"/>
          </p:nvPr>
        </p:nvSpPr>
        <p:spPr>
          <a:xfrm>
            <a:off x="-8188" y="133945"/>
            <a:ext cx="9160500" cy="1285800"/>
          </a:xfrm>
          <a:prstGeom prst="rect">
            <a:avLst/>
          </a:prstGeom>
          <a:no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r>
              <a:rPr b="0" i="0" lang="en" sz="3400" u="none" cap="none" strike="noStrike">
                <a:solidFill>
                  <a:srgbClr val="000000"/>
                </a:solidFill>
                <a:latin typeface="Gill Sans"/>
                <a:ea typeface="Gill Sans"/>
                <a:cs typeface="Gill Sans"/>
                <a:sym typeface="Gill Sans"/>
              </a:rPr>
              <a:t>char/word rnn (char/word level n to n model)</a:t>
            </a:r>
          </a:p>
        </p:txBody>
      </p:sp>
      <p:sp>
        <p:nvSpPr>
          <p:cNvPr id="749" name="Shape 749"/>
          <p:cNvSpPr/>
          <p:nvPr/>
        </p:nvSpPr>
        <p:spPr>
          <a:xfrm>
            <a:off x="1280323" y="3816550"/>
            <a:ext cx="7205700" cy="405900"/>
          </a:xfrm>
          <a:prstGeom prst="rect">
            <a:avLst/>
          </a:prstGeom>
          <a:no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000000"/>
              </a:buClr>
              <a:buSzPct val="25000"/>
              <a:buFont typeface="Helvetica Neue"/>
              <a:buNone/>
            </a:pPr>
            <a:r>
              <a:rPr b="0" i="0" lang="en" sz="2300" u="sng" cap="none" strike="noStrike">
                <a:solidFill>
                  <a:schemeClr val="hlink"/>
                </a:solidFill>
                <a:latin typeface="Helvetica Neue"/>
                <a:ea typeface="Helvetica Neue"/>
                <a:cs typeface="Helvetica Neue"/>
                <a:sym typeface="Helvetica Neue"/>
                <a:hlinkClick r:id="rId3"/>
              </a:rPr>
              <a:t>https://github.com/sherjilozair/char-rnn-tensorflow</a:t>
            </a:r>
            <a:r>
              <a:rPr b="0" i="0" lang="en" sz="2300" u="none" cap="none" strike="noStrike">
                <a:solidFill>
                  <a:srgbClr val="000000"/>
                </a:solidFill>
                <a:latin typeface="Helvetica Neue"/>
                <a:ea typeface="Helvetica Neue"/>
                <a:cs typeface="Helvetica Neue"/>
                <a:sym typeface="Helvetica Neue"/>
              </a:rPr>
              <a:t> </a:t>
            </a:r>
          </a:p>
        </p:txBody>
      </p:sp>
      <p:sp>
        <p:nvSpPr>
          <p:cNvPr id="750" name="Shape 750"/>
          <p:cNvSpPr/>
          <p:nvPr/>
        </p:nvSpPr>
        <p:spPr>
          <a:xfrm>
            <a:off x="1285122" y="4373750"/>
            <a:ext cx="7205700" cy="396300"/>
          </a:xfrm>
          <a:prstGeom prst="rect">
            <a:avLst/>
          </a:prstGeom>
          <a:no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000000"/>
              </a:buClr>
              <a:buSzPct val="25000"/>
              <a:buFont typeface="Helvetica Neue"/>
              <a:buNone/>
            </a:pPr>
            <a:r>
              <a:rPr b="0" i="0" lang="en" sz="2300" u="sng" cap="none" strike="noStrike">
                <a:solidFill>
                  <a:schemeClr val="hlink"/>
                </a:solidFill>
                <a:latin typeface="Helvetica Neue"/>
                <a:ea typeface="Helvetica Neue"/>
                <a:cs typeface="Helvetica Neue"/>
                <a:sym typeface="Helvetica Neue"/>
                <a:hlinkClick r:id="rId4"/>
              </a:rPr>
              <a:t>https://github.com/hunkim/word-rnn-tensorflow</a:t>
            </a:r>
            <a:r>
              <a:rPr b="0" i="0" lang="en" sz="2300" u="none" cap="none" strike="noStrike">
                <a:solidFill>
                  <a:srgbClr val="000000"/>
                </a:solidFill>
                <a:latin typeface="Helvetica Neue"/>
                <a:ea typeface="Helvetica Neue"/>
                <a:cs typeface="Helvetica Neue"/>
                <a:sym typeface="Helvetica Neue"/>
              </a:rPr>
              <a:t> </a:t>
            </a:r>
          </a:p>
        </p:txBody>
      </p:sp>
      <p:pic>
        <p:nvPicPr>
          <p:cNvPr id="751" name="Shape 751"/>
          <p:cNvPicPr preferRelativeResize="0"/>
          <p:nvPr/>
        </p:nvPicPr>
        <p:blipFill rotWithShape="1">
          <a:blip r:embed="rId5">
            <a:alphaModFix/>
          </a:blip>
          <a:srcRect b="0" l="0" r="0" t="0"/>
          <a:stretch/>
        </p:blipFill>
        <p:spPr>
          <a:xfrm>
            <a:off x="2967037" y="1545431"/>
            <a:ext cx="2505000" cy="20526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5" name="Shape 755"/>
        <p:cNvGrpSpPr/>
        <p:nvPr/>
      </p:nvGrpSpPr>
      <p:grpSpPr>
        <a:xfrm>
          <a:off x="0" y="0"/>
          <a:ext cx="0" cy="0"/>
          <a:chOff x="0" y="0"/>
          <a:chExt cx="0" cy="0"/>
        </a:xfrm>
      </p:grpSpPr>
      <p:pic>
        <p:nvPicPr>
          <p:cNvPr id="756" name="Shape 756"/>
          <p:cNvPicPr preferRelativeResize="0"/>
          <p:nvPr/>
        </p:nvPicPr>
        <p:blipFill>
          <a:blip r:embed="rId3">
            <a:alphaModFix amt="7000"/>
          </a:blip>
          <a:stretch>
            <a:fillRect/>
          </a:stretch>
        </p:blipFill>
        <p:spPr>
          <a:xfrm>
            <a:off x="0" y="-222189"/>
            <a:ext cx="9144001" cy="3149479"/>
          </a:xfrm>
          <a:prstGeom prst="rect">
            <a:avLst/>
          </a:prstGeom>
          <a:noFill/>
          <a:ln>
            <a:noFill/>
          </a:ln>
        </p:spPr>
      </p:pic>
      <p:sp>
        <p:nvSpPr>
          <p:cNvPr id="757" name="Shape 757"/>
          <p:cNvSpPr txBox="1"/>
          <p:nvPr>
            <p:ph type="title"/>
          </p:nvPr>
        </p:nvSpPr>
        <p:spPr>
          <a:xfrm>
            <a:off x="1812726" y="853400"/>
            <a:ext cx="5518500" cy="1741200"/>
          </a:xfrm>
          <a:prstGeom prst="rect">
            <a:avLst/>
          </a:prstGeom>
          <a:noFill/>
          <a:ln>
            <a:noFill/>
          </a:ln>
        </p:spPr>
        <p:txBody>
          <a:bodyPr anchorCtr="0" anchor="b"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r>
              <a:rPr b="0" i="0" lang="en" sz="4400" u="none" cap="none" strike="noStrike">
                <a:solidFill>
                  <a:srgbClr val="000000"/>
                </a:solidFill>
                <a:latin typeface="Gill Sans"/>
                <a:ea typeface="Gill Sans"/>
                <a:cs typeface="Gill Sans"/>
                <a:sym typeface="Gill Sans"/>
              </a:rPr>
              <a:t>Lab 12-</a:t>
            </a:r>
            <a:r>
              <a:rPr lang="en"/>
              <a:t>5 </a:t>
            </a:r>
          </a:p>
          <a:p>
            <a:pPr indent="0" lvl="0" marL="0" marR="0" rtl="0" algn="ctr">
              <a:lnSpc>
                <a:spcPct val="100000"/>
              </a:lnSpc>
              <a:spcBef>
                <a:spcPts val="0"/>
              </a:spcBef>
              <a:spcAft>
                <a:spcPts val="0"/>
              </a:spcAft>
              <a:buClr>
                <a:srgbClr val="000000"/>
              </a:buClr>
              <a:buSzPct val="25000"/>
              <a:buFont typeface="Gill Sans"/>
              <a:buNone/>
            </a:pPr>
            <a:r>
              <a:rPr lang="en" sz="2700"/>
              <a:t>Dynamic RNN</a:t>
            </a:r>
          </a:p>
        </p:txBody>
      </p:sp>
      <p:sp>
        <p:nvSpPr>
          <p:cNvPr id="758" name="Shape 758"/>
          <p:cNvSpPr txBox="1"/>
          <p:nvPr/>
        </p:nvSpPr>
        <p:spPr>
          <a:xfrm>
            <a:off x="1279125" y="3208031"/>
            <a:ext cx="6585900" cy="596100"/>
          </a:xfrm>
          <a:prstGeom prst="rect">
            <a:avLst/>
          </a:prstGeom>
          <a:noFill/>
          <a:ln>
            <a:noFill/>
          </a:ln>
        </p:spPr>
        <p:txBody>
          <a:bodyPr anchorCtr="0" anchor="t" bIns="26775" lIns="26775" rIns="26775" tIns="26775">
            <a:noAutofit/>
          </a:bodyPr>
          <a:lstStyle/>
          <a:p>
            <a:pPr lvl="0" rtl="0" algn="ctr">
              <a:spcBef>
                <a:spcPts val="0"/>
              </a:spcBef>
              <a:buNone/>
            </a:pPr>
            <a:r>
              <a:rPr lang="en" sz="1900">
                <a:latin typeface="Gill Sans"/>
                <a:ea typeface="Gill Sans"/>
                <a:cs typeface="Gill Sans"/>
                <a:sym typeface="Gill Sans"/>
              </a:rPr>
              <a:t>Sung Kim &lt;</a:t>
            </a:r>
            <a:r>
              <a:rPr lang="en" sz="1900" u="sng">
                <a:solidFill>
                  <a:srgbClr val="0000FF"/>
                </a:solidFill>
                <a:latin typeface="Gill Sans"/>
                <a:ea typeface="Gill Sans"/>
                <a:cs typeface="Gill Sans"/>
                <a:sym typeface="Gill Sans"/>
                <a:hlinkClick r:id="rId4"/>
              </a:rPr>
              <a:t>hunkim+ml@gmail.com</a:t>
            </a:r>
            <a:r>
              <a:rPr lang="en" sz="1900">
                <a:latin typeface="Gill Sans"/>
                <a:ea typeface="Gill Sans"/>
                <a:cs typeface="Gill Sans"/>
                <a:sym typeface="Gill Sans"/>
              </a:rPr>
              <a:t>&gt;</a:t>
            </a:r>
          </a:p>
          <a:p>
            <a:pPr lvl="0" rtl="0" algn="ctr">
              <a:spcBef>
                <a:spcPts val="0"/>
              </a:spcBef>
              <a:buNone/>
            </a:pPr>
            <a:r>
              <a:rPr lang="en" sz="1900">
                <a:latin typeface="Gill Sans"/>
                <a:ea typeface="Gill Sans"/>
                <a:cs typeface="Gill Sans"/>
                <a:sym typeface="Gill Sans"/>
              </a:rPr>
              <a:t>Code: </a:t>
            </a:r>
            <a:r>
              <a:rPr lang="en" sz="1900" u="sng">
                <a:solidFill>
                  <a:srgbClr val="0000FF"/>
                </a:solidFill>
                <a:latin typeface="Gill Sans"/>
                <a:ea typeface="Gill Sans"/>
                <a:cs typeface="Gill Sans"/>
                <a:sym typeface="Gill Sans"/>
                <a:hlinkClick r:id="rId5"/>
              </a:rPr>
              <a:t>https://github.com/hunkim/DeepLearningZeroToAll/</a:t>
            </a:r>
          </a:p>
          <a:p>
            <a:pPr lvl="0" rtl="0" algn="ctr">
              <a:spcBef>
                <a:spcPts val="0"/>
              </a:spcBef>
              <a:buNone/>
            </a:pPr>
            <a:r>
              <a:t/>
            </a:r>
            <a:endParaRPr sz="1900">
              <a:latin typeface="Gill Sans"/>
              <a:ea typeface="Gill Sans"/>
              <a:cs typeface="Gill Sans"/>
              <a:sym typeface="Gill Sans"/>
            </a:endParaRPr>
          </a:p>
          <a:p>
            <a:pPr lvl="0" rtl="0" algn="ctr">
              <a:spcBef>
                <a:spcPts val="0"/>
              </a:spcBef>
              <a:buNone/>
            </a:pPr>
            <a:r>
              <a:t/>
            </a:r>
            <a:endParaRPr sz="1900">
              <a:latin typeface="Gill Sans"/>
              <a:ea typeface="Gill Sans"/>
              <a:cs typeface="Gill Sans"/>
              <a:sym typeface="Gill Sans"/>
            </a:endParaRPr>
          </a:p>
        </p:txBody>
      </p:sp>
      <p:grpSp>
        <p:nvGrpSpPr>
          <p:cNvPr id="759" name="Shape 759"/>
          <p:cNvGrpSpPr/>
          <p:nvPr/>
        </p:nvGrpSpPr>
        <p:grpSpPr>
          <a:xfrm>
            <a:off x="-348126" y="87975"/>
            <a:ext cx="2543802" cy="1589521"/>
            <a:chOff x="-928337" y="234600"/>
            <a:chExt cx="6783474" cy="4238725"/>
          </a:xfrm>
        </p:grpSpPr>
        <p:pic>
          <p:nvPicPr>
            <p:cNvPr id="760" name="Shape 760"/>
            <p:cNvPicPr preferRelativeResize="0"/>
            <p:nvPr/>
          </p:nvPicPr>
          <p:blipFill>
            <a:blip r:embed="rId6">
              <a:alphaModFix/>
            </a:blip>
            <a:stretch>
              <a:fillRect/>
            </a:stretch>
          </p:blipFill>
          <p:spPr>
            <a:xfrm>
              <a:off x="-928337" y="656924"/>
              <a:ext cx="6783474" cy="3816400"/>
            </a:xfrm>
            <a:prstGeom prst="rect">
              <a:avLst/>
            </a:prstGeom>
            <a:noFill/>
            <a:ln>
              <a:noFill/>
            </a:ln>
          </p:spPr>
        </p:pic>
        <p:sp>
          <p:nvSpPr>
            <p:cNvPr id="761" name="Shape 761"/>
            <p:cNvSpPr txBox="1"/>
            <p:nvPr/>
          </p:nvSpPr>
          <p:spPr>
            <a:xfrm>
              <a:off x="672550" y="234600"/>
              <a:ext cx="3581700" cy="1051200"/>
            </a:xfrm>
            <a:prstGeom prst="rect">
              <a:avLst/>
            </a:prstGeom>
            <a:noFill/>
            <a:ln>
              <a:noFill/>
            </a:ln>
          </p:spPr>
          <p:txBody>
            <a:bodyPr anchorCtr="0" anchor="t" bIns="34275" lIns="34275" rIns="34275" tIns="34275">
              <a:noAutofit/>
            </a:bodyPr>
            <a:lstStyle/>
            <a:p>
              <a:pPr lvl="0" rtl="0">
                <a:spcBef>
                  <a:spcPts val="0"/>
                </a:spcBef>
                <a:buNone/>
              </a:pPr>
              <a:r>
                <a:rPr lang="en" sz="1800"/>
                <a:t>With TF 1.0!</a:t>
              </a:r>
            </a:p>
          </p:txBody>
        </p:sp>
      </p:grpSp>
      <p:pic>
        <p:nvPicPr>
          <p:cNvPr id="762" name="Shape 762"/>
          <p:cNvPicPr preferRelativeResize="0"/>
          <p:nvPr/>
        </p:nvPicPr>
        <p:blipFill>
          <a:blip r:embed="rId7">
            <a:alphaModFix/>
          </a:blip>
          <a:stretch>
            <a:fillRect/>
          </a:stretch>
        </p:blipFill>
        <p:spPr>
          <a:xfrm>
            <a:off x="7546340" y="4261901"/>
            <a:ext cx="1428750" cy="77509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6" name="Shape 766"/>
        <p:cNvGrpSpPr/>
        <p:nvPr/>
      </p:nvGrpSpPr>
      <p:grpSpPr>
        <a:xfrm>
          <a:off x="0" y="0"/>
          <a:ext cx="0" cy="0"/>
          <a:chOff x="0" y="0"/>
          <a:chExt cx="0" cy="0"/>
        </a:xfrm>
      </p:grpSpPr>
      <p:sp>
        <p:nvSpPr>
          <p:cNvPr id="767" name="Shape 767"/>
          <p:cNvSpPr txBox="1"/>
          <p:nvPr>
            <p:ph type="title"/>
          </p:nvPr>
        </p:nvSpPr>
        <p:spPr>
          <a:xfrm>
            <a:off x="225375" y="133950"/>
            <a:ext cx="8813100" cy="1285800"/>
          </a:xfrm>
          <a:prstGeom prst="rect">
            <a:avLst/>
          </a:prstGeom>
        </p:spPr>
        <p:txBody>
          <a:bodyPr anchorCtr="0" anchor="ctr" bIns="34275" lIns="34275" rIns="34275" tIns="34275">
            <a:noAutofit/>
          </a:bodyPr>
          <a:lstStyle/>
          <a:p>
            <a:pPr lvl="0" rtl="0">
              <a:spcBef>
                <a:spcPts val="0"/>
              </a:spcBef>
              <a:buNone/>
            </a:pPr>
            <a:r>
              <a:rPr lang="en" sz="3000" u="sng">
                <a:solidFill>
                  <a:schemeClr val="hlink"/>
                </a:solidFill>
                <a:hlinkClick r:id="rId3"/>
              </a:rPr>
              <a:t>https://github.com/hunkim/DeepLearningZeroToAll/</a:t>
            </a:r>
            <a:r>
              <a:rPr lang="en" sz="3000"/>
              <a:t> </a:t>
            </a:r>
          </a:p>
        </p:txBody>
      </p:sp>
      <p:pic>
        <p:nvPicPr>
          <p:cNvPr id="768" name="Shape 768"/>
          <p:cNvPicPr preferRelativeResize="0"/>
          <p:nvPr/>
        </p:nvPicPr>
        <p:blipFill>
          <a:blip r:embed="rId4">
            <a:alphaModFix/>
          </a:blip>
          <a:stretch>
            <a:fillRect/>
          </a:stretch>
        </p:blipFill>
        <p:spPr>
          <a:xfrm>
            <a:off x="228600" y="1724550"/>
            <a:ext cx="4194500" cy="256299"/>
          </a:xfrm>
          <a:prstGeom prst="rect">
            <a:avLst/>
          </a:prstGeom>
          <a:noFill/>
          <a:ln>
            <a:noFill/>
          </a:ln>
        </p:spPr>
      </p:pic>
      <p:pic>
        <p:nvPicPr>
          <p:cNvPr id="769" name="Shape 769"/>
          <p:cNvPicPr preferRelativeResize="0"/>
          <p:nvPr/>
        </p:nvPicPr>
        <p:blipFill>
          <a:blip r:embed="rId5">
            <a:alphaModFix/>
          </a:blip>
          <a:stretch>
            <a:fillRect/>
          </a:stretch>
        </p:blipFill>
        <p:spPr>
          <a:xfrm>
            <a:off x="4458725" y="1731249"/>
            <a:ext cx="4415503" cy="264750"/>
          </a:xfrm>
          <a:prstGeom prst="rect">
            <a:avLst/>
          </a:prstGeom>
          <a:noFill/>
          <a:ln>
            <a:noFill/>
          </a:ln>
        </p:spPr>
      </p:pic>
      <p:pic>
        <p:nvPicPr>
          <p:cNvPr id="770" name="Shape 770"/>
          <p:cNvPicPr preferRelativeResize="0"/>
          <p:nvPr/>
        </p:nvPicPr>
        <p:blipFill>
          <a:blip r:embed="rId6">
            <a:alphaModFix/>
          </a:blip>
          <a:stretch>
            <a:fillRect/>
          </a:stretch>
        </p:blipFill>
        <p:spPr>
          <a:xfrm>
            <a:off x="271237" y="2080775"/>
            <a:ext cx="4109213" cy="256300"/>
          </a:xfrm>
          <a:prstGeom prst="rect">
            <a:avLst/>
          </a:prstGeom>
          <a:noFill/>
          <a:ln>
            <a:noFill/>
          </a:ln>
        </p:spPr>
      </p:pic>
      <p:pic>
        <p:nvPicPr>
          <p:cNvPr id="771" name="Shape 771"/>
          <p:cNvPicPr preferRelativeResize="0"/>
          <p:nvPr/>
        </p:nvPicPr>
        <p:blipFill>
          <a:blip r:embed="rId7">
            <a:alphaModFix/>
          </a:blip>
          <a:stretch>
            <a:fillRect/>
          </a:stretch>
        </p:blipFill>
        <p:spPr>
          <a:xfrm>
            <a:off x="4458725" y="2080775"/>
            <a:ext cx="4420023" cy="283848"/>
          </a:xfrm>
          <a:prstGeom prst="rect">
            <a:avLst/>
          </a:prstGeom>
          <a:noFill/>
          <a:ln>
            <a:noFill/>
          </a:ln>
        </p:spPr>
      </p:pic>
      <p:pic>
        <p:nvPicPr>
          <p:cNvPr id="772" name="Shape 772"/>
          <p:cNvPicPr preferRelativeResize="0"/>
          <p:nvPr/>
        </p:nvPicPr>
        <p:blipFill>
          <a:blip r:embed="rId8">
            <a:alphaModFix/>
          </a:blip>
          <a:stretch>
            <a:fillRect/>
          </a:stretch>
        </p:blipFill>
        <p:spPr>
          <a:xfrm>
            <a:off x="228600" y="2489475"/>
            <a:ext cx="4186236" cy="256299"/>
          </a:xfrm>
          <a:prstGeom prst="rect">
            <a:avLst/>
          </a:prstGeom>
          <a:noFill/>
          <a:ln>
            <a:noFill/>
          </a:ln>
        </p:spPr>
      </p:pic>
      <p:pic>
        <p:nvPicPr>
          <p:cNvPr id="773" name="Shape 773"/>
          <p:cNvPicPr preferRelativeResize="0"/>
          <p:nvPr/>
        </p:nvPicPr>
        <p:blipFill>
          <a:blip r:embed="rId9">
            <a:alphaModFix/>
          </a:blip>
          <a:stretch>
            <a:fillRect/>
          </a:stretch>
        </p:blipFill>
        <p:spPr>
          <a:xfrm>
            <a:off x="4483975" y="2489475"/>
            <a:ext cx="4420030" cy="256299"/>
          </a:xfrm>
          <a:prstGeom prst="rect">
            <a:avLst/>
          </a:prstGeom>
          <a:noFill/>
          <a:ln>
            <a:noFill/>
          </a:ln>
        </p:spPr>
      </p:pic>
      <p:pic>
        <p:nvPicPr>
          <p:cNvPr id="774" name="Shape 774"/>
          <p:cNvPicPr preferRelativeResize="0"/>
          <p:nvPr/>
        </p:nvPicPr>
        <p:blipFill>
          <a:blip r:embed="rId10">
            <a:alphaModFix/>
          </a:blip>
          <a:stretch>
            <a:fillRect/>
          </a:stretch>
        </p:blipFill>
        <p:spPr>
          <a:xfrm>
            <a:off x="228600" y="2821975"/>
            <a:ext cx="4194500" cy="253044"/>
          </a:xfrm>
          <a:prstGeom prst="rect">
            <a:avLst/>
          </a:prstGeom>
          <a:noFill/>
          <a:ln>
            <a:noFill/>
          </a:ln>
        </p:spPr>
      </p:pic>
      <p:pic>
        <p:nvPicPr>
          <p:cNvPr id="775" name="Shape 775"/>
          <p:cNvPicPr preferRelativeResize="0"/>
          <p:nvPr/>
        </p:nvPicPr>
        <p:blipFill>
          <a:blip r:embed="rId11">
            <a:alphaModFix/>
          </a:blip>
          <a:stretch>
            <a:fillRect/>
          </a:stretch>
        </p:blipFill>
        <p:spPr>
          <a:xfrm>
            <a:off x="4458725" y="2783824"/>
            <a:ext cx="4420024" cy="264750"/>
          </a:xfrm>
          <a:prstGeom prst="rect">
            <a:avLst/>
          </a:prstGeom>
          <a:noFill/>
          <a:ln>
            <a:noFill/>
          </a:ln>
        </p:spPr>
      </p:pic>
      <p:pic>
        <p:nvPicPr>
          <p:cNvPr id="776" name="Shape 776"/>
          <p:cNvPicPr preferRelativeResize="0"/>
          <p:nvPr/>
        </p:nvPicPr>
        <p:blipFill>
          <a:blip r:embed="rId12">
            <a:alphaModFix/>
          </a:blip>
          <a:stretch>
            <a:fillRect/>
          </a:stretch>
        </p:blipFill>
        <p:spPr>
          <a:xfrm>
            <a:off x="195050" y="3101996"/>
            <a:ext cx="4274573" cy="279153"/>
          </a:xfrm>
          <a:prstGeom prst="rect">
            <a:avLst/>
          </a:prstGeom>
          <a:noFill/>
          <a:ln>
            <a:noFill/>
          </a:ln>
        </p:spPr>
      </p:pic>
      <p:pic>
        <p:nvPicPr>
          <p:cNvPr id="777" name="Shape 777"/>
          <p:cNvPicPr preferRelativeResize="0"/>
          <p:nvPr/>
        </p:nvPicPr>
        <p:blipFill>
          <a:blip r:embed="rId13">
            <a:alphaModFix/>
          </a:blip>
          <a:stretch>
            <a:fillRect/>
          </a:stretch>
        </p:blipFill>
        <p:spPr>
          <a:xfrm>
            <a:off x="4469625" y="3097100"/>
            <a:ext cx="4498360" cy="279150"/>
          </a:xfrm>
          <a:prstGeom prst="rect">
            <a:avLst/>
          </a:prstGeom>
          <a:noFill/>
          <a:ln>
            <a:noFill/>
          </a:ln>
        </p:spPr>
      </p:pic>
      <p:pic>
        <p:nvPicPr>
          <p:cNvPr id="778" name="Shape 778"/>
          <p:cNvPicPr preferRelativeResize="0"/>
          <p:nvPr/>
        </p:nvPicPr>
        <p:blipFill>
          <a:blip r:embed="rId14">
            <a:alphaModFix/>
          </a:blip>
          <a:stretch>
            <a:fillRect/>
          </a:stretch>
        </p:blipFill>
        <p:spPr>
          <a:xfrm>
            <a:off x="228600" y="1721700"/>
            <a:ext cx="2078579" cy="279149"/>
          </a:xfrm>
          <a:prstGeom prst="rect">
            <a:avLst/>
          </a:prstGeom>
          <a:noFill/>
          <a:ln>
            <a:noFill/>
          </a:ln>
        </p:spPr>
      </p:pic>
      <p:pic>
        <p:nvPicPr>
          <p:cNvPr id="779" name="Shape 779"/>
          <p:cNvPicPr preferRelativeResize="0"/>
          <p:nvPr/>
        </p:nvPicPr>
        <p:blipFill>
          <a:blip r:embed="rId15">
            <a:alphaModFix/>
          </a:blip>
          <a:stretch>
            <a:fillRect/>
          </a:stretch>
        </p:blipFill>
        <p:spPr>
          <a:xfrm>
            <a:off x="6729650" y="3086625"/>
            <a:ext cx="2144587" cy="27914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3" name="Shape 783"/>
        <p:cNvGrpSpPr/>
        <p:nvPr/>
      </p:nvGrpSpPr>
      <p:grpSpPr>
        <a:xfrm>
          <a:off x="0" y="0"/>
          <a:ext cx="0" cy="0"/>
          <a:chOff x="0" y="0"/>
          <a:chExt cx="0" cy="0"/>
        </a:xfrm>
      </p:grpSpPr>
      <p:sp>
        <p:nvSpPr>
          <p:cNvPr id="784" name="Shape 784"/>
          <p:cNvSpPr txBox="1"/>
          <p:nvPr>
            <p:ph type="title"/>
          </p:nvPr>
        </p:nvSpPr>
        <p:spPr>
          <a:xfrm>
            <a:off x="-8188" y="133945"/>
            <a:ext cx="9160500" cy="1285800"/>
          </a:xfrm>
          <a:prstGeom prst="rect">
            <a:avLst/>
          </a:prstGeom>
        </p:spPr>
        <p:txBody>
          <a:bodyPr anchorCtr="0" anchor="ctr" bIns="34275" lIns="34275" rIns="34275" tIns="34275">
            <a:noAutofit/>
          </a:bodyPr>
          <a:lstStyle/>
          <a:p>
            <a:pPr lvl="0" rtl="0">
              <a:spcBef>
                <a:spcPts val="0"/>
              </a:spcBef>
              <a:buNone/>
            </a:pPr>
            <a:r>
              <a:rPr lang="en"/>
              <a:t>Different sequence length</a:t>
            </a:r>
          </a:p>
        </p:txBody>
      </p:sp>
      <p:pic>
        <p:nvPicPr>
          <p:cNvPr id="785" name="Shape 785"/>
          <p:cNvPicPr preferRelativeResize="0"/>
          <p:nvPr/>
        </p:nvPicPr>
        <p:blipFill>
          <a:blip r:embed="rId3">
            <a:alphaModFix/>
          </a:blip>
          <a:stretch>
            <a:fillRect/>
          </a:stretch>
        </p:blipFill>
        <p:spPr>
          <a:xfrm>
            <a:off x="3547021" y="1217974"/>
            <a:ext cx="4503426" cy="2348575"/>
          </a:xfrm>
          <a:prstGeom prst="rect">
            <a:avLst/>
          </a:prstGeom>
          <a:noFill/>
          <a:ln>
            <a:noFill/>
          </a:ln>
        </p:spPr>
      </p:pic>
      <p:sp>
        <p:nvSpPr>
          <p:cNvPr id="786" name="Shape 786"/>
          <p:cNvSpPr txBox="1"/>
          <p:nvPr/>
        </p:nvSpPr>
        <p:spPr>
          <a:xfrm>
            <a:off x="3725925" y="3595475"/>
            <a:ext cx="4081200" cy="1442400"/>
          </a:xfrm>
          <a:prstGeom prst="rect">
            <a:avLst/>
          </a:prstGeom>
          <a:noFill/>
          <a:ln cap="flat" cmpd="sng" w="9525">
            <a:solidFill>
              <a:srgbClr val="4A86E8"/>
            </a:solidFill>
            <a:prstDash val="solid"/>
            <a:round/>
            <a:headEnd len="med" w="med" type="none"/>
            <a:tailEnd len="med" w="med" type="none"/>
          </a:ln>
        </p:spPr>
        <p:txBody>
          <a:bodyPr anchorCtr="0" anchor="t" bIns="91425" lIns="91425" rIns="91425" tIns="91425">
            <a:noAutofit/>
          </a:bodyPr>
          <a:lstStyle/>
          <a:p>
            <a:pPr lvl="0">
              <a:spcBef>
                <a:spcPts val="0"/>
              </a:spcBef>
              <a:buNone/>
            </a:pPr>
            <a:r>
              <a:rPr lang="en" sz="2000"/>
              <a:t>h</a:t>
            </a:r>
            <a:r>
              <a:rPr lang="en" sz="2000"/>
              <a:t>         e            l            l            o</a:t>
            </a:r>
          </a:p>
          <a:p>
            <a:pPr lvl="0">
              <a:spcBef>
                <a:spcPts val="0"/>
              </a:spcBef>
              <a:buNone/>
            </a:pPr>
            <a:r>
              <a:rPr lang="en" sz="2000">
                <a:solidFill>
                  <a:schemeClr val="dk1"/>
                </a:solidFill>
              </a:rPr>
              <a:t>h          i</a:t>
            </a:r>
          </a:p>
          <a:p>
            <a:pPr lvl="0">
              <a:spcBef>
                <a:spcPts val="0"/>
              </a:spcBef>
              <a:buNone/>
            </a:pPr>
            <a:r>
              <a:rPr lang="en" sz="2000">
                <a:solidFill>
                  <a:schemeClr val="dk1"/>
                </a:solidFill>
              </a:rPr>
              <a:t>w         h           y           </a:t>
            </a:r>
          </a:p>
          <a:p>
            <a:pPr lvl="0">
              <a:spcBef>
                <a:spcPts val="0"/>
              </a:spcBef>
              <a:buClr>
                <a:schemeClr val="dk1"/>
              </a:buClr>
              <a:buSzPct val="55000"/>
              <a:buFont typeface="Arial"/>
              <a:buNone/>
            </a:pPr>
            <a:r>
              <a:rPr lang="en" sz="2000">
                <a:solidFill>
                  <a:schemeClr val="dk1"/>
                </a:solidFill>
              </a:rPr>
              <a:t>...</a:t>
            </a:r>
          </a:p>
          <a:p>
            <a:pPr lvl="0">
              <a:spcBef>
                <a:spcPts val="0"/>
              </a:spcBef>
              <a:buNone/>
            </a:pPr>
            <a:r>
              <a:t/>
            </a:r>
            <a:endParaRPr sz="20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0" name="Shape 790"/>
        <p:cNvGrpSpPr/>
        <p:nvPr/>
      </p:nvGrpSpPr>
      <p:grpSpPr>
        <a:xfrm>
          <a:off x="0" y="0"/>
          <a:ext cx="0" cy="0"/>
          <a:chOff x="0" y="0"/>
          <a:chExt cx="0" cy="0"/>
        </a:xfrm>
      </p:grpSpPr>
      <p:sp>
        <p:nvSpPr>
          <p:cNvPr id="791" name="Shape 791"/>
          <p:cNvSpPr txBox="1"/>
          <p:nvPr>
            <p:ph type="title"/>
          </p:nvPr>
        </p:nvSpPr>
        <p:spPr>
          <a:xfrm>
            <a:off x="-8188" y="133945"/>
            <a:ext cx="9160500" cy="1285800"/>
          </a:xfrm>
          <a:prstGeom prst="rect">
            <a:avLst/>
          </a:prstGeom>
        </p:spPr>
        <p:txBody>
          <a:bodyPr anchorCtr="0" anchor="ctr" bIns="34275" lIns="34275" rIns="34275" tIns="34275">
            <a:noAutofit/>
          </a:bodyPr>
          <a:lstStyle/>
          <a:p>
            <a:pPr lvl="0" rtl="0">
              <a:spcBef>
                <a:spcPts val="0"/>
              </a:spcBef>
              <a:buNone/>
            </a:pPr>
            <a:r>
              <a:rPr lang="en"/>
              <a:t>Different sequence length</a:t>
            </a:r>
          </a:p>
        </p:txBody>
      </p:sp>
      <p:pic>
        <p:nvPicPr>
          <p:cNvPr id="792" name="Shape 792"/>
          <p:cNvPicPr preferRelativeResize="0"/>
          <p:nvPr/>
        </p:nvPicPr>
        <p:blipFill>
          <a:blip r:embed="rId3">
            <a:alphaModFix/>
          </a:blip>
          <a:stretch>
            <a:fillRect/>
          </a:stretch>
        </p:blipFill>
        <p:spPr>
          <a:xfrm>
            <a:off x="3547021" y="1217974"/>
            <a:ext cx="4503426" cy="2348575"/>
          </a:xfrm>
          <a:prstGeom prst="rect">
            <a:avLst/>
          </a:prstGeom>
          <a:noFill/>
          <a:ln>
            <a:noFill/>
          </a:ln>
        </p:spPr>
      </p:pic>
      <p:sp>
        <p:nvSpPr>
          <p:cNvPr id="793" name="Shape 793"/>
          <p:cNvSpPr txBox="1"/>
          <p:nvPr/>
        </p:nvSpPr>
        <p:spPr>
          <a:xfrm>
            <a:off x="3725925" y="3595475"/>
            <a:ext cx="4324500" cy="1442400"/>
          </a:xfrm>
          <a:prstGeom prst="rect">
            <a:avLst/>
          </a:prstGeom>
          <a:noFill/>
          <a:ln cap="flat" cmpd="sng" w="9525">
            <a:solidFill>
              <a:srgbClr val="4A86E8"/>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sz="2000"/>
              <a:t>h         e            l            l            o</a:t>
            </a:r>
          </a:p>
          <a:p>
            <a:pPr lvl="0" rtl="0">
              <a:spcBef>
                <a:spcPts val="0"/>
              </a:spcBef>
              <a:buNone/>
            </a:pPr>
            <a:r>
              <a:rPr lang="en" sz="2000">
                <a:solidFill>
                  <a:schemeClr val="dk1"/>
                </a:solidFill>
              </a:rPr>
              <a:t>h          i        &lt;pad&gt;  </a:t>
            </a:r>
            <a:r>
              <a:rPr lang="en" sz="2000">
                <a:solidFill>
                  <a:schemeClr val="dk1"/>
                </a:solidFill>
              </a:rPr>
              <a:t>&lt;pad&gt;   &lt;pad&gt;</a:t>
            </a:r>
          </a:p>
          <a:p>
            <a:pPr lvl="0" rtl="0">
              <a:spcBef>
                <a:spcPts val="0"/>
              </a:spcBef>
              <a:buNone/>
            </a:pPr>
            <a:r>
              <a:rPr lang="en" sz="2000">
                <a:solidFill>
                  <a:schemeClr val="dk1"/>
                </a:solidFill>
              </a:rPr>
              <a:t>w         h           y       </a:t>
            </a:r>
            <a:r>
              <a:rPr lang="en" sz="2000">
                <a:solidFill>
                  <a:schemeClr val="dk1"/>
                </a:solidFill>
              </a:rPr>
              <a:t>&lt;pad&gt;   &lt;pad&gt;</a:t>
            </a:r>
          </a:p>
          <a:p>
            <a:pPr lvl="0" rtl="0">
              <a:spcBef>
                <a:spcPts val="0"/>
              </a:spcBef>
              <a:buNone/>
            </a:pPr>
            <a:r>
              <a:rPr lang="en" sz="2000">
                <a:solidFill>
                  <a:schemeClr val="dk1"/>
                </a:solidFill>
              </a:rPr>
              <a:t>...</a:t>
            </a:r>
          </a:p>
          <a:p>
            <a:pPr lvl="0" rtl="0">
              <a:spcBef>
                <a:spcPts val="0"/>
              </a:spcBef>
              <a:buNone/>
            </a:pPr>
            <a:r>
              <a:t/>
            </a:r>
            <a:endParaRPr sz="20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7" name="Shape 797"/>
        <p:cNvGrpSpPr/>
        <p:nvPr/>
      </p:nvGrpSpPr>
      <p:grpSpPr>
        <a:xfrm>
          <a:off x="0" y="0"/>
          <a:ext cx="0" cy="0"/>
          <a:chOff x="0" y="0"/>
          <a:chExt cx="0" cy="0"/>
        </a:xfrm>
      </p:grpSpPr>
      <p:sp>
        <p:nvSpPr>
          <p:cNvPr id="798" name="Shape 798"/>
          <p:cNvSpPr txBox="1"/>
          <p:nvPr>
            <p:ph type="title"/>
          </p:nvPr>
        </p:nvSpPr>
        <p:spPr>
          <a:xfrm>
            <a:off x="-8188" y="133945"/>
            <a:ext cx="9160500" cy="1285800"/>
          </a:xfrm>
          <a:prstGeom prst="rect">
            <a:avLst/>
          </a:prstGeom>
        </p:spPr>
        <p:txBody>
          <a:bodyPr anchorCtr="0" anchor="ctr" bIns="34275" lIns="34275" rIns="34275" tIns="34275">
            <a:noAutofit/>
          </a:bodyPr>
          <a:lstStyle/>
          <a:p>
            <a:pPr lvl="0" rtl="0">
              <a:spcBef>
                <a:spcPts val="0"/>
              </a:spcBef>
              <a:buNone/>
            </a:pPr>
            <a:r>
              <a:rPr lang="en"/>
              <a:t>Different sequence length</a:t>
            </a:r>
          </a:p>
        </p:txBody>
      </p:sp>
      <p:pic>
        <p:nvPicPr>
          <p:cNvPr id="799" name="Shape 799"/>
          <p:cNvPicPr preferRelativeResize="0"/>
          <p:nvPr/>
        </p:nvPicPr>
        <p:blipFill>
          <a:blip r:embed="rId3">
            <a:alphaModFix/>
          </a:blip>
          <a:stretch>
            <a:fillRect/>
          </a:stretch>
        </p:blipFill>
        <p:spPr>
          <a:xfrm>
            <a:off x="3547021" y="1217974"/>
            <a:ext cx="4503426" cy="2348575"/>
          </a:xfrm>
          <a:prstGeom prst="rect">
            <a:avLst/>
          </a:prstGeom>
          <a:noFill/>
          <a:ln>
            <a:noFill/>
          </a:ln>
        </p:spPr>
      </p:pic>
      <p:sp>
        <p:nvSpPr>
          <p:cNvPr id="800" name="Shape 800"/>
          <p:cNvSpPr txBox="1"/>
          <p:nvPr/>
        </p:nvSpPr>
        <p:spPr>
          <a:xfrm>
            <a:off x="3725925" y="3595475"/>
            <a:ext cx="4324500" cy="1442400"/>
          </a:xfrm>
          <a:prstGeom prst="rect">
            <a:avLst/>
          </a:prstGeom>
          <a:noFill/>
          <a:ln cap="flat" cmpd="sng" w="9525">
            <a:solidFill>
              <a:srgbClr val="4A86E8"/>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sz="2000"/>
              <a:t>h         e            l            l            o</a:t>
            </a:r>
          </a:p>
          <a:p>
            <a:pPr lvl="0" rtl="0">
              <a:spcBef>
                <a:spcPts val="0"/>
              </a:spcBef>
              <a:buNone/>
            </a:pPr>
            <a:r>
              <a:rPr lang="en" sz="2000">
                <a:solidFill>
                  <a:schemeClr val="dk1"/>
                </a:solidFill>
              </a:rPr>
              <a:t>h          i        </a:t>
            </a:r>
          </a:p>
          <a:p>
            <a:pPr lvl="0" rtl="0">
              <a:spcBef>
                <a:spcPts val="0"/>
              </a:spcBef>
              <a:buNone/>
            </a:pPr>
            <a:r>
              <a:rPr lang="en" sz="2000">
                <a:solidFill>
                  <a:schemeClr val="dk1"/>
                </a:solidFill>
              </a:rPr>
              <a:t>w         h           y      </a:t>
            </a:r>
          </a:p>
          <a:p>
            <a:pPr lvl="0" rtl="0">
              <a:spcBef>
                <a:spcPts val="0"/>
              </a:spcBef>
              <a:buNone/>
            </a:pPr>
            <a:r>
              <a:rPr lang="en" sz="2000">
                <a:solidFill>
                  <a:schemeClr val="dk1"/>
                </a:solidFill>
              </a:rPr>
              <a:t>...</a:t>
            </a:r>
          </a:p>
          <a:p>
            <a:pPr lvl="0" rtl="0">
              <a:spcBef>
                <a:spcPts val="0"/>
              </a:spcBef>
              <a:buNone/>
            </a:pPr>
            <a:r>
              <a:t/>
            </a:r>
            <a:endParaRPr sz="2000"/>
          </a:p>
        </p:txBody>
      </p:sp>
      <p:sp>
        <p:nvSpPr>
          <p:cNvPr id="801" name="Shape 801"/>
          <p:cNvSpPr txBox="1"/>
          <p:nvPr/>
        </p:nvSpPr>
        <p:spPr>
          <a:xfrm>
            <a:off x="172700" y="2909100"/>
            <a:ext cx="3410400" cy="969300"/>
          </a:xfrm>
          <a:prstGeom prst="rect">
            <a:avLst/>
          </a:prstGeom>
          <a:noFill/>
          <a:ln>
            <a:noFill/>
          </a:ln>
        </p:spPr>
        <p:txBody>
          <a:bodyPr anchorCtr="0" anchor="ctr" bIns="91425" lIns="91425" rIns="91425" tIns="91425">
            <a:noAutofit/>
          </a:bodyPr>
          <a:lstStyle/>
          <a:p>
            <a:pPr lvl="0" rtl="0">
              <a:lnSpc>
                <a:spcPct val="115000"/>
              </a:lnSpc>
              <a:spcBef>
                <a:spcPts val="0"/>
              </a:spcBef>
              <a:buNone/>
            </a:pPr>
            <a:r>
              <a:rPr b="1" lang="en" sz="2000">
                <a:solidFill>
                  <a:srgbClr val="333333"/>
                </a:solidFill>
                <a:latin typeface="Consolas"/>
                <a:ea typeface="Consolas"/>
                <a:cs typeface="Consolas"/>
                <a:sym typeface="Consolas"/>
              </a:rPr>
              <a:t>sequence_length</a:t>
            </a:r>
            <a:r>
              <a:rPr b="1" lang="en" sz="2000">
                <a:solidFill>
                  <a:srgbClr val="666666"/>
                </a:solidFill>
                <a:latin typeface="Consolas"/>
                <a:ea typeface="Consolas"/>
                <a:cs typeface="Consolas"/>
                <a:sym typeface="Consolas"/>
              </a:rPr>
              <a:t>=</a:t>
            </a:r>
            <a:r>
              <a:rPr b="1" lang="en" sz="2000">
                <a:solidFill>
                  <a:srgbClr val="333333"/>
                </a:solidFill>
                <a:latin typeface="Consolas"/>
                <a:ea typeface="Consolas"/>
                <a:cs typeface="Consolas"/>
                <a:sym typeface="Consolas"/>
              </a:rPr>
              <a:t>[</a:t>
            </a:r>
            <a:r>
              <a:rPr b="1" lang="en" sz="2000">
                <a:solidFill>
                  <a:srgbClr val="0000FF"/>
                </a:solidFill>
                <a:latin typeface="Consolas"/>
                <a:ea typeface="Consolas"/>
                <a:cs typeface="Consolas"/>
                <a:sym typeface="Consolas"/>
              </a:rPr>
              <a:t>5</a:t>
            </a:r>
            <a:r>
              <a:rPr b="1" lang="en" sz="2000">
                <a:solidFill>
                  <a:srgbClr val="333333"/>
                </a:solidFill>
                <a:latin typeface="Consolas"/>
                <a:ea typeface="Consolas"/>
                <a:cs typeface="Consolas"/>
                <a:sym typeface="Consolas"/>
              </a:rPr>
              <a:t>,</a:t>
            </a:r>
            <a:r>
              <a:rPr b="1" lang="en" sz="2000">
                <a:solidFill>
                  <a:srgbClr val="0000FF"/>
                </a:solidFill>
                <a:latin typeface="Consolas"/>
                <a:ea typeface="Consolas"/>
                <a:cs typeface="Consolas"/>
                <a:sym typeface="Consolas"/>
              </a:rPr>
              <a:t>2</a:t>
            </a:r>
            <a:r>
              <a:rPr b="1" lang="en" sz="2000">
                <a:solidFill>
                  <a:srgbClr val="333333"/>
                </a:solidFill>
                <a:latin typeface="Consolas"/>
                <a:ea typeface="Consolas"/>
                <a:cs typeface="Consolas"/>
                <a:sym typeface="Consolas"/>
              </a:rPr>
              <a:t>,</a:t>
            </a:r>
            <a:r>
              <a:rPr b="1" lang="en" sz="2000">
                <a:solidFill>
                  <a:srgbClr val="0000FF"/>
                </a:solidFill>
                <a:latin typeface="Consolas"/>
                <a:ea typeface="Consolas"/>
                <a:cs typeface="Consolas"/>
                <a:sym typeface="Consolas"/>
              </a:rPr>
              <a:t>3</a:t>
            </a:r>
            <a:r>
              <a:rPr b="1" lang="en" sz="2000">
                <a:solidFill>
                  <a:srgbClr val="333333"/>
                </a:solidFill>
                <a:latin typeface="Consolas"/>
                <a:ea typeface="Consolas"/>
                <a:cs typeface="Consolas"/>
                <a:sym typeface="Consolas"/>
              </a:rPr>
              <a:t>]</a:t>
            </a: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5" name="Shape 805"/>
        <p:cNvGrpSpPr/>
        <p:nvPr/>
      </p:nvGrpSpPr>
      <p:grpSpPr>
        <a:xfrm>
          <a:off x="0" y="0"/>
          <a:ext cx="0" cy="0"/>
          <a:chOff x="0" y="0"/>
          <a:chExt cx="0" cy="0"/>
        </a:xfrm>
      </p:grpSpPr>
      <p:sp>
        <p:nvSpPr>
          <p:cNvPr id="806" name="Shape 806"/>
          <p:cNvSpPr txBox="1"/>
          <p:nvPr>
            <p:ph type="title"/>
          </p:nvPr>
        </p:nvSpPr>
        <p:spPr>
          <a:xfrm>
            <a:off x="-8200" y="133947"/>
            <a:ext cx="9160500" cy="682200"/>
          </a:xfrm>
          <a:prstGeom prst="rect">
            <a:avLst/>
          </a:prstGeom>
        </p:spPr>
        <p:txBody>
          <a:bodyPr anchorCtr="0" anchor="ctr" bIns="34275" lIns="34275" rIns="34275" tIns="34275">
            <a:noAutofit/>
          </a:bodyPr>
          <a:lstStyle/>
          <a:p>
            <a:pPr lvl="0">
              <a:spcBef>
                <a:spcPts val="0"/>
              </a:spcBef>
              <a:buNone/>
            </a:pPr>
            <a:r>
              <a:rPr lang="en"/>
              <a:t>Dynamic RNN</a:t>
            </a:r>
          </a:p>
        </p:txBody>
      </p:sp>
      <p:sp>
        <p:nvSpPr>
          <p:cNvPr id="807" name="Shape 807"/>
          <p:cNvSpPr txBox="1"/>
          <p:nvPr/>
        </p:nvSpPr>
        <p:spPr>
          <a:xfrm>
            <a:off x="76200" y="1113175"/>
            <a:ext cx="5724900" cy="3387900"/>
          </a:xfrm>
          <a:prstGeom prst="rect">
            <a:avLst/>
          </a:prstGeom>
          <a:noFill/>
          <a:ln>
            <a:noFill/>
          </a:ln>
        </p:spPr>
        <p:txBody>
          <a:bodyPr anchorCtr="0" anchor="ctr" bIns="91425" lIns="91425" rIns="91425" tIns="91425">
            <a:noAutofit/>
          </a:bodyPr>
          <a:lstStyle/>
          <a:p>
            <a:pPr lvl="0" rtl="0">
              <a:lnSpc>
                <a:spcPct val="115000"/>
              </a:lnSpc>
              <a:spcBef>
                <a:spcPts val="0"/>
              </a:spcBef>
              <a:buNone/>
            </a:pPr>
            <a:r>
              <a:rPr i="1" lang="en" sz="1500">
                <a:solidFill>
                  <a:srgbClr val="408080"/>
                </a:solidFill>
                <a:latin typeface="Consolas"/>
                <a:ea typeface="Consolas"/>
                <a:cs typeface="Consolas"/>
                <a:sym typeface="Consolas"/>
              </a:rPr>
              <a:t># 3 batches 'hello', 'eolll', 'lleel'</a:t>
            </a:r>
            <a:br>
              <a:rPr lang="en" sz="1500">
                <a:solidFill>
                  <a:srgbClr val="333333"/>
                </a:solidFill>
                <a:latin typeface="Consolas"/>
                <a:ea typeface="Consolas"/>
                <a:cs typeface="Consolas"/>
                <a:sym typeface="Consolas"/>
              </a:rPr>
            </a:br>
            <a:r>
              <a:rPr lang="en" sz="1500">
                <a:solidFill>
                  <a:srgbClr val="333333"/>
                </a:solidFill>
                <a:latin typeface="Consolas"/>
                <a:ea typeface="Consolas"/>
                <a:cs typeface="Consolas"/>
                <a:sym typeface="Consolas"/>
              </a:rPr>
              <a:t>x_data </a:t>
            </a:r>
            <a:r>
              <a:rPr lang="en" sz="1500">
                <a:solidFill>
                  <a:srgbClr val="666666"/>
                </a:solidFill>
                <a:latin typeface="Consolas"/>
                <a:ea typeface="Consolas"/>
                <a:cs typeface="Consolas"/>
                <a:sym typeface="Consolas"/>
              </a:rPr>
              <a:t>=</a:t>
            </a:r>
            <a:r>
              <a:rPr lang="en" sz="1500">
                <a:solidFill>
                  <a:srgbClr val="333333"/>
                </a:solidFill>
                <a:latin typeface="Consolas"/>
                <a:ea typeface="Consolas"/>
                <a:cs typeface="Consolas"/>
                <a:sym typeface="Consolas"/>
              </a:rPr>
              <a:t> np</a:t>
            </a:r>
            <a:r>
              <a:rPr lang="en" sz="1500">
                <a:solidFill>
                  <a:srgbClr val="666666"/>
                </a:solidFill>
                <a:latin typeface="Consolas"/>
                <a:ea typeface="Consolas"/>
                <a:cs typeface="Consolas"/>
                <a:sym typeface="Consolas"/>
              </a:rPr>
              <a:t>.</a:t>
            </a:r>
            <a:r>
              <a:rPr lang="en" sz="1500">
                <a:solidFill>
                  <a:srgbClr val="333333"/>
                </a:solidFill>
                <a:latin typeface="Consolas"/>
                <a:ea typeface="Consolas"/>
                <a:cs typeface="Consolas"/>
                <a:sym typeface="Consolas"/>
              </a:rPr>
              <a:t>array([[[...]]], dtype</a:t>
            </a:r>
            <a:r>
              <a:rPr lang="en" sz="1500">
                <a:solidFill>
                  <a:srgbClr val="666666"/>
                </a:solidFill>
                <a:latin typeface="Consolas"/>
                <a:ea typeface="Consolas"/>
                <a:cs typeface="Consolas"/>
                <a:sym typeface="Consolas"/>
              </a:rPr>
              <a:t>=</a:t>
            </a:r>
            <a:r>
              <a:rPr lang="en" sz="1500">
                <a:solidFill>
                  <a:srgbClr val="333333"/>
                </a:solidFill>
                <a:latin typeface="Consolas"/>
                <a:ea typeface="Consolas"/>
                <a:cs typeface="Consolas"/>
                <a:sym typeface="Consolas"/>
              </a:rPr>
              <a:t>np</a:t>
            </a:r>
            <a:r>
              <a:rPr lang="en" sz="1500">
                <a:solidFill>
                  <a:srgbClr val="666666"/>
                </a:solidFill>
                <a:latin typeface="Consolas"/>
                <a:ea typeface="Consolas"/>
                <a:cs typeface="Consolas"/>
                <a:sym typeface="Consolas"/>
              </a:rPr>
              <a:t>.</a:t>
            </a:r>
            <a:r>
              <a:rPr lang="en" sz="1500">
                <a:solidFill>
                  <a:srgbClr val="333333"/>
                </a:solidFill>
                <a:latin typeface="Consolas"/>
                <a:ea typeface="Consolas"/>
                <a:cs typeface="Consolas"/>
                <a:sym typeface="Consolas"/>
              </a:rPr>
              <a:t>float32)</a:t>
            </a:r>
            <a:br>
              <a:rPr lang="en" sz="1500">
                <a:solidFill>
                  <a:srgbClr val="333333"/>
                </a:solidFill>
                <a:latin typeface="Consolas"/>
                <a:ea typeface="Consolas"/>
                <a:cs typeface="Consolas"/>
                <a:sym typeface="Consolas"/>
              </a:rPr>
            </a:br>
            <a:r>
              <a:rPr lang="en" sz="1500">
                <a:solidFill>
                  <a:srgbClr val="333333"/>
                </a:solidFill>
                <a:latin typeface="Consolas"/>
                <a:ea typeface="Consolas"/>
                <a:cs typeface="Consolas"/>
                <a:sym typeface="Consolas"/>
              </a:rPr>
              <a:t>        </a:t>
            </a:r>
            <a:br>
              <a:rPr lang="en" sz="1500">
                <a:solidFill>
                  <a:srgbClr val="333333"/>
                </a:solidFill>
                <a:latin typeface="Consolas"/>
                <a:ea typeface="Consolas"/>
                <a:cs typeface="Consolas"/>
                <a:sym typeface="Consolas"/>
              </a:rPr>
            </a:br>
            <a:r>
              <a:rPr lang="en" sz="1500">
                <a:solidFill>
                  <a:srgbClr val="333333"/>
                </a:solidFill>
                <a:latin typeface="Consolas"/>
                <a:ea typeface="Consolas"/>
                <a:cs typeface="Consolas"/>
                <a:sym typeface="Consolas"/>
              </a:rPr>
              <a:t>hidden_size </a:t>
            </a:r>
            <a:r>
              <a:rPr lang="en" sz="1500">
                <a:solidFill>
                  <a:srgbClr val="666666"/>
                </a:solidFill>
                <a:latin typeface="Consolas"/>
                <a:ea typeface="Consolas"/>
                <a:cs typeface="Consolas"/>
                <a:sym typeface="Consolas"/>
              </a:rPr>
              <a:t>=</a:t>
            </a:r>
            <a:r>
              <a:rPr lang="en" sz="1500">
                <a:solidFill>
                  <a:srgbClr val="333333"/>
                </a:solidFill>
                <a:latin typeface="Consolas"/>
                <a:ea typeface="Consolas"/>
                <a:cs typeface="Consolas"/>
                <a:sym typeface="Consolas"/>
              </a:rPr>
              <a:t> </a:t>
            </a:r>
            <a:r>
              <a:rPr lang="en" sz="1500">
                <a:solidFill>
                  <a:srgbClr val="666666"/>
                </a:solidFill>
                <a:latin typeface="Consolas"/>
                <a:ea typeface="Consolas"/>
                <a:cs typeface="Consolas"/>
                <a:sym typeface="Consolas"/>
              </a:rPr>
              <a:t>2</a:t>
            </a:r>
            <a:br>
              <a:rPr lang="en" sz="1500">
                <a:solidFill>
                  <a:srgbClr val="333333"/>
                </a:solidFill>
                <a:latin typeface="Consolas"/>
                <a:ea typeface="Consolas"/>
                <a:cs typeface="Consolas"/>
                <a:sym typeface="Consolas"/>
              </a:rPr>
            </a:br>
            <a:r>
              <a:rPr lang="en" sz="1500">
                <a:solidFill>
                  <a:srgbClr val="333333"/>
                </a:solidFill>
                <a:latin typeface="Consolas"/>
                <a:ea typeface="Consolas"/>
                <a:cs typeface="Consolas"/>
                <a:sym typeface="Consolas"/>
              </a:rPr>
              <a:t>cell </a:t>
            </a:r>
            <a:r>
              <a:rPr lang="en" sz="1500">
                <a:solidFill>
                  <a:srgbClr val="666666"/>
                </a:solidFill>
                <a:latin typeface="Consolas"/>
                <a:ea typeface="Consolas"/>
                <a:cs typeface="Consolas"/>
                <a:sym typeface="Consolas"/>
              </a:rPr>
              <a:t>=</a:t>
            </a:r>
            <a:r>
              <a:rPr lang="en" sz="1500">
                <a:solidFill>
                  <a:srgbClr val="333333"/>
                </a:solidFill>
                <a:latin typeface="Consolas"/>
                <a:ea typeface="Consolas"/>
                <a:cs typeface="Consolas"/>
                <a:sym typeface="Consolas"/>
              </a:rPr>
              <a:t> rnn</a:t>
            </a:r>
            <a:r>
              <a:rPr lang="en" sz="1500">
                <a:solidFill>
                  <a:srgbClr val="666666"/>
                </a:solidFill>
                <a:latin typeface="Consolas"/>
                <a:ea typeface="Consolas"/>
                <a:cs typeface="Consolas"/>
                <a:sym typeface="Consolas"/>
              </a:rPr>
              <a:t>.</a:t>
            </a:r>
            <a:r>
              <a:rPr lang="en" sz="1500">
                <a:solidFill>
                  <a:srgbClr val="333333"/>
                </a:solidFill>
                <a:latin typeface="Consolas"/>
                <a:ea typeface="Consolas"/>
                <a:cs typeface="Consolas"/>
                <a:sym typeface="Consolas"/>
              </a:rPr>
              <a:t>BasicLSTMCell(num_units</a:t>
            </a:r>
            <a:r>
              <a:rPr lang="en" sz="1500">
                <a:solidFill>
                  <a:srgbClr val="666666"/>
                </a:solidFill>
                <a:latin typeface="Consolas"/>
                <a:ea typeface="Consolas"/>
                <a:cs typeface="Consolas"/>
                <a:sym typeface="Consolas"/>
              </a:rPr>
              <a:t>=</a:t>
            </a:r>
            <a:r>
              <a:rPr lang="en" sz="1500">
                <a:solidFill>
                  <a:srgbClr val="333333"/>
                </a:solidFill>
                <a:latin typeface="Consolas"/>
                <a:ea typeface="Consolas"/>
                <a:cs typeface="Consolas"/>
                <a:sym typeface="Consolas"/>
              </a:rPr>
              <a:t>hidden_size,                                                   </a:t>
            </a:r>
          </a:p>
          <a:p>
            <a:pPr lvl="0" rtl="0">
              <a:lnSpc>
                <a:spcPct val="115000"/>
              </a:lnSpc>
              <a:spcBef>
                <a:spcPts val="0"/>
              </a:spcBef>
              <a:buNone/>
            </a:pPr>
            <a:r>
              <a:rPr lang="en" sz="1500">
                <a:solidFill>
                  <a:srgbClr val="333333"/>
                </a:solidFill>
                <a:latin typeface="Consolas"/>
                <a:ea typeface="Consolas"/>
                <a:cs typeface="Consolas"/>
                <a:sym typeface="Consolas"/>
              </a:rPr>
              <a:t>                                state_is_tuple</a:t>
            </a:r>
            <a:r>
              <a:rPr lang="en" sz="1500">
                <a:solidFill>
                  <a:srgbClr val="666666"/>
                </a:solidFill>
                <a:latin typeface="Consolas"/>
                <a:ea typeface="Consolas"/>
                <a:cs typeface="Consolas"/>
                <a:sym typeface="Consolas"/>
              </a:rPr>
              <a:t>=</a:t>
            </a:r>
            <a:r>
              <a:rPr b="1" lang="en" sz="1500">
                <a:solidFill>
                  <a:srgbClr val="008000"/>
                </a:solidFill>
                <a:latin typeface="Consolas"/>
                <a:ea typeface="Consolas"/>
                <a:cs typeface="Consolas"/>
                <a:sym typeface="Consolas"/>
              </a:rPr>
              <a:t>True</a:t>
            </a:r>
            <a:r>
              <a:rPr lang="en" sz="1500">
                <a:solidFill>
                  <a:srgbClr val="333333"/>
                </a:solidFill>
                <a:latin typeface="Consolas"/>
                <a:ea typeface="Consolas"/>
                <a:cs typeface="Consolas"/>
                <a:sym typeface="Consolas"/>
              </a:rPr>
              <a:t>)</a:t>
            </a:r>
            <a:br>
              <a:rPr lang="en" sz="1500">
                <a:solidFill>
                  <a:srgbClr val="333333"/>
                </a:solidFill>
                <a:latin typeface="Consolas"/>
                <a:ea typeface="Consolas"/>
                <a:cs typeface="Consolas"/>
                <a:sym typeface="Consolas"/>
              </a:rPr>
            </a:br>
            <a:r>
              <a:rPr lang="en" sz="1500">
                <a:solidFill>
                  <a:srgbClr val="333333"/>
                </a:solidFill>
                <a:latin typeface="Consolas"/>
                <a:ea typeface="Consolas"/>
                <a:cs typeface="Consolas"/>
                <a:sym typeface="Consolas"/>
              </a:rPr>
              <a:t>outputs, _states </a:t>
            </a:r>
            <a:r>
              <a:rPr lang="en" sz="1500">
                <a:solidFill>
                  <a:srgbClr val="666666"/>
                </a:solidFill>
                <a:latin typeface="Consolas"/>
                <a:ea typeface="Consolas"/>
                <a:cs typeface="Consolas"/>
                <a:sym typeface="Consolas"/>
              </a:rPr>
              <a:t>=</a:t>
            </a:r>
            <a:r>
              <a:rPr lang="en" sz="1500">
                <a:solidFill>
                  <a:srgbClr val="333333"/>
                </a:solidFill>
                <a:latin typeface="Consolas"/>
                <a:ea typeface="Consolas"/>
                <a:cs typeface="Consolas"/>
                <a:sym typeface="Consolas"/>
              </a:rPr>
              <a:t> tf</a:t>
            </a:r>
            <a:r>
              <a:rPr lang="en" sz="1500">
                <a:solidFill>
                  <a:srgbClr val="666666"/>
                </a:solidFill>
                <a:latin typeface="Consolas"/>
                <a:ea typeface="Consolas"/>
                <a:cs typeface="Consolas"/>
                <a:sym typeface="Consolas"/>
              </a:rPr>
              <a:t>.</a:t>
            </a:r>
            <a:r>
              <a:rPr lang="en" sz="1500">
                <a:solidFill>
                  <a:srgbClr val="333333"/>
                </a:solidFill>
                <a:latin typeface="Consolas"/>
                <a:ea typeface="Consolas"/>
                <a:cs typeface="Consolas"/>
                <a:sym typeface="Consolas"/>
              </a:rPr>
              <a:t>nn</a:t>
            </a:r>
            <a:r>
              <a:rPr lang="en" sz="1500">
                <a:solidFill>
                  <a:srgbClr val="666666"/>
                </a:solidFill>
                <a:latin typeface="Consolas"/>
                <a:ea typeface="Consolas"/>
                <a:cs typeface="Consolas"/>
                <a:sym typeface="Consolas"/>
              </a:rPr>
              <a:t>.</a:t>
            </a:r>
            <a:r>
              <a:rPr lang="en" sz="1500">
                <a:solidFill>
                  <a:srgbClr val="333333"/>
                </a:solidFill>
                <a:latin typeface="Consolas"/>
                <a:ea typeface="Consolas"/>
                <a:cs typeface="Consolas"/>
                <a:sym typeface="Consolas"/>
              </a:rPr>
              <a:t>dynamic_rnn(</a:t>
            </a:r>
            <a:br>
              <a:rPr lang="en" sz="1500">
                <a:solidFill>
                  <a:srgbClr val="333333"/>
                </a:solidFill>
                <a:latin typeface="Consolas"/>
                <a:ea typeface="Consolas"/>
                <a:cs typeface="Consolas"/>
                <a:sym typeface="Consolas"/>
              </a:rPr>
            </a:br>
            <a:r>
              <a:rPr lang="en" sz="1500">
                <a:solidFill>
                  <a:srgbClr val="333333"/>
                </a:solidFill>
                <a:latin typeface="Consolas"/>
                <a:ea typeface="Consolas"/>
                <a:cs typeface="Consolas"/>
                <a:sym typeface="Consolas"/>
              </a:rPr>
              <a:t>        cell, x_data, sequence_length</a:t>
            </a:r>
            <a:r>
              <a:rPr lang="en" sz="1500">
                <a:solidFill>
                  <a:srgbClr val="666666"/>
                </a:solidFill>
                <a:latin typeface="Consolas"/>
                <a:ea typeface="Consolas"/>
                <a:cs typeface="Consolas"/>
                <a:sym typeface="Consolas"/>
              </a:rPr>
              <a:t>=</a:t>
            </a:r>
            <a:r>
              <a:rPr lang="en" sz="1500">
                <a:solidFill>
                  <a:srgbClr val="333333"/>
                </a:solidFill>
                <a:latin typeface="Consolas"/>
                <a:ea typeface="Consolas"/>
                <a:cs typeface="Consolas"/>
                <a:sym typeface="Consolas"/>
              </a:rPr>
              <a:t>[</a:t>
            </a:r>
            <a:r>
              <a:rPr lang="en" sz="1500">
                <a:solidFill>
                  <a:srgbClr val="666666"/>
                </a:solidFill>
                <a:latin typeface="Consolas"/>
                <a:ea typeface="Consolas"/>
                <a:cs typeface="Consolas"/>
                <a:sym typeface="Consolas"/>
              </a:rPr>
              <a:t>5</a:t>
            </a:r>
            <a:r>
              <a:rPr lang="en" sz="1500">
                <a:solidFill>
                  <a:srgbClr val="333333"/>
                </a:solidFill>
                <a:latin typeface="Consolas"/>
                <a:ea typeface="Consolas"/>
                <a:cs typeface="Consolas"/>
                <a:sym typeface="Consolas"/>
              </a:rPr>
              <a:t>,</a:t>
            </a:r>
            <a:r>
              <a:rPr lang="en" sz="1500">
                <a:solidFill>
                  <a:srgbClr val="666666"/>
                </a:solidFill>
                <a:latin typeface="Consolas"/>
                <a:ea typeface="Consolas"/>
                <a:cs typeface="Consolas"/>
                <a:sym typeface="Consolas"/>
              </a:rPr>
              <a:t>3</a:t>
            </a:r>
            <a:r>
              <a:rPr lang="en" sz="1500">
                <a:solidFill>
                  <a:srgbClr val="333333"/>
                </a:solidFill>
                <a:latin typeface="Consolas"/>
                <a:ea typeface="Consolas"/>
                <a:cs typeface="Consolas"/>
                <a:sym typeface="Consolas"/>
              </a:rPr>
              <a:t>,</a:t>
            </a:r>
            <a:r>
              <a:rPr lang="en" sz="1500">
                <a:solidFill>
                  <a:srgbClr val="666666"/>
                </a:solidFill>
                <a:latin typeface="Consolas"/>
                <a:ea typeface="Consolas"/>
                <a:cs typeface="Consolas"/>
                <a:sym typeface="Consolas"/>
              </a:rPr>
              <a:t>4</a:t>
            </a:r>
            <a:r>
              <a:rPr lang="en" sz="1500">
                <a:solidFill>
                  <a:srgbClr val="333333"/>
                </a:solidFill>
                <a:latin typeface="Consolas"/>
                <a:ea typeface="Consolas"/>
                <a:cs typeface="Consolas"/>
                <a:sym typeface="Consolas"/>
              </a:rPr>
              <a:t>], </a:t>
            </a:r>
          </a:p>
          <a:p>
            <a:pPr lvl="0" rtl="0">
              <a:lnSpc>
                <a:spcPct val="115000"/>
              </a:lnSpc>
              <a:spcBef>
                <a:spcPts val="0"/>
              </a:spcBef>
              <a:buNone/>
            </a:pPr>
            <a:r>
              <a:rPr lang="en" sz="1500">
                <a:solidFill>
                  <a:srgbClr val="333333"/>
                </a:solidFill>
                <a:latin typeface="Consolas"/>
                <a:ea typeface="Consolas"/>
                <a:cs typeface="Consolas"/>
                <a:sym typeface="Consolas"/>
              </a:rPr>
              <a:t>        dtype</a:t>
            </a:r>
            <a:r>
              <a:rPr lang="en" sz="1500">
                <a:solidFill>
                  <a:srgbClr val="666666"/>
                </a:solidFill>
                <a:latin typeface="Consolas"/>
                <a:ea typeface="Consolas"/>
                <a:cs typeface="Consolas"/>
                <a:sym typeface="Consolas"/>
              </a:rPr>
              <a:t>=</a:t>
            </a:r>
            <a:r>
              <a:rPr lang="en" sz="1500">
                <a:solidFill>
                  <a:srgbClr val="333333"/>
                </a:solidFill>
                <a:latin typeface="Consolas"/>
                <a:ea typeface="Consolas"/>
                <a:cs typeface="Consolas"/>
                <a:sym typeface="Consolas"/>
              </a:rPr>
              <a:t>tf</a:t>
            </a:r>
            <a:r>
              <a:rPr lang="en" sz="1500">
                <a:solidFill>
                  <a:srgbClr val="666666"/>
                </a:solidFill>
                <a:latin typeface="Consolas"/>
                <a:ea typeface="Consolas"/>
                <a:cs typeface="Consolas"/>
                <a:sym typeface="Consolas"/>
              </a:rPr>
              <a:t>.</a:t>
            </a:r>
            <a:r>
              <a:rPr lang="en" sz="1500">
                <a:solidFill>
                  <a:srgbClr val="333333"/>
                </a:solidFill>
                <a:latin typeface="Consolas"/>
                <a:ea typeface="Consolas"/>
                <a:cs typeface="Consolas"/>
                <a:sym typeface="Consolas"/>
              </a:rPr>
              <a:t>float32)</a:t>
            </a:r>
            <a:br>
              <a:rPr lang="en" sz="1500">
                <a:solidFill>
                  <a:srgbClr val="333333"/>
                </a:solidFill>
                <a:latin typeface="Consolas"/>
                <a:ea typeface="Consolas"/>
                <a:cs typeface="Consolas"/>
                <a:sym typeface="Consolas"/>
              </a:rPr>
            </a:br>
            <a:r>
              <a:rPr lang="en" sz="1500">
                <a:solidFill>
                  <a:srgbClr val="333333"/>
                </a:solidFill>
                <a:latin typeface="Consolas"/>
                <a:ea typeface="Consolas"/>
                <a:cs typeface="Consolas"/>
                <a:sym typeface="Consolas"/>
              </a:rPr>
              <a:t>sess</a:t>
            </a:r>
            <a:r>
              <a:rPr lang="en" sz="1500">
                <a:solidFill>
                  <a:srgbClr val="666666"/>
                </a:solidFill>
                <a:latin typeface="Consolas"/>
                <a:ea typeface="Consolas"/>
                <a:cs typeface="Consolas"/>
                <a:sym typeface="Consolas"/>
              </a:rPr>
              <a:t>.</a:t>
            </a:r>
            <a:r>
              <a:rPr lang="en" sz="1500">
                <a:solidFill>
                  <a:srgbClr val="333333"/>
                </a:solidFill>
                <a:latin typeface="Consolas"/>
                <a:ea typeface="Consolas"/>
                <a:cs typeface="Consolas"/>
                <a:sym typeface="Consolas"/>
              </a:rPr>
              <a:t>run(tf</a:t>
            </a:r>
            <a:r>
              <a:rPr lang="en" sz="1500">
                <a:solidFill>
                  <a:srgbClr val="666666"/>
                </a:solidFill>
                <a:latin typeface="Consolas"/>
                <a:ea typeface="Consolas"/>
                <a:cs typeface="Consolas"/>
                <a:sym typeface="Consolas"/>
              </a:rPr>
              <a:t>.</a:t>
            </a:r>
            <a:r>
              <a:rPr lang="en" sz="1500">
                <a:solidFill>
                  <a:srgbClr val="333333"/>
                </a:solidFill>
                <a:latin typeface="Consolas"/>
                <a:ea typeface="Consolas"/>
                <a:cs typeface="Consolas"/>
                <a:sym typeface="Consolas"/>
              </a:rPr>
              <a:t>global_variables_initializer())</a:t>
            </a:r>
            <a:br>
              <a:rPr lang="en" sz="1500">
                <a:solidFill>
                  <a:srgbClr val="333333"/>
                </a:solidFill>
                <a:latin typeface="Consolas"/>
                <a:ea typeface="Consolas"/>
                <a:cs typeface="Consolas"/>
                <a:sym typeface="Consolas"/>
              </a:rPr>
            </a:br>
            <a:r>
              <a:rPr lang="en" sz="1500">
                <a:solidFill>
                  <a:srgbClr val="333333"/>
                </a:solidFill>
                <a:latin typeface="Consolas"/>
                <a:ea typeface="Consolas"/>
                <a:cs typeface="Consolas"/>
                <a:sym typeface="Consolas"/>
              </a:rPr>
              <a:t>print(outputs</a:t>
            </a:r>
            <a:r>
              <a:rPr lang="en" sz="1500">
                <a:solidFill>
                  <a:srgbClr val="666666"/>
                </a:solidFill>
                <a:latin typeface="Consolas"/>
                <a:ea typeface="Consolas"/>
                <a:cs typeface="Consolas"/>
                <a:sym typeface="Consolas"/>
              </a:rPr>
              <a:t>.</a:t>
            </a:r>
            <a:r>
              <a:rPr lang="en" sz="1500">
                <a:solidFill>
                  <a:srgbClr val="333333"/>
                </a:solidFill>
                <a:latin typeface="Consolas"/>
                <a:ea typeface="Consolas"/>
                <a:cs typeface="Consolas"/>
                <a:sym typeface="Consolas"/>
              </a:rPr>
              <a:t>eval())</a:t>
            </a:r>
          </a:p>
        </p:txBody>
      </p:sp>
      <p:sp>
        <p:nvSpPr>
          <p:cNvPr id="808" name="Shape 808"/>
          <p:cNvSpPr txBox="1"/>
          <p:nvPr/>
        </p:nvSpPr>
        <p:spPr>
          <a:xfrm>
            <a:off x="5690150" y="983975"/>
            <a:ext cx="3198000" cy="3913500"/>
          </a:xfrm>
          <a:prstGeom prst="rect">
            <a:avLst/>
          </a:prstGeom>
          <a:no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lvl="0" rtl="0">
              <a:lnSpc>
                <a:spcPct val="115000"/>
              </a:lnSpc>
              <a:spcBef>
                <a:spcPts val="0"/>
              </a:spcBef>
              <a:buNone/>
            </a:pPr>
            <a:r>
              <a:rPr lang="en" sz="1300">
                <a:solidFill>
                  <a:srgbClr val="008080"/>
                </a:solidFill>
                <a:highlight>
                  <a:srgbClr val="FFFFFF"/>
                </a:highlight>
              </a:rPr>
              <a:t>array([[[-0.17904168, -0.08053244],</a:t>
            </a:r>
            <a:br>
              <a:rPr lang="en" sz="1300">
                <a:solidFill>
                  <a:srgbClr val="008080"/>
                </a:solidFill>
                <a:highlight>
                  <a:srgbClr val="FFFFFF"/>
                </a:highlight>
              </a:rPr>
            </a:br>
            <a:r>
              <a:rPr lang="en" sz="1300">
                <a:solidFill>
                  <a:srgbClr val="008080"/>
                </a:solidFill>
                <a:highlight>
                  <a:srgbClr val="FFFFFF"/>
                </a:highlight>
              </a:rPr>
              <a:t>        [-0.01294809,  0.01660814],</a:t>
            </a:r>
            <a:br>
              <a:rPr lang="en" sz="1300">
                <a:solidFill>
                  <a:srgbClr val="008080"/>
                </a:solidFill>
                <a:highlight>
                  <a:srgbClr val="FFFFFF"/>
                </a:highlight>
              </a:rPr>
            </a:br>
            <a:r>
              <a:rPr lang="en" sz="1300">
                <a:solidFill>
                  <a:srgbClr val="008080"/>
                </a:solidFill>
                <a:highlight>
                  <a:srgbClr val="FFFFFF"/>
                </a:highlight>
              </a:rPr>
              <a:t>        [-0.05754048, -0.1368292 ],</a:t>
            </a:r>
            <a:br>
              <a:rPr lang="en" sz="1300">
                <a:solidFill>
                  <a:srgbClr val="008080"/>
                </a:solidFill>
                <a:highlight>
                  <a:srgbClr val="FFFFFF"/>
                </a:highlight>
              </a:rPr>
            </a:br>
            <a:r>
              <a:rPr lang="en" sz="1300">
                <a:solidFill>
                  <a:srgbClr val="008080"/>
                </a:solidFill>
                <a:highlight>
                  <a:srgbClr val="FFFFFF"/>
                </a:highlight>
              </a:rPr>
              <a:t>        [-0.08655578, -0.20553185],</a:t>
            </a:r>
            <a:br>
              <a:rPr lang="en" sz="1300">
                <a:solidFill>
                  <a:srgbClr val="008080"/>
                </a:solidFill>
                <a:highlight>
                  <a:srgbClr val="FFFFFF"/>
                </a:highlight>
              </a:rPr>
            </a:br>
            <a:r>
              <a:rPr lang="en" sz="1300">
                <a:solidFill>
                  <a:srgbClr val="008080"/>
                </a:solidFill>
                <a:highlight>
                  <a:srgbClr val="FFFFFF"/>
                </a:highlight>
              </a:rPr>
              <a:t>        [ 0.07297077, -0.21743253]],</a:t>
            </a:r>
            <a:br>
              <a:rPr lang="en" sz="1300">
                <a:solidFill>
                  <a:srgbClr val="008080"/>
                </a:solidFill>
                <a:highlight>
                  <a:srgbClr val="FFFFFF"/>
                </a:highlight>
              </a:rPr>
            </a:br>
            <a:br>
              <a:rPr lang="en" sz="1300">
                <a:solidFill>
                  <a:srgbClr val="008080"/>
                </a:solidFill>
                <a:highlight>
                  <a:srgbClr val="FFFFFF"/>
                </a:highlight>
              </a:rPr>
            </a:br>
            <a:r>
              <a:rPr lang="en" sz="1300">
                <a:solidFill>
                  <a:srgbClr val="008080"/>
                </a:solidFill>
                <a:highlight>
                  <a:srgbClr val="FFFFFF"/>
                </a:highlight>
              </a:rPr>
              <a:t>       [[ 0.10272847,  0.06519825],</a:t>
            </a:r>
            <a:br>
              <a:rPr lang="en" sz="1300">
                <a:solidFill>
                  <a:srgbClr val="008080"/>
                </a:solidFill>
                <a:highlight>
                  <a:srgbClr val="FFFFFF"/>
                </a:highlight>
              </a:rPr>
            </a:br>
            <a:r>
              <a:rPr lang="en" sz="1300">
                <a:solidFill>
                  <a:srgbClr val="008080"/>
                </a:solidFill>
                <a:highlight>
                  <a:srgbClr val="FFFFFF"/>
                </a:highlight>
              </a:rPr>
              <a:t>        [ 0.20188759, -0.05027055],</a:t>
            </a:r>
            <a:br>
              <a:rPr lang="en" sz="1300">
                <a:solidFill>
                  <a:srgbClr val="008080"/>
                </a:solidFill>
                <a:highlight>
                  <a:srgbClr val="FFFFFF"/>
                </a:highlight>
              </a:rPr>
            </a:br>
            <a:r>
              <a:rPr lang="en" sz="1300">
                <a:solidFill>
                  <a:srgbClr val="008080"/>
                </a:solidFill>
                <a:highlight>
                  <a:srgbClr val="FFFFFF"/>
                </a:highlight>
              </a:rPr>
              <a:t>        [ 0.09514933, -0.16452041],</a:t>
            </a:r>
            <a:br>
              <a:rPr lang="en" sz="1300">
                <a:solidFill>
                  <a:srgbClr val="008080"/>
                </a:solidFill>
                <a:highlight>
                  <a:srgbClr val="FFFFFF"/>
                </a:highlight>
              </a:rPr>
            </a:br>
            <a:r>
              <a:rPr lang="en" sz="1300">
                <a:solidFill>
                  <a:srgbClr val="008080"/>
                </a:solidFill>
                <a:highlight>
                  <a:srgbClr val="FFFFFF"/>
                </a:highlight>
              </a:rPr>
              <a:t>        </a:t>
            </a:r>
            <a:r>
              <a:rPr b="1" lang="en" sz="1300">
                <a:solidFill>
                  <a:srgbClr val="008080"/>
                </a:solidFill>
                <a:highlight>
                  <a:srgbClr val="FFFFFF"/>
                </a:highlight>
              </a:rPr>
              <a:t>[ 0.        ,  0.        ],</a:t>
            </a:r>
            <a:br>
              <a:rPr b="1" lang="en" sz="1300">
                <a:solidFill>
                  <a:srgbClr val="008080"/>
                </a:solidFill>
                <a:highlight>
                  <a:srgbClr val="FFFFFF"/>
                </a:highlight>
              </a:rPr>
            </a:br>
            <a:r>
              <a:rPr b="1" lang="en" sz="1300">
                <a:solidFill>
                  <a:srgbClr val="008080"/>
                </a:solidFill>
                <a:highlight>
                  <a:srgbClr val="FFFFFF"/>
                </a:highlight>
              </a:rPr>
              <a:t>        [ 0.        ,  0.        ]],</a:t>
            </a:r>
            <a:br>
              <a:rPr b="1" lang="en" sz="1300">
                <a:solidFill>
                  <a:srgbClr val="008080"/>
                </a:solidFill>
                <a:highlight>
                  <a:srgbClr val="FFFFFF"/>
                </a:highlight>
              </a:rPr>
            </a:br>
            <a:br>
              <a:rPr lang="en" sz="1300">
                <a:solidFill>
                  <a:srgbClr val="008080"/>
                </a:solidFill>
                <a:highlight>
                  <a:srgbClr val="FFFFFF"/>
                </a:highlight>
              </a:rPr>
            </a:br>
            <a:r>
              <a:rPr lang="en" sz="1300">
                <a:solidFill>
                  <a:srgbClr val="008080"/>
                </a:solidFill>
                <a:highlight>
                  <a:srgbClr val="FFFFFF"/>
                </a:highlight>
              </a:rPr>
              <a:t>       [[-0.04893036, -0.14655617],</a:t>
            </a:r>
            <a:br>
              <a:rPr lang="en" sz="1300">
                <a:solidFill>
                  <a:srgbClr val="008080"/>
                </a:solidFill>
                <a:highlight>
                  <a:srgbClr val="FFFFFF"/>
                </a:highlight>
              </a:rPr>
            </a:br>
            <a:r>
              <a:rPr lang="en" sz="1300">
                <a:solidFill>
                  <a:srgbClr val="008080"/>
                </a:solidFill>
                <a:highlight>
                  <a:srgbClr val="FFFFFF"/>
                </a:highlight>
              </a:rPr>
              <a:t>        [-0.07947272, -0.20996611],</a:t>
            </a:r>
            <a:br>
              <a:rPr lang="en" sz="1300">
                <a:solidFill>
                  <a:srgbClr val="008080"/>
                </a:solidFill>
                <a:highlight>
                  <a:srgbClr val="FFFFFF"/>
                </a:highlight>
              </a:rPr>
            </a:br>
            <a:r>
              <a:rPr lang="en" sz="1300">
                <a:solidFill>
                  <a:srgbClr val="008080"/>
                </a:solidFill>
                <a:highlight>
                  <a:srgbClr val="FFFFFF"/>
                </a:highlight>
              </a:rPr>
              <a:t>        [ 0.06466491, -0.02576563],</a:t>
            </a:r>
            <a:br>
              <a:rPr lang="en" sz="1300">
                <a:solidFill>
                  <a:srgbClr val="008080"/>
                </a:solidFill>
                <a:highlight>
                  <a:srgbClr val="FFFFFF"/>
                </a:highlight>
              </a:rPr>
            </a:br>
            <a:r>
              <a:rPr lang="en" sz="1300">
                <a:solidFill>
                  <a:srgbClr val="008080"/>
                </a:solidFill>
                <a:highlight>
                  <a:srgbClr val="FFFFFF"/>
                </a:highlight>
              </a:rPr>
              <a:t>        [ 0.15087658,  0.05166111],</a:t>
            </a:r>
            <a:br>
              <a:rPr lang="en" sz="1300">
                <a:solidFill>
                  <a:srgbClr val="008080"/>
                </a:solidFill>
                <a:highlight>
                  <a:srgbClr val="FFFFFF"/>
                </a:highlight>
              </a:rPr>
            </a:br>
            <a:r>
              <a:rPr lang="en" sz="1300">
                <a:solidFill>
                  <a:srgbClr val="008080"/>
                </a:solidFill>
                <a:highlight>
                  <a:srgbClr val="FFFFFF"/>
                </a:highlight>
              </a:rPr>
              <a:t>        </a:t>
            </a:r>
            <a:r>
              <a:rPr b="1" lang="en" sz="1300">
                <a:solidFill>
                  <a:srgbClr val="008080"/>
                </a:solidFill>
                <a:highlight>
                  <a:srgbClr val="FFFFFF"/>
                </a:highlight>
              </a:rPr>
              <a:t>[ 0.        ,  0.        ]]],</a:t>
            </a:r>
          </a:p>
        </p:txBody>
      </p:sp>
      <p:sp>
        <p:nvSpPr>
          <p:cNvPr id="809" name="Shape 809"/>
          <p:cNvSpPr txBox="1"/>
          <p:nvPr/>
        </p:nvSpPr>
        <p:spPr>
          <a:xfrm>
            <a:off x="3442350" y="4662575"/>
            <a:ext cx="5866800" cy="668400"/>
          </a:xfrm>
          <a:prstGeom prst="rect">
            <a:avLst/>
          </a:prstGeom>
          <a:noFill/>
          <a:ln>
            <a:noFill/>
          </a:ln>
        </p:spPr>
        <p:txBody>
          <a:bodyPr anchorCtr="0" anchor="ctr" bIns="91425" lIns="91425" rIns="91425" tIns="91425">
            <a:noAutofit/>
          </a:bodyPr>
          <a:lstStyle/>
          <a:p>
            <a:pPr lvl="0" rtl="0">
              <a:spcBef>
                <a:spcPts val="0"/>
              </a:spcBef>
              <a:buNone/>
            </a:pPr>
            <a:r>
              <a:rPr lang="en" sz="1100" u="sng">
                <a:solidFill>
                  <a:schemeClr val="hlink"/>
                </a:solidFill>
                <a:hlinkClick r:id="rId3"/>
              </a:rPr>
              <a:t>https://github.com/hunkim/DeepLearningZeroToAll/blob/master/lab-12-0-rnn_basics.ipynb</a:t>
            </a:r>
            <a:r>
              <a:rPr lang="en" sz="1100">
                <a:solidFill>
                  <a:srgbClr val="808080"/>
                </a:solidFill>
              </a:rPr>
              <a:t> </a:t>
            </a: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3" name="Shape 813"/>
        <p:cNvGrpSpPr/>
        <p:nvPr/>
      </p:nvGrpSpPr>
      <p:grpSpPr>
        <a:xfrm>
          <a:off x="0" y="0"/>
          <a:ext cx="0" cy="0"/>
          <a:chOff x="0" y="0"/>
          <a:chExt cx="0" cy="0"/>
        </a:xfrm>
      </p:grpSpPr>
      <p:pic>
        <p:nvPicPr>
          <p:cNvPr id="814" name="Shape 814"/>
          <p:cNvPicPr preferRelativeResize="0"/>
          <p:nvPr/>
        </p:nvPicPr>
        <p:blipFill>
          <a:blip r:embed="rId3">
            <a:alphaModFix amt="25000"/>
          </a:blip>
          <a:stretch>
            <a:fillRect/>
          </a:stretch>
        </p:blipFill>
        <p:spPr>
          <a:xfrm>
            <a:off x="0" y="171566"/>
            <a:ext cx="9143999" cy="4800366"/>
          </a:xfrm>
          <a:prstGeom prst="rect">
            <a:avLst/>
          </a:prstGeom>
          <a:noFill/>
          <a:ln>
            <a:noFill/>
          </a:ln>
        </p:spPr>
      </p:pic>
      <p:sp>
        <p:nvSpPr>
          <p:cNvPr id="815" name="Shape 815"/>
          <p:cNvSpPr txBox="1"/>
          <p:nvPr>
            <p:ph type="title"/>
          </p:nvPr>
        </p:nvSpPr>
        <p:spPr>
          <a:xfrm>
            <a:off x="1812726" y="853400"/>
            <a:ext cx="5518500" cy="1741200"/>
          </a:xfrm>
          <a:prstGeom prst="rect">
            <a:avLst/>
          </a:prstGeom>
          <a:noFill/>
          <a:ln>
            <a:noFill/>
          </a:ln>
        </p:spPr>
        <p:txBody>
          <a:bodyPr anchorCtr="0" anchor="b"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r>
              <a:rPr b="0" i="0" lang="en" sz="4400" u="none" cap="none" strike="noStrike">
                <a:solidFill>
                  <a:srgbClr val="000000"/>
                </a:solidFill>
                <a:latin typeface="Gill Sans"/>
                <a:ea typeface="Gill Sans"/>
                <a:cs typeface="Gill Sans"/>
                <a:sym typeface="Gill Sans"/>
              </a:rPr>
              <a:t>Lab 12-</a:t>
            </a:r>
            <a:r>
              <a:rPr lang="en"/>
              <a:t>6</a:t>
            </a:r>
          </a:p>
          <a:p>
            <a:pPr indent="0" lvl="0" marL="0" marR="0" rtl="0" algn="ctr">
              <a:lnSpc>
                <a:spcPct val="100000"/>
              </a:lnSpc>
              <a:spcBef>
                <a:spcPts val="0"/>
              </a:spcBef>
              <a:spcAft>
                <a:spcPts val="0"/>
              </a:spcAft>
              <a:buClr>
                <a:srgbClr val="000000"/>
              </a:buClr>
              <a:buSzPct val="25000"/>
              <a:buFont typeface="Gill Sans"/>
              <a:buNone/>
            </a:pPr>
            <a:r>
              <a:rPr b="0" i="0" lang="en" sz="2700" u="none" cap="none" strike="noStrike">
                <a:solidFill>
                  <a:srgbClr val="000000"/>
                </a:solidFill>
                <a:latin typeface="Gill Sans"/>
                <a:ea typeface="Gill Sans"/>
                <a:cs typeface="Gill Sans"/>
                <a:sym typeface="Gill Sans"/>
              </a:rPr>
              <a:t>RNN with </a:t>
            </a:r>
            <a:r>
              <a:rPr lang="en" sz="2700"/>
              <a:t>time series data (stock) </a:t>
            </a:r>
          </a:p>
        </p:txBody>
      </p:sp>
      <p:sp>
        <p:nvSpPr>
          <p:cNvPr id="816" name="Shape 816"/>
          <p:cNvSpPr txBox="1"/>
          <p:nvPr/>
        </p:nvSpPr>
        <p:spPr>
          <a:xfrm>
            <a:off x="1279125" y="3208031"/>
            <a:ext cx="6585900" cy="596100"/>
          </a:xfrm>
          <a:prstGeom prst="rect">
            <a:avLst/>
          </a:prstGeom>
          <a:noFill/>
          <a:ln>
            <a:noFill/>
          </a:ln>
        </p:spPr>
        <p:txBody>
          <a:bodyPr anchorCtr="0" anchor="t" bIns="26775" lIns="26775" rIns="26775" tIns="26775">
            <a:noAutofit/>
          </a:bodyPr>
          <a:lstStyle/>
          <a:p>
            <a:pPr lvl="0" rtl="0" algn="ctr">
              <a:spcBef>
                <a:spcPts val="0"/>
              </a:spcBef>
              <a:buNone/>
            </a:pPr>
            <a:r>
              <a:rPr lang="en" sz="1900">
                <a:latin typeface="Gill Sans"/>
                <a:ea typeface="Gill Sans"/>
                <a:cs typeface="Gill Sans"/>
                <a:sym typeface="Gill Sans"/>
              </a:rPr>
              <a:t>Sung Kim &lt;</a:t>
            </a:r>
            <a:r>
              <a:rPr lang="en" sz="1900" u="sng">
                <a:solidFill>
                  <a:srgbClr val="0000FF"/>
                </a:solidFill>
                <a:latin typeface="Gill Sans"/>
                <a:ea typeface="Gill Sans"/>
                <a:cs typeface="Gill Sans"/>
                <a:sym typeface="Gill Sans"/>
                <a:hlinkClick r:id="rId4"/>
              </a:rPr>
              <a:t>hunkim+ml@gmail.com</a:t>
            </a:r>
            <a:r>
              <a:rPr lang="en" sz="1900">
                <a:latin typeface="Gill Sans"/>
                <a:ea typeface="Gill Sans"/>
                <a:cs typeface="Gill Sans"/>
                <a:sym typeface="Gill Sans"/>
              </a:rPr>
              <a:t>&gt;</a:t>
            </a:r>
          </a:p>
          <a:p>
            <a:pPr lvl="0" rtl="0" algn="ctr">
              <a:spcBef>
                <a:spcPts val="0"/>
              </a:spcBef>
              <a:buNone/>
            </a:pPr>
            <a:r>
              <a:rPr lang="en" sz="1900">
                <a:latin typeface="Gill Sans"/>
                <a:ea typeface="Gill Sans"/>
                <a:cs typeface="Gill Sans"/>
                <a:sym typeface="Gill Sans"/>
              </a:rPr>
              <a:t>Code: </a:t>
            </a:r>
            <a:r>
              <a:rPr lang="en" sz="1900" u="sng">
                <a:solidFill>
                  <a:srgbClr val="0000FF"/>
                </a:solidFill>
                <a:latin typeface="Gill Sans"/>
                <a:ea typeface="Gill Sans"/>
                <a:cs typeface="Gill Sans"/>
                <a:sym typeface="Gill Sans"/>
                <a:hlinkClick r:id="rId5"/>
              </a:rPr>
              <a:t>https://github.com/hunkim/DeepLearningZeroToAll/</a:t>
            </a:r>
          </a:p>
          <a:p>
            <a:pPr lvl="0" rtl="0" algn="ctr">
              <a:spcBef>
                <a:spcPts val="0"/>
              </a:spcBef>
              <a:buNone/>
            </a:pPr>
            <a:r>
              <a:t/>
            </a:r>
            <a:endParaRPr sz="1900">
              <a:latin typeface="Gill Sans"/>
              <a:ea typeface="Gill Sans"/>
              <a:cs typeface="Gill Sans"/>
              <a:sym typeface="Gill Sans"/>
            </a:endParaRPr>
          </a:p>
          <a:p>
            <a:pPr lvl="0" rtl="0" algn="ctr">
              <a:spcBef>
                <a:spcPts val="0"/>
              </a:spcBef>
              <a:buNone/>
            </a:pPr>
            <a:r>
              <a:t/>
            </a:r>
            <a:endParaRPr sz="1900">
              <a:latin typeface="Gill Sans"/>
              <a:ea typeface="Gill Sans"/>
              <a:cs typeface="Gill Sans"/>
              <a:sym typeface="Gill Sans"/>
            </a:endParaRPr>
          </a:p>
        </p:txBody>
      </p:sp>
      <p:grpSp>
        <p:nvGrpSpPr>
          <p:cNvPr id="817" name="Shape 817"/>
          <p:cNvGrpSpPr/>
          <p:nvPr/>
        </p:nvGrpSpPr>
        <p:grpSpPr>
          <a:xfrm>
            <a:off x="-348126" y="87975"/>
            <a:ext cx="2543802" cy="1589521"/>
            <a:chOff x="-928337" y="234600"/>
            <a:chExt cx="6783474" cy="4238725"/>
          </a:xfrm>
        </p:grpSpPr>
        <p:pic>
          <p:nvPicPr>
            <p:cNvPr id="818" name="Shape 818"/>
            <p:cNvPicPr preferRelativeResize="0"/>
            <p:nvPr/>
          </p:nvPicPr>
          <p:blipFill>
            <a:blip r:embed="rId6">
              <a:alphaModFix/>
            </a:blip>
            <a:stretch>
              <a:fillRect/>
            </a:stretch>
          </p:blipFill>
          <p:spPr>
            <a:xfrm>
              <a:off x="-928337" y="656924"/>
              <a:ext cx="6783474" cy="3816400"/>
            </a:xfrm>
            <a:prstGeom prst="rect">
              <a:avLst/>
            </a:prstGeom>
            <a:noFill/>
            <a:ln>
              <a:noFill/>
            </a:ln>
          </p:spPr>
        </p:pic>
        <p:sp>
          <p:nvSpPr>
            <p:cNvPr id="819" name="Shape 819"/>
            <p:cNvSpPr txBox="1"/>
            <p:nvPr/>
          </p:nvSpPr>
          <p:spPr>
            <a:xfrm>
              <a:off x="672550" y="234600"/>
              <a:ext cx="3581700" cy="1051200"/>
            </a:xfrm>
            <a:prstGeom prst="rect">
              <a:avLst/>
            </a:prstGeom>
            <a:noFill/>
            <a:ln>
              <a:noFill/>
            </a:ln>
          </p:spPr>
          <p:txBody>
            <a:bodyPr anchorCtr="0" anchor="t" bIns="34275" lIns="34275" rIns="34275" tIns="34275">
              <a:noAutofit/>
            </a:bodyPr>
            <a:lstStyle/>
            <a:p>
              <a:pPr lvl="0" rtl="0">
                <a:spcBef>
                  <a:spcPts val="0"/>
                </a:spcBef>
                <a:buNone/>
              </a:pPr>
              <a:r>
                <a:rPr lang="en" sz="1800"/>
                <a:t>With TF 1.0!</a:t>
              </a:r>
            </a:p>
          </p:txBody>
        </p:sp>
      </p:grpSp>
      <p:pic>
        <p:nvPicPr>
          <p:cNvPr id="820" name="Shape 820"/>
          <p:cNvPicPr preferRelativeResize="0"/>
          <p:nvPr/>
        </p:nvPicPr>
        <p:blipFill>
          <a:blip r:embed="rId7">
            <a:alphaModFix/>
          </a:blip>
          <a:stretch>
            <a:fillRect/>
          </a:stretch>
        </p:blipFill>
        <p:spPr>
          <a:xfrm>
            <a:off x="7546340" y="4261901"/>
            <a:ext cx="1428750" cy="775096"/>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4" name="Shape 824"/>
        <p:cNvGrpSpPr/>
        <p:nvPr/>
      </p:nvGrpSpPr>
      <p:grpSpPr>
        <a:xfrm>
          <a:off x="0" y="0"/>
          <a:ext cx="0" cy="0"/>
          <a:chOff x="0" y="0"/>
          <a:chExt cx="0" cy="0"/>
        </a:xfrm>
      </p:grpSpPr>
      <p:sp>
        <p:nvSpPr>
          <p:cNvPr id="825" name="Shape 825"/>
          <p:cNvSpPr txBox="1"/>
          <p:nvPr>
            <p:ph type="title"/>
          </p:nvPr>
        </p:nvSpPr>
        <p:spPr>
          <a:xfrm>
            <a:off x="225375" y="133950"/>
            <a:ext cx="8813100" cy="1285800"/>
          </a:xfrm>
          <a:prstGeom prst="rect">
            <a:avLst/>
          </a:prstGeom>
        </p:spPr>
        <p:txBody>
          <a:bodyPr anchorCtr="0" anchor="ctr" bIns="34275" lIns="34275" rIns="34275" tIns="34275">
            <a:noAutofit/>
          </a:bodyPr>
          <a:lstStyle/>
          <a:p>
            <a:pPr lvl="0" rtl="0">
              <a:spcBef>
                <a:spcPts val="0"/>
              </a:spcBef>
              <a:buNone/>
            </a:pPr>
            <a:r>
              <a:rPr lang="en" sz="3000" u="sng">
                <a:solidFill>
                  <a:schemeClr val="hlink"/>
                </a:solidFill>
                <a:hlinkClick r:id="rId3"/>
              </a:rPr>
              <a:t>https://github.com/hunkim/DeepLearningZeroToAll/</a:t>
            </a:r>
            <a:r>
              <a:rPr lang="en" sz="3000"/>
              <a:t> </a:t>
            </a:r>
          </a:p>
        </p:txBody>
      </p:sp>
      <p:pic>
        <p:nvPicPr>
          <p:cNvPr id="826" name="Shape 826"/>
          <p:cNvPicPr preferRelativeResize="0"/>
          <p:nvPr/>
        </p:nvPicPr>
        <p:blipFill>
          <a:blip r:embed="rId4">
            <a:alphaModFix/>
          </a:blip>
          <a:stretch>
            <a:fillRect/>
          </a:stretch>
        </p:blipFill>
        <p:spPr>
          <a:xfrm>
            <a:off x="228600" y="1724550"/>
            <a:ext cx="4194500" cy="256299"/>
          </a:xfrm>
          <a:prstGeom prst="rect">
            <a:avLst/>
          </a:prstGeom>
          <a:noFill/>
          <a:ln>
            <a:noFill/>
          </a:ln>
        </p:spPr>
      </p:pic>
      <p:pic>
        <p:nvPicPr>
          <p:cNvPr id="827" name="Shape 827"/>
          <p:cNvPicPr preferRelativeResize="0"/>
          <p:nvPr/>
        </p:nvPicPr>
        <p:blipFill>
          <a:blip r:embed="rId5">
            <a:alphaModFix/>
          </a:blip>
          <a:stretch>
            <a:fillRect/>
          </a:stretch>
        </p:blipFill>
        <p:spPr>
          <a:xfrm>
            <a:off x="4458725" y="1731249"/>
            <a:ext cx="4415503" cy="264750"/>
          </a:xfrm>
          <a:prstGeom prst="rect">
            <a:avLst/>
          </a:prstGeom>
          <a:noFill/>
          <a:ln>
            <a:noFill/>
          </a:ln>
        </p:spPr>
      </p:pic>
      <p:pic>
        <p:nvPicPr>
          <p:cNvPr id="828" name="Shape 828"/>
          <p:cNvPicPr preferRelativeResize="0"/>
          <p:nvPr/>
        </p:nvPicPr>
        <p:blipFill>
          <a:blip r:embed="rId6">
            <a:alphaModFix/>
          </a:blip>
          <a:stretch>
            <a:fillRect/>
          </a:stretch>
        </p:blipFill>
        <p:spPr>
          <a:xfrm>
            <a:off x="271237" y="2080775"/>
            <a:ext cx="4109213" cy="256300"/>
          </a:xfrm>
          <a:prstGeom prst="rect">
            <a:avLst/>
          </a:prstGeom>
          <a:noFill/>
          <a:ln>
            <a:noFill/>
          </a:ln>
        </p:spPr>
      </p:pic>
      <p:pic>
        <p:nvPicPr>
          <p:cNvPr id="829" name="Shape 829"/>
          <p:cNvPicPr preferRelativeResize="0"/>
          <p:nvPr/>
        </p:nvPicPr>
        <p:blipFill>
          <a:blip r:embed="rId7">
            <a:alphaModFix/>
          </a:blip>
          <a:stretch>
            <a:fillRect/>
          </a:stretch>
        </p:blipFill>
        <p:spPr>
          <a:xfrm>
            <a:off x="4458725" y="2080775"/>
            <a:ext cx="4420023" cy="283848"/>
          </a:xfrm>
          <a:prstGeom prst="rect">
            <a:avLst/>
          </a:prstGeom>
          <a:noFill/>
          <a:ln>
            <a:noFill/>
          </a:ln>
        </p:spPr>
      </p:pic>
      <p:pic>
        <p:nvPicPr>
          <p:cNvPr id="830" name="Shape 830"/>
          <p:cNvPicPr preferRelativeResize="0"/>
          <p:nvPr/>
        </p:nvPicPr>
        <p:blipFill>
          <a:blip r:embed="rId8">
            <a:alphaModFix/>
          </a:blip>
          <a:stretch>
            <a:fillRect/>
          </a:stretch>
        </p:blipFill>
        <p:spPr>
          <a:xfrm>
            <a:off x="228600" y="2489475"/>
            <a:ext cx="4186236" cy="256299"/>
          </a:xfrm>
          <a:prstGeom prst="rect">
            <a:avLst/>
          </a:prstGeom>
          <a:noFill/>
          <a:ln>
            <a:noFill/>
          </a:ln>
        </p:spPr>
      </p:pic>
      <p:pic>
        <p:nvPicPr>
          <p:cNvPr id="831" name="Shape 831"/>
          <p:cNvPicPr preferRelativeResize="0"/>
          <p:nvPr/>
        </p:nvPicPr>
        <p:blipFill>
          <a:blip r:embed="rId9">
            <a:alphaModFix/>
          </a:blip>
          <a:stretch>
            <a:fillRect/>
          </a:stretch>
        </p:blipFill>
        <p:spPr>
          <a:xfrm>
            <a:off x="4483975" y="2489475"/>
            <a:ext cx="4420030" cy="256299"/>
          </a:xfrm>
          <a:prstGeom prst="rect">
            <a:avLst/>
          </a:prstGeom>
          <a:noFill/>
          <a:ln>
            <a:noFill/>
          </a:ln>
        </p:spPr>
      </p:pic>
      <p:pic>
        <p:nvPicPr>
          <p:cNvPr id="832" name="Shape 832"/>
          <p:cNvPicPr preferRelativeResize="0"/>
          <p:nvPr/>
        </p:nvPicPr>
        <p:blipFill>
          <a:blip r:embed="rId10">
            <a:alphaModFix/>
          </a:blip>
          <a:stretch>
            <a:fillRect/>
          </a:stretch>
        </p:blipFill>
        <p:spPr>
          <a:xfrm>
            <a:off x="228600" y="2821975"/>
            <a:ext cx="4194500" cy="253044"/>
          </a:xfrm>
          <a:prstGeom prst="rect">
            <a:avLst/>
          </a:prstGeom>
          <a:noFill/>
          <a:ln>
            <a:noFill/>
          </a:ln>
        </p:spPr>
      </p:pic>
      <p:pic>
        <p:nvPicPr>
          <p:cNvPr id="833" name="Shape 833"/>
          <p:cNvPicPr preferRelativeResize="0"/>
          <p:nvPr/>
        </p:nvPicPr>
        <p:blipFill>
          <a:blip r:embed="rId11">
            <a:alphaModFix/>
          </a:blip>
          <a:stretch>
            <a:fillRect/>
          </a:stretch>
        </p:blipFill>
        <p:spPr>
          <a:xfrm>
            <a:off x="4458725" y="2783824"/>
            <a:ext cx="4420024" cy="264750"/>
          </a:xfrm>
          <a:prstGeom prst="rect">
            <a:avLst/>
          </a:prstGeom>
          <a:noFill/>
          <a:ln>
            <a:noFill/>
          </a:ln>
        </p:spPr>
      </p:pic>
      <p:pic>
        <p:nvPicPr>
          <p:cNvPr id="834" name="Shape 834"/>
          <p:cNvPicPr preferRelativeResize="0"/>
          <p:nvPr/>
        </p:nvPicPr>
        <p:blipFill>
          <a:blip r:embed="rId12">
            <a:alphaModFix/>
          </a:blip>
          <a:stretch>
            <a:fillRect/>
          </a:stretch>
        </p:blipFill>
        <p:spPr>
          <a:xfrm>
            <a:off x="195050" y="3101996"/>
            <a:ext cx="4274573" cy="279153"/>
          </a:xfrm>
          <a:prstGeom prst="rect">
            <a:avLst/>
          </a:prstGeom>
          <a:noFill/>
          <a:ln>
            <a:noFill/>
          </a:ln>
        </p:spPr>
      </p:pic>
      <p:pic>
        <p:nvPicPr>
          <p:cNvPr id="835" name="Shape 835"/>
          <p:cNvPicPr preferRelativeResize="0"/>
          <p:nvPr/>
        </p:nvPicPr>
        <p:blipFill>
          <a:blip r:embed="rId13">
            <a:alphaModFix/>
          </a:blip>
          <a:stretch>
            <a:fillRect/>
          </a:stretch>
        </p:blipFill>
        <p:spPr>
          <a:xfrm>
            <a:off x="4469625" y="3097100"/>
            <a:ext cx="4498360" cy="279150"/>
          </a:xfrm>
          <a:prstGeom prst="rect">
            <a:avLst/>
          </a:prstGeom>
          <a:noFill/>
          <a:ln>
            <a:noFill/>
          </a:ln>
        </p:spPr>
      </p:pic>
      <p:pic>
        <p:nvPicPr>
          <p:cNvPr id="836" name="Shape 836"/>
          <p:cNvPicPr preferRelativeResize="0"/>
          <p:nvPr/>
        </p:nvPicPr>
        <p:blipFill>
          <a:blip r:embed="rId14">
            <a:alphaModFix/>
          </a:blip>
          <a:stretch>
            <a:fillRect/>
          </a:stretch>
        </p:blipFill>
        <p:spPr>
          <a:xfrm>
            <a:off x="228600" y="1721700"/>
            <a:ext cx="2078579" cy="279149"/>
          </a:xfrm>
          <a:prstGeom prst="rect">
            <a:avLst/>
          </a:prstGeom>
          <a:noFill/>
          <a:ln>
            <a:noFill/>
          </a:ln>
        </p:spPr>
      </p:pic>
      <p:pic>
        <p:nvPicPr>
          <p:cNvPr id="837" name="Shape 837"/>
          <p:cNvPicPr preferRelativeResize="0"/>
          <p:nvPr/>
        </p:nvPicPr>
        <p:blipFill>
          <a:blip r:embed="rId15">
            <a:alphaModFix/>
          </a:blip>
          <a:stretch>
            <a:fillRect/>
          </a:stretch>
        </p:blipFill>
        <p:spPr>
          <a:xfrm>
            <a:off x="6729650" y="3086625"/>
            <a:ext cx="2144587" cy="27914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1" name="Shape 841"/>
        <p:cNvGrpSpPr/>
        <p:nvPr/>
      </p:nvGrpSpPr>
      <p:grpSpPr>
        <a:xfrm>
          <a:off x="0" y="0"/>
          <a:ext cx="0" cy="0"/>
          <a:chOff x="0" y="0"/>
          <a:chExt cx="0" cy="0"/>
        </a:xfrm>
      </p:grpSpPr>
      <p:sp>
        <p:nvSpPr>
          <p:cNvPr id="842" name="Shape 842"/>
          <p:cNvSpPr txBox="1"/>
          <p:nvPr>
            <p:ph type="title"/>
          </p:nvPr>
        </p:nvSpPr>
        <p:spPr>
          <a:xfrm>
            <a:off x="1812726" y="133945"/>
            <a:ext cx="5518500" cy="1285800"/>
          </a:xfrm>
          <a:prstGeom prst="rect">
            <a:avLst/>
          </a:prstGeom>
        </p:spPr>
        <p:txBody>
          <a:bodyPr anchorCtr="0" anchor="ctr" bIns="34275" lIns="34275" rIns="34275" tIns="34275">
            <a:noAutofit/>
          </a:bodyPr>
          <a:lstStyle/>
          <a:p>
            <a:pPr lvl="0">
              <a:spcBef>
                <a:spcPts val="0"/>
              </a:spcBef>
              <a:buNone/>
            </a:pPr>
            <a:r>
              <a:rPr lang="en"/>
              <a:t>Time </a:t>
            </a:r>
            <a:r>
              <a:rPr lang="en"/>
              <a:t>series</a:t>
            </a:r>
            <a:r>
              <a:rPr lang="en"/>
              <a:t> data</a:t>
            </a:r>
          </a:p>
        </p:txBody>
      </p:sp>
      <p:pic>
        <p:nvPicPr>
          <p:cNvPr id="843" name="Shape 843"/>
          <p:cNvPicPr preferRelativeResize="0"/>
          <p:nvPr/>
        </p:nvPicPr>
        <p:blipFill>
          <a:blip r:embed="rId3">
            <a:alphaModFix/>
          </a:blip>
          <a:stretch>
            <a:fillRect/>
          </a:stretch>
        </p:blipFill>
        <p:spPr>
          <a:xfrm>
            <a:off x="1226625" y="1269125"/>
            <a:ext cx="6690699" cy="35124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Shape 254"/>
          <p:cNvSpPr txBox="1"/>
          <p:nvPr>
            <p:ph type="title"/>
          </p:nvPr>
        </p:nvSpPr>
        <p:spPr>
          <a:xfrm>
            <a:off x="824075" y="133950"/>
            <a:ext cx="7976100" cy="1285800"/>
          </a:xfrm>
          <a:prstGeom prst="rect">
            <a:avLst/>
          </a:prstGeom>
        </p:spPr>
        <p:txBody>
          <a:bodyPr anchorCtr="0" anchor="ctr" bIns="34275" lIns="34275" rIns="34275" tIns="34275">
            <a:noAutofit/>
          </a:bodyPr>
          <a:lstStyle/>
          <a:p>
            <a:pPr lvl="0">
              <a:spcBef>
                <a:spcPts val="0"/>
              </a:spcBef>
              <a:buNone/>
            </a:pPr>
            <a:r>
              <a:rPr lang="en"/>
              <a:t>One node: 4 (</a:t>
            </a:r>
            <a:r>
              <a:rPr i="1" lang="en"/>
              <a:t>input-dim</a:t>
            </a:r>
            <a:r>
              <a:rPr lang="en"/>
              <a:t>) in 2 (</a:t>
            </a:r>
            <a:r>
              <a:rPr i="1" lang="en"/>
              <a:t>hidden_size</a:t>
            </a:r>
            <a:r>
              <a:rPr lang="en"/>
              <a:t>)</a:t>
            </a:r>
          </a:p>
        </p:txBody>
      </p:sp>
      <p:pic>
        <p:nvPicPr>
          <p:cNvPr id="255" name="Shape 255"/>
          <p:cNvPicPr preferRelativeResize="0"/>
          <p:nvPr/>
        </p:nvPicPr>
        <p:blipFill>
          <a:blip r:embed="rId3">
            <a:alphaModFix/>
          </a:blip>
          <a:stretch>
            <a:fillRect/>
          </a:stretch>
        </p:blipFill>
        <p:spPr>
          <a:xfrm>
            <a:off x="824062" y="1419749"/>
            <a:ext cx="7495875" cy="3758600"/>
          </a:xfrm>
          <a:prstGeom prst="rect">
            <a:avLst/>
          </a:prstGeom>
          <a:noFill/>
          <a:ln>
            <a:noFill/>
          </a:ln>
        </p:spPr>
      </p:pic>
      <p:sp>
        <p:nvSpPr>
          <p:cNvPr id="256" name="Shape 256"/>
          <p:cNvSpPr/>
          <p:nvPr/>
        </p:nvSpPr>
        <p:spPr>
          <a:xfrm>
            <a:off x="2905650" y="1415150"/>
            <a:ext cx="1825500" cy="6279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57" name="Shape 257"/>
          <p:cNvSpPr/>
          <p:nvPr/>
        </p:nvSpPr>
        <p:spPr>
          <a:xfrm>
            <a:off x="872525" y="2731475"/>
            <a:ext cx="1825500" cy="6279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7" name="Shape 847"/>
        <p:cNvGrpSpPr/>
        <p:nvPr/>
      </p:nvGrpSpPr>
      <p:grpSpPr>
        <a:xfrm>
          <a:off x="0" y="0"/>
          <a:ext cx="0" cy="0"/>
          <a:chOff x="0" y="0"/>
          <a:chExt cx="0" cy="0"/>
        </a:xfrm>
      </p:grpSpPr>
      <p:sp>
        <p:nvSpPr>
          <p:cNvPr id="848" name="Shape 848"/>
          <p:cNvSpPr txBox="1"/>
          <p:nvPr>
            <p:ph type="title"/>
          </p:nvPr>
        </p:nvSpPr>
        <p:spPr>
          <a:xfrm>
            <a:off x="1812726" y="133945"/>
            <a:ext cx="5518500" cy="1285800"/>
          </a:xfrm>
          <a:prstGeom prst="rect">
            <a:avLst/>
          </a:prstGeom>
        </p:spPr>
        <p:txBody>
          <a:bodyPr anchorCtr="0" anchor="ctr" bIns="34275" lIns="34275" rIns="34275" tIns="34275">
            <a:noAutofit/>
          </a:bodyPr>
          <a:lstStyle/>
          <a:p>
            <a:pPr lvl="0">
              <a:spcBef>
                <a:spcPts val="0"/>
              </a:spcBef>
              <a:buClr>
                <a:schemeClr val="dk1"/>
              </a:buClr>
              <a:buSzPct val="32352"/>
              <a:buFont typeface="Arial"/>
              <a:buNone/>
            </a:pPr>
            <a:r>
              <a:rPr lang="en">
                <a:solidFill>
                  <a:schemeClr val="dk1"/>
                </a:solidFill>
              </a:rPr>
              <a:t>Time series data</a:t>
            </a:r>
          </a:p>
        </p:txBody>
      </p:sp>
      <p:graphicFrame>
        <p:nvGraphicFramePr>
          <p:cNvPr id="849" name="Shape 849"/>
          <p:cNvGraphicFramePr/>
          <p:nvPr/>
        </p:nvGraphicFramePr>
        <p:xfrm>
          <a:off x="1014687" y="1470175"/>
          <a:ext cx="3000000" cy="3000000"/>
        </p:xfrm>
        <a:graphic>
          <a:graphicData uri="http://schemas.openxmlformats.org/drawingml/2006/table">
            <a:tbl>
              <a:tblPr>
                <a:noFill/>
                <a:tableStyleId>{83B4E74F-F0B1-458C-A267-EA161887F205}</a:tableStyleId>
              </a:tblPr>
              <a:tblGrid>
                <a:gridCol w="1430325"/>
                <a:gridCol w="1430325"/>
                <a:gridCol w="1430325"/>
                <a:gridCol w="1393275"/>
                <a:gridCol w="1430325"/>
              </a:tblGrid>
              <a:tr h="360200">
                <a:tc>
                  <a:txBody>
                    <a:bodyPr>
                      <a:noAutofit/>
                    </a:bodyPr>
                    <a:lstStyle/>
                    <a:p>
                      <a:pPr lvl="0" rtl="0">
                        <a:lnSpc>
                          <a:spcPct val="115000"/>
                        </a:lnSpc>
                        <a:spcBef>
                          <a:spcPts val="0"/>
                        </a:spcBef>
                        <a:buNone/>
                      </a:pPr>
                      <a:r>
                        <a:rPr lang="en"/>
                        <a:t>Open</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BEC0BF"/>
                    </a:solidFill>
                  </a:tcPr>
                </a:tc>
                <a:tc>
                  <a:txBody>
                    <a:bodyPr>
                      <a:noAutofit/>
                    </a:bodyPr>
                    <a:lstStyle/>
                    <a:p>
                      <a:pPr lvl="0" rtl="0">
                        <a:lnSpc>
                          <a:spcPct val="115000"/>
                        </a:lnSpc>
                        <a:spcBef>
                          <a:spcPts val="0"/>
                        </a:spcBef>
                        <a:buNone/>
                      </a:pPr>
                      <a:r>
                        <a:rPr lang="en"/>
                        <a:t>High</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BEC0BF"/>
                    </a:solidFill>
                  </a:tcPr>
                </a:tc>
                <a:tc>
                  <a:txBody>
                    <a:bodyPr>
                      <a:noAutofit/>
                    </a:bodyPr>
                    <a:lstStyle/>
                    <a:p>
                      <a:pPr lvl="0" rtl="0">
                        <a:lnSpc>
                          <a:spcPct val="115000"/>
                        </a:lnSpc>
                        <a:spcBef>
                          <a:spcPts val="0"/>
                        </a:spcBef>
                        <a:buNone/>
                      </a:pPr>
                      <a:r>
                        <a:rPr lang="en"/>
                        <a:t>Low</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BEC0BF"/>
                    </a:solidFill>
                  </a:tcPr>
                </a:tc>
                <a:tc>
                  <a:txBody>
                    <a:bodyPr>
                      <a:noAutofit/>
                    </a:bodyPr>
                    <a:lstStyle/>
                    <a:p>
                      <a:pPr lvl="0" rtl="0">
                        <a:lnSpc>
                          <a:spcPct val="115000"/>
                        </a:lnSpc>
                        <a:spcBef>
                          <a:spcPts val="0"/>
                        </a:spcBef>
                        <a:buNone/>
                      </a:pPr>
                      <a:r>
                        <a:rPr lang="en"/>
                        <a:t>Volume</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BEC0BF"/>
                    </a:solidFill>
                  </a:tcPr>
                </a:tc>
                <a:tc>
                  <a:txBody>
                    <a:bodyPr>
                      <a:noAutofit/>
                    </a:bodyPr>
                    <a:lstStyle/>
                    <a:p>
                      <a:pPr lvl="0" rtl="0">
                        <a:lnSpc>
                          <a:spcPct val="115000"/>
                        </a:lnSpc>
                        <a:spcBef>
                          <a:spcPts val="0"/>
                        </a:spcBef>
                        <a:buNone/>
                      </a:pPr>
                      <a:r>
                        <a:rPr lang="en"/>
                        <a:t>Close</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BEC0BF"/>
                    </a:solidFill>
                  </a:tcPr>
                </a:tc>
              </a:tr>
              <a:tr h="301100">
                <a:tc>
                  <a:txBody>
                    <a:bodyPr>
                      <a:noAutofit/>
                    </a:bodyPr>
                    <a:lstStyle/>
                    <a:p>
                      <a:pPr lvl="0" rtl="0" algn="r">
                        <a:lnSpc>
                          <a:spcPct val="115000"/>
                        </a:lnSpc>
                        <a:spcBef>
                          <a:spcPts val="0"/>
                        </a:spcBef>
                        <a:buNone/>
                      </a:pPr>
                      <a:r>
                        <a:rPr lang="en" sz="1200">
                          <a:latin typeface="Consolas"/>
                          <a:ea typeface="Consolas"/>
                          <a:cs typeface="Consolas"/>
                          <a:sym typeface="Consolas"/>
                        </a:rPr>
                        <a:t>828.659973</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sz="1200">
                          <a:latin typeface="Consolas"/>
                          <a:ea typeface="Consolas"/>
                          <a:cs typeface="Consolas"/>
                          <a:sym typeface="Consolas"/>
                        </a:rPr>
                        <a:t>833.450012</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sz="1200">
                          <a:latin typeface="Consolas"/>
                          <a:ea typeface="Consolas"/>
                          <a:cs typeface="Consolas"/>
                          <a:sym typeface="Consolas"/>
                        </a:rPr>
                        <a:t>828.349976</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sz="1200">
                          <a:latin typeface="Consolas"/>
                          <a:ea typeface="Consolas"/>
                          <a:cs typeface="Consolas"/>
                          <a:sym typeface="Consolas"/>
                        </a:rPr>
                        <a:t>1247700</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b="1" lang="en" sz="1200">
                          <a:latin typeface="Consolas"/>
                          <a:ea typeface="Consolas"/>
                          <a:cs typeface="Consolas"/>
                          <a:sym typeface="Consolas"/>
                        </a:rPr>
                        <a:t>831.659973</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r>
              <a:tr h="301100">
                <a:tc>
                  <a:txBody>
                    <a:bodyPr>
                      <a:noAutofit/>
                    </a:bodyPr>
                    <a:lstStyle/>
                    <a:p>
                      <a:pPr lvl="0" rtl="0" algn="r">
                        <a:lnSpc>
                          <a:spcPct val="115000"/>
                        </a:lnSpc>
                        <a:spcBef>
                          <a:spcPts val="0"/>
                        </a:spcBef>
                        <a:buNone/>
                      </a:pPr>
                      <a:r>
                        <a:rPr lang="en" sz="1200">
                          <a:latin typeface="Consolas"/>
                          <a:ea typeface="Consolas"/>
                          <a:cs typeface="Consolas"/>
                          <a:sym typeface="Consolas"/>
                        </a:rPr>
                        <a:t>823.02002</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sz="1200">
                          <a:latin typeface="Consolas"/>
                          <a:ea typeface="Consolas"/>
                          <a:cs typeface="Consolas"/>
                          <a:sym typeface="Consolas"/>
                        </a:rPr>
                        <a:t>828.070007</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sz="1200">
                          <a:latin typeface="Consolas"/>
                          <a:ea typeface="Consolas"/>
                          <a:cs typeface="Consolas"/>
                          <a:sym typeface="Consolas"/>
                        </a:rPr>
                        <a:t>821.655029</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sz="1200">
                          <a:latin typeface="Consolas"/>
                          <a:ea typeface="Consolas"/>
                          <a:cs typeface="Consolas"/>
                          <a:sym typeface="Consolas"/>
                        </a:rPr>
                        <a:t>1597800</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b="1" lang="en" sz="1200">
                          <a:latin typeface="Consolas"/>
                          <a:ea typeface="Consolas"/>
                          <a:cs typeface="Consolas"/>
                          <a:sym typeface="Consolas"/>
                        </a:rPr>
                        <a:t>828.070007</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r>
              <a:tr h="301100">
                <a:tc>
                  <a:txBody>
                    <a:bodyPr>
                      <a:noAutofit/>
                    </a:bodyPr>
                    <a:lstStyle/>
                    <a:p>
                      <a:pPr lvl="0" rtl="0" algn="r">
                        <a:lnSpc>
                          <a:spcPct val="115000"/>
                        </a:lnSpc>
                        <a:spcBef>
                          <a:spcPts val="0"/>
                        </a:spcBef>
                        <a:buNone/>
                      </a:pPr>
                      <a:r>
                        <a:rPr lang="en" sz="1200">
                          <a:latin typeface="Consolas"/>
                          <a:ea typeface="Consolas"/>
                          <a:cs typeface="Consolas"/>
                          <a:sym typeface="Consolas"/>
                        </a:rPr>
                        <a:t>819.929993</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sz="1200">
                          <a:latin typeface="Consolas"/>
                          <a:ea typeface="Consolas"/>
                          <a:cs typeface="Consolas"/>
                          <a:sym typeface="Consolas"/>
                        </a:rPr>
                        <a:t>824.400024</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sz="1200">
                          <a:latin typeface="Consolas"/>
                          <a:ea typeface="Consolas"/>
                          <a:cs typeface="Consolas"/>
                          <a:sym typeface="Consolas"/>
                        </a:rPr>
                        <a:t>818.97998</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sz="1200">
                          <a:latin typeface="Consolas"/>
                          <a:ea typeface="Consolas"/>
                          <a:cs typeface="Consolas"/>
                          <a:sym typeface="Consolas"/>
                        </a:rPr>
                        <a:t>1281700</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b="1" lang="en" sz="1200">
                          <a:latin typeface="Consolas"/>
                          <a:ea typeface="Consolas"/>
                          <a:cs typeface="Consolas"/>
                          <a:sym typeface="Consolas"/>
                        </a:rPr>
                        <a:t>824.159973</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r>
              <a:tr h="301100">
                <a:tc>
                  <a:txBody>
                    <a:bodyPr>
                      <a:noAutofit/>
                    </a:bodyPr>
                    <a:lstStyle/>
                    <a:p>
                      <a:pPr lvl="0" rtl="0" algn="r">
                        <a:lnSpc>
                          <a:spcPct val="115000"/>
                        </a:lnSpc>
                        <a:spcBef>
                          <a:spcPts val="0"/>
                        </a:spcBef>
                        <a:buNone/>
                      </a:pPr>
                      <a:r>
                        <a:rPr lang="en" sz="1200">
                          <a:latin typeface="Consolas"/>
                          <a:ea typeface="Consolas"/>
                          <a:cs typeface="Consolas"/>
                          <a:sym typeface="Consolas"/>
                        </a:rPr>
                        <a:t>819.359985</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sz="1200">
                          <a:latin typeface="Consolas"/>
                          <a:ea typeface="Consolas"/>
                          <a:cs typeface="Consolas"/>
                          <a:sym typeface="Consolas"/>
                        </a:rPr>
                        <a:t>823</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sz="1200">
                          <a:latin typeface="Consolas"/>
                          <a:ea typeface="Consolas"/>
                          <a:cs typeface="Consolas"/>
                          <a:sym typeface="Consolas"/>
                        </a:rPr>
                        <a:t>818.469971</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sz="1200">
                          <a:latin typeface="Consolas"/>
                          <a:ea typeface="Consolas"/>
                          <a:cs typeface="Consolas"/>
                          <a:sym typeface="Consolas"/>
                        </a:rPr>
                        <a:t>1304000</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b="1" lang="en" sz="1200">
                          <a:latin typeface="Consolas"/>
                          <a:ea typeface="Consolas"/>
                          <a:cs typeface="Consolas"/>
                          <a:sym typeface="Consolas"/>
                        </a:rPr>
                        <a:t>818.97998</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r>
              <a:tr h="301100">
                <a:tc>
                  <a:txBody>
                    <a:bodyPr>
                      <a:noAutofit/>
                    </a:bodyPr>
                    <a:lstStyle/>
                    <a:p>
                      <a:pPr lvl="0" rtl="0" algn="r">
                        <a:lnSpc>
                          <a:spcPct val="115000"/>
                        </a:lnSpc>
                        <a:spcBef>
                          <a:spcPts val="0"/>
                        </a:spcBef>
                        <a:buNone/>
                      </a:pPr>
                      <a:r>
                        <a:rPr lang="en" sz="1200">
                          <a:latin typeface="Consolas"/>
                          <a:ea typeface="Consolas"/>
                          <a:cs typeface="Consolas"/>
                          <a:sym typeface="Consolas"/>
                        </a:rPr>
                        <a:t>819</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sz="1200">
                          <a:latin typeface="Consolas"/>
                          <a:ea typeface="Consolas"/>
                          <a:cs typeface="Consolas"/>
                          <a:sym typeface="Consolas"/>
                        </a:rPr>
                        <a:t>823</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sz="1200">
                          <a:latin typeface="Consolas"/>
                          <a:ea typeface="Consolas"/>
                          <a:cs typeface="Consolas"/>
                          <a:sym typeface="Consolas"/>
                        </a:rPr>
                        <a:t>816</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sz="1200">
                          <a:latin typeface="Consolas"/>
                          <a:ea typeface="Consolas"/>
                          <a:cs typeface="Consolas"/>
                          <a:sym typeface="Consolas"/>
                        </a:rPr>
                        <a:t>1053600</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b="1" lang="en" sz="1200">
                          <a:latin typeface="Consolas"/>
                          <a:ea typeface="Consolas"/>
                          <a:cs typeface="Consolas"/>
                          <a:sym typeface="Consolas"/>
                        </a:rPr>
                        <a:t>820.450012</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r>
              <a:tr h="301100">
                <a:tc>
                  <a:txBody>
                    <a:bodyPr>
                      <a:noAutofit/>
                    </a:bodyPr>
                    <a:lstStyle/>
                    <a:p>
                      <a:pPr lvl="0" rtl="0" algn="r">
                        <a:lnSpc>
                          <a:spcPct val="115000"/>
                        </a:lnSpc>
                        <a:spcBef>
                          <a:spcPts val="0"/>
                        </a:spcBef>
                        <a:buNone/>
                      </a:pPr>
                      <a:r>
                        <a:rPr lang="en" sz="1200">
                          <a:latin typeface="Consolas"/>
                          <a:ea typeface="Consolas"/>
                          <a:cs typeface="Consolas"/>
                          <a:sym typeface="Consolas"/>
                        </a:rPr>
                        <a:t>816</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sz="1200">
                          <a:latin typeface="Consolas"/>
                          <a:ea typeface="Consolas"/>
                          <a:cs typeface="Consolas"/>
                          <a:sym typeface="Consolas"/>
                        </a:rPr>
                        <a:t>820.958984</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sz="1200">
                          <a:latin typeface="Consolas"/>
                          <a:ea typeface="Consolas"/>
                          <a:cs typeface="Consolas"/>
                          <a:sym typeface="Consolas"/>
                        </a:rPr>
                        <a:t>815.48999</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sz="1200">
                          <a:latin typeface="Consolas"/>
                          <a:ea typeface="Consolas"/>
                          <a:cs typeface="Consolas"/>
                          <a:sym typeface="Consolas"/>
                        </a:rPr>
                        <a:t>1198100</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b="1" lang="en" sz="1200">
                          <a:latin typeface="Consolas"/>
                          <a:ea typeface="Consolas"/>
                          <a:cs typeface="Consolas"/>
                          <a:sym typeface="Consolas"/>
                        </a:rPr>
                        <a:t>819.23999</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r>
              <a:tr h="301100">
                <a:tc>
                  <a:txBody>
                    <a:bodyPr>
                      <a:noAutofit/>
                    </a:bodyPr>
                    <a:lstStyle/>
                    <a:p>
                      <a:pPr lvl="0" rtl="0" algn="r">
                        <a:lnSpc>
                          <a:spcPct val="115000"/>
                        </a:lnSpc>
                        <a:spcBef>
                          <a:spcPts val="0"/>
                        </a:spcBef>
                        <a:buNone/>
                      </a:pPr>
                      <a:r>
                        <a:rPr lang="en" sz="1200">
                          <a:latin typeface="Consolas"/>
                          <a:ea typeface="Consolas"/>
                          <a:cs typeface="Consolas"/>
                          <a:sym typeface="Consolas"/>
                        </a:rPr>
                        <a:t>811.700012</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sz="1200">
                          <a:latin typeface="Consolas"/>
                          <a:ea typeface="Consolas"/>
                          <a:cs typeface="Consolas"/>
                          <a:sym typeface="Consolas"/>
                        </a:rPr>
                        <a:t>815.25</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sz="1200">
                          <a:latin typeface="Consolas"/>
                          <a:ea typeface="Consolas"/>
                          <a:cs typeface="Consolas"/>
                          <a:sym typeface="Consolas"/>
                        </a:rPr>
                        <a:t>809.780029</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sz="1200">
                          <a:latin typeface="Consolas"/>
                          <a:ea typeface="Consolas"/>
                          <a:cs typeface="Consolas"/>
                          <a:sym typeface="Consolas"/>
                        </a:rPr>
                        <a:t>1129100</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b="1" lang="en" sz="1200">
                          <a:latin typeface="Consolas"/>
                          <a:ea typeface="Consolas"/>
                          <a:cs typeface="Consolas"/>
                          <a:sym typeface="Consolas"/>
                        </a:rPr>
                        <a:t>813.669983</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r>
              <a:tr h="301100">
                <a:tc>
                  <a:txBody>
                    <a:bodyPr>
                      <a:noAutofit/>
                    </a:bodyPr>
                    <a:lstStyle/>
                    <a:p>
                      <a:pPr lvl="0" rtl="0" algn="r">
                        <a:lnSpc>
                          <a:spcPct val="115000"/>
                        </a:lnSpc>
                        <a:spcBef>
                          <a:spcPts val="0"/>
                        </a:spcBef>
                        <a:buNone/>
                      </a:pPr>
                      <a:r>
                        <a:rPr lang="en" sz="1200">
                          <a:latin typeface="Consolas"/>
                          <a:ea typeface="Consolas"/>
                          <a:cs typeface="Consolas"/>
                          <a:sym typeface="Consolas"/>
                        </a:rPr>
                        <a:t>809.51001</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sz="1200">
                          <a:latin typeface="Consolas"/>
                          <a:ea typeface="Consolas"/>
                          <a:cs typeface="Consolas"/>
                          <a:sym typeface="Consolas"/>
                        </a:rPr>
                        <a:t>810.659973</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sz="1200">
                          <a:latin typeface="Consolas"/>
                          <a:ea typeface="Consolas"/>
                          <a:cs typeface="Consolas"/>
                          <a:sym typeface="Consolas"/>
                        </a:rPr>
                        <a:t>804.539978</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sz="1200">
                          <a:latin typeface="Consolas"/>
                          <a:ea typeface="Consolas"/>
                          <a:cs typeface="Consolas"/>
                          <a:sym typeface="Consolas"/>
                        </a:rPr>
                        <a:t>989700</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b="1" lang="en" sz="1200">
                          <a:latin typeface="Consolas"/>
                          <a:ea typeface="Consolas"/>
                          <a:cs typeface="Consolas"/>
                          <a:sym typeface="Consolas"/>
                        </a:rPr>
                        <a:t>809.559998</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r>
              <a:tr h="301100">
                <a:tc>
                  <a:txBody>
                    <a:bodyPr>
                      <a:noAutofit/>
                    </a:bodyPr>
                    <a:lstStyle/>
                    <a:p>
                      <a:pPr lvl="0" rtl="0" algn="r">
                        <a:lnSpc>
                          <a:spcPct val="115000"/>
                        </a:lnSpc>
                        <a:spcBef>
                          <a:spcPts val="0"/>
                        </a:spcBef>
                        <a:buNone/>
                      </a:pPr>
                      <a:r>
                        <a:rPr lang="en" sz="1200">
                          <a:latin typeface="Consolas"/>
                          <a:ea typeface="Consolas"/>
                          <a:cs typeface="Consolas"/>
                          <a:sym typeface="Consolas"/>
                        </a:rPr>
                        <a:t>807</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sz="1200">
                          <a:latin typeface="Consolas"/>
                          <a:ea typeface="Consolas"/>
                          <a:cs typeface="Consolas"/>
                          <a:sym typeface="Consolas"/>
                        </a:rPr>
                        <a:t>811.840027</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sz="1200">
                          <a:latin typeface="Consolas"/>
                          <a:ea typeface="Consolas"/>
                          <a:cs typeface="Consolas"/>
                          <a:sym typeface="Consolas"/>
                        </a:rPr>
                        <a:t>803.190002</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sz="1200">
                          <a:latin typeface="Consolas"/>
                          <a:ea typeface="Consolas"/>
                          <a:cs typeface="Consolas"/>
                          <a:sym typeface="Consolas"/>
                        </a:rPr>
                        <a:t>1155300</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b="1" lang="en" sz="1200">
                          <a:latin typeface="Consolas"/>
                          <a:ea typeface="Consolas"/>
                          <a:cs typeface="Consolas"/>
                          <a:sym typeface="Consolas"/>
                        </a:rPr>
                        <a:t>808.380005</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r>
            </a:tbl>
          </a:graphicData>
        </a:graphic>
      </p:graphicFrame>
      <p:sp>
        <p:nvSpPr>
          <p:cNvPr id="850" name="Shape 850"/>
          <p:cNvSpPr txBox="1"/>
          <p:nvPr/>
        </p:nvSpPr>
        <p:spPr>
          <a:xfrm>
            <a:off x="2889750" y="4456425"/>
            <a:ext cx="3364500" cy="808500"/>
          </a:xfrm>
          <a:prstGeom prst="rect">
            <a:avLst/>
          </a:prstGeom>
          <a:noFill/>
          <a:ln>
            <a:noFill/>
          </a:ln>
        </p:spPr>
        <p:txBody>
          <a:bodyPr anchorCtr="0" anchor="ctr" bIns="91425" lIns="91425" rIns="91425" tIns="91425">
            <a:noAutofit/>
          </a:bodyPr>
          <a:lstStyle/>
          <a:p>
            <a:pPr indent="0" lvl="0" marL="0" rtl="0">
              <a:lnSpc>
                <a:spcPct val="115000"/>
              </a:lnSpc>
              <a:spcBef>
                <a:spcPts val="0"/>
              </a:spcBef>
              <a:buNone/>
            </a:pPr>
            <a:r>
              <a:rPr b="1" lang="en" sz="1800">
                <a:solidFill>
                  <a:srgbClr val="008080"/>
                </a:solidFill>
                <a:highlight>
                  <a:srgbClr val="FFFFFF"/>
                </a:highlight>
                <a:latin typeface="Consolas"/>
                <a:ea typeface="Consolas"/>
                <a:cs typeface="Consolas"/>
                <a:sym typeface="Consolas"/>
              </a:rPr>
              <a:t>'data-02-stock_daily.csv'</a:t>
            </a: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4" name="Shape 854"/>
        <p:cNvGrpSpPr/>
        <p:nvPr/>
      </p:nvGrpSpPr>
      <p:grpSpPr>
        <a:xfrm>
          <a:off x="0" y="0"/>
          <a:ext cx="0" cy="0"/>
          <a:chOff x="0" y="0"/>
          <a:chExt cx="0" cy="0"/>
        </a:xfrm>
      </p:grpSpPr>
      <p:pic>
        <p:nvPicPr>
          <p:cNvPr id="855" name="Shape 855"/>
          <p:cNvPicPr preferRelativeResize="0"/>
          <p:nvPr/>
        </p:nvPicPr>
        <p:blipFill>
          <a:blip r:embed="rId4">
            <a:alphaModFix/>
          </a:blip>
          <a:stretch>
            <a:fillRect/>
          </a:stretch>
        </p:blipFill>
        <p:spPr>
          <a:xfrm>
            <a:off x="152400" y="1495949"/>
            <a:ext cx="8934447" cy="2476524"/>
          </a:xfrm>
          <a:prstGeom prst="rect">
            <a:avLst/>
          </a:prstGeom>
          <a:noFill/>
          <a:ln>
            <a:noFill/>
          </a:ln>
        </p:spPr>
      </p:pic>
      <p:sp>
        <p:nvSpPr>
          <p:cNvPr id="856" name="Shape 856"/>
          <p:cNvSpPr txBox="1"/>
          <p:nvPr>
            <p:ph type="title"/>
          </p:nvPr>
        </p:nvSpPr>
        <p:spPr>
          <a:xfrm>
            <a:off x="-8188" y="133945"/>
            <a:ext cx="9160500" cy="1285800"/>
          </a:xfrm>
          <a:prstGeom prst="rect">
            <a:avLst/>
          </a:prstGeom>
          <a:no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r>
              <a:rPr b="0" i="0" lang="en" sz="3400" u="none" cap="none" strike="noStrike">
                <a:solidFill>
                  <a:srgbClr val="000000"/>
                </a:solidFill>
                <a:latin typeface="Gill Sans"/>
                <a:ea typeface="Gill Sans"/>
                <a:cs typeface="Gill Sans"/>
                <a:sym typeface="Gill Sans"/>
              </a:rPr>
              <a:t>Many to one</a:t>
            </a:r>
          </a:p>
        </p:txBody>
      </p:sp>
      <p:sp>
        <p:nvSpPr>
          <p:cNvPr id="857" name="Shape 857"/>
          <p:cNvSpPr txBox="1"/>
          <p:nvPr/>
        </p:nvSpPr>
        <p:spPr>
          <a:xfrm>
            <a:off x="403775" y="3463775"/>
            <a:ext cx="391200" cy="413700"/>
          </a:xfrm>
          <a:prstGeom prst="rect">
            <a:avLst/>
          </a:prstGeom>
          <a:noFill/>
          <a:ln>
            <a:noFill/>
          </a:ln>
        </p:spPr>
        <p:txBody>
          <a:bodyPr anchorCtr="0" anchor="t" bIns="91425" lIns="91425" rIns="91425" tIns="91425">
            <a:noAutofit/>
          </a:bodyPr>
          <a:lstStyle/>
          <a:p>
            <a:pPr lvl="0">
              <a:spcBef>
                <a:spcPts val="0"/>
              </a:spcBef>
              <a:buNone/>
            </a:pPr>
            <a:r>
              <a:rPr lang="en" sz="2400"/>
              <a:t>1</a:t>
            </a:r>
          </a:p>
        </p:txBody>
      </p:sp>
      <p:sp>
        <p:nvSpPr>
          <p:cNvPr id="858" name="Shape 858"/>
          <p:cNvSpPr txBox="1"/>
          <p:nvPr/>
        </p:nvSpPr>
        <p:spPr>
          <a:xfrm>
            <a:off x="1775375" y="3463775"/>
            <a:ext cx="391200" cy="413700"/>
          </a:xfrm>
          <a:prstGeom prst="rect">
            <a:avLst/>
          </a:prstGeom>
          <a:noFill/>
          <a:ln>
            <a:noFill/>
          </a:ln>
        </p:spPr>
        <p:txBody>
          <a:bodyPr anchorCtr="0" anchor="t" bIns="91425" lIns="91425" rIns="91425" tIns="91425">
            <a:noAutofit/>
          </a:bodyPr>
          <a:lstStyle/>
          <a:p>
            <a:pPr lvl="0" rtl="0">
              <a:spcBef>
                <a:spcPts val="0"/>
              </a:spcBef>
              <a:buNone/>
            </a:pPr>
            <a:r>
              <a:rPr lang="en" sz="2400"/>
              <a:t>2</a:t>
            </a:r>
          </a:p>
        </p:txBody>
      </p:sp>
      <p:sp>
        <p:nvSpPr>
          <p:cNvPr id="859" name="Shape 859"/>
          <p:cNvSpPr txBox="1"/>
          <p:nvPr/>
        </p:nvSpPr>
        <p:spPr>
          <a:xfrm>
            <a:off x="3070775" y="3463775"/>
            <a:ext cx="391200" cy="413700"/>
          </a:xfrm>
          <a:prstGeom prst="rect">
            <a:avLst/>
          </a:prstGeom>
          <a:noFill/>
          <a:ln>
            <a:noFill/>
          </a:ln>
        </p:spPr>
        <p:txBody>
          <a:bodyPr anchorCtr="0" anchor="t" bIns="91425" lIns="91425" rIns="91425" tIns="91425">
            <a:noAutofit/>
          </a:bodyPr>
          <a:lstStyle/>
          <a:p>
            <a:pPr lvl="0" rtl="0">
              <a:spcBef>
                <a:spcPts val="0"/>
              </a:spcBef>
              <a:buNone/>
            </a:pPr>
            <a:r>
              <a:rPr lang="en" sz="2400"/>
              <a:t>3</a:t>
            </a:r>
          </a:p>
        </p:txBody>
      </p:sp>
      <p:sp>
        <p:nvSpPr>
          <p:cNvPr id="860" name="Shape 860"/>
          <p:cNvSpPr txBox="1"/>
          <p:nvPr/>
        </p:nvSpPr>
        <p:spPr>
          <a:xfrm>
            <a:off x="4442375" y="3463775"/>
            <a:ext cx="391200" cy="413700"/>
          </a:xfrm>
          <a:prstGeom prst="rect">
            <a:avLst/>
          </a:prstGeom>
          <a:noFill/>
          <a:ln>
            <a:noFill/>
          </a:ln>
        </p:spPr>
        <p:txBody>
          <a:bodyPr anchorCtr="0" anchor="t" bIns="91425" lIns="91425" rIns="91425" tIns="91425">
            <a:noAutofit/>
          </a:bodyPr>
          <a:lstStyle/>
          <a:p>
            <a:pPr lvl="0" rtl="0">
              <a:spcBef>
                <a:spcPts val="0"/>
              </a:spcBef>
              <a:buNone/>
            </a:pPr>
            <a:r>
              <a:rPr lang="en" sz="2400"/>
              <a:t>4</a:t>
            </a:r>
          </a:p>
        </p:txBody>
      </p:sp>
      <p:sp>
        <p:nvSpPr>
          <p:cNvPr id="861" name="Shape 861"/>
          <p:cNvSpPr txBox="1"/>
          <p:nvPr/>
        </p:nvSpPr>
        <p:spPr>
          <a:xfrm>
            <a:off x="5737775" y="3463775"/>
            <a:ext cx="391200" cy="413700"/>
          </a:xfrm>
          <a:prstGeom prst="rect">
            <a:avLst/>
          </a:prstGeom>
          <a:noFill/>
          <a:ln>
            <a:noFill/>
          </a:ln>
        </p:spPr>
        <p:txBody>
          <a:bodyPr anchorCtr="0" anchor="t" bIns="91425" lIns="91425" rIns="91425" tIns="91425">
            <a:noAutofit/>
          </a:bodyPr>
          <a:lstStyle/>
          <a:p>
            <a:pPr lvl="0" rtl="0">
              <a:spcBef>
                <a:spcPts val="0"/>
              </a:spcBef>
              <a:buNone/>
            </a:pPr>
            <a:r>
              <a:rPr lang="en" sz="2400"/>
              <a:t>5</a:t>
            </a:r>
          </a:p>
        </p:txBody>
      </p:sp>
      <p:sp>
        <p:nvSpPr>
          <p:cNvPr id="862" name="Shape 862"/>
          <p:cNvSpPr txBox="1"/>
          <p:nvPr/>
        </p:nvSpPr>
        <p:spPr>
          <a:xfrm>
            <a:off x="8406325" y="1495950"/>
            <a:ext cx="391200" cy="413700"/>
          </a:xfrm>
          <a:prstGeom prst="rect">
            <a:avLst/>
          </a:prstGeom>
          <a:noFill/>
          <a:ln>
            <a:noFill/>
          </a:ln>
        </p:spPr>
        <p:txBody>
          <a:bodyPr anchorCtr="0" anchor="t" bIns="91425" lIns="91425" rIns="91425" tIns="91425">
            <a:noAutofit/>
          </a:bodyPr>
          <a:lstStyle/>
          <a:p>
            <a:pPr lvl="0" rtl="0">
              <a:spcBef>
                <a:spcPts val="0"/>
              </a:spcBef>
              <a:buNone/>
            </a:pPr>
            <a:r>
              <a:rPr lang="en" sz="2400"/>
              <a:t>8</a:t>
            </a:r>
          </a:p>
        </p:txBody>
      </p:sp>
      <p:sp>
        <p:nvSpPr>
          <p:cNvPr id="863" name="Shape 863"/>
          <p:cNvSpPr txBox="1"/>
          <p:nvPr/>
        </p:nvSpPr>
        <p:spPr>
          <a:xfrm>
            <a:off x="7109375" y="3463775"/>
            <a:ext cx="391200" cy="413700"/>
          </a:xfrm>
          <a:prstGeom prst="rect">
            <a:avLst/>
          </a:prstGeom>
          <a:noFill/>
          <a:ln>
            <a:noFill/>
          </a:ln>
        </p:spPr>
        <p:txBody>
          <a:bodyPr anchorCtr="0" anchor="t" bIns="91425" lIns="91425" rIns="91425" tIns="91425">
            <a:noAutofit/>
          </a:bodyPr>
          <a:lstStyle/>
          <a:p>
            <a:pPr lvl="0" rtl="0">
              <a:spcBef>
                <a:spcPts val="0"/>
              </a:spcBef>
              <a:buNone/>
            </a:pPr>
            <a:r>
              <a:rPr lang="en" sz="2400"/>
              <a:t>6</a:t>
            </a:r>
          </a:p>
        </p:txBody>
      </p:sp>
      <p:sp>
        <p:nvSpPr>
          <p:cNvPr id="864" name="Shape 864"/>
          <p:cNvSpPr txBox="1"/>
          <p:nvPr/>
        </p:nvSpPr>
        <p:spPr>
          <a:xfrm>
            <a:off x="8480975" y="3463775"/>
            <a:ext cx="391200" cy="413700"/>
          </a:xfrm>
          <a:prstGeom prst="rect">
            <a:avLst/>
          </a:prstGeom>
          <a:noFill/>
          <a:ln>
            <a:noFill/>
          </a:ln>
        </p:spPr>
        <p:txBody>
          <a:bodyPr anchorCtr="0" anchor="t" bIns="91425" lIns="91425" rIns="91425" tIns="91425">
            <a:noAutofit/>
          </a:bodyPr>
          <a:lstStyle/>
          <a:p>
            <a:pPr lvl="0" rtl="0">
              <a:spcBef>
                <a:spcPts val="0"/>
              </a:spcBef>
              <a:buNone/>
            </a:pPr>
            <a:r>
              <a:rPr lang="en" sz="2400"/>
              <a:t>7</a:t>
            </a:r>
          </a:p>
        </p:txBody>
      </p:sp>
      <p:sp>
        <p:nvSpPr>
          <p:cNvPr id="865" name="Shape 865"/>
          <p:cNvSpPr txBox="1"/>
          <p:nvPr/>
        </p:nvSpPr>
        <p:spPr>
          <a:xfrm>
            <a:off x="2498350" y="4890000"/>
            <a:ext cx="6917100" cy="319200"/>
          </a:xfrm>
          <a:prstGeom prst="rect">
            <a:avLst/>
          </a:prstGeom>
          <a:noFill/>
          <a:ln>
            <a:noFill/>
          </a:ln>
        </p:spPr>
        <p:txBody>
          <a:bodyPr anchorCtr="0" anchor="ctr" bIns="91425" lIns="91425" rIns="91425" tIns="91425">
            <a:noAutofit/>
          </a:bodyPr>
          <a:lstStyle/>
          <a:p>
            <a:pPr lvl="0" rtl="0">
              <a:spcBef>
                <a:spcPts val="0"/>
              </a:spcBef>
              <a:buNone/>
            </a:pPr>
            <a:r>
              <a:rPr lang="en" sz="1200" u="sng">
                <a:solidFill>
                  <a:schemeClr val="hlink"/>
                </a:solidFill>
                <a:hlinkClick r:id="rId5"/>
              </a:rPr>
              <a:t>https://github.com/hunkim/DeepLearningZeroToAll/blob/master/lab-12-5-rnn_stock_prediction.py</a:t>
            </a:r>
            <a:r>
              <a:rPr lang="en" sz="1200">
                <a:solidFill>
                  <a:schemeClr val="dk1"/>
                </a:solidFill>
              </a:rPr>
              <a:t> </a:t>
            </a: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9" name="Shape 869"/>
        <p:cNvGrpSpPr/>
        <p:nvPr/>
      </p:nvGrpSpPr>
      <p:grpSpPr>
        <a:xfrm>
          <a:off x="0" y="0"/>
          <a:ext cx="0" cy="0"/>
          <a:chOff x="0" y="0"/>
          <a:chExt cx="0" cy="0"/>
        </a:xfrm>
      </p:grpSpPr>
      <p:graphicFrame>
        <p:nvGraphicFramePr>
          <p:cNvPr id="870" name="Shape 870"/>
          <p:cNvGraphicFramePr/>
          <p:nvPr/>
        </p:nvGraphicFramePr>
        <p:xfrm>
          <a:off x="142837" y="2010850"/>
          <a:ext cx="3000000" cy="3000000"/>
        </p:xfrm>
        <a:graphic>
          <a:graphicData uri="http://schemas.openxmlformats.org/drawingml/2006/table">
            <a:tbl>
              <a:tblPr>
                <a:noFill/>
                <a:tableStyleId>{83B4E74F-F0B1-458C-A267-EA161887F205}</a:tableStyleId>
              </a:tblPr>
              <a:tblGrid>
                <a:gridCol w="1074650"/>
                <a:gridCol w="1074650"/>
                <a:gridCol w="1074650"/>
                <a:gridCol w="1046825"/>
                <a:gridCol w="1074650"/>
              </a:tblGrid>
              <a:tr h="357950">
                <a:tc>
                  <a:txBody>
                    <a:bodyPr>
                      <a:noAutofit/>
                    </a:bodyPr>
                    <a:lstStyle/>
                    <a:p>
                      <a:pPr lvl="0" rtl="0">
                        <a:lnSpc>
                          <a:spcPct val="115000"/>
                        </a:lnSpc>
                        <a:spcBef>
                          <a:spcPts val="0"/>
                        </a:spcBef>
                        <a:buNone/>
                      </a:pPr>
                      <a:r>
                        <a:rPr lang="en"/>
                        <a:t>Open</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BEC0BF"/>
                    </a:solidFill>
                  </a:tcPr>
                </a:tc>
                <a:tc>
                  <a:txBody>
                    <a:bodyPr>
                      <a:noAutofit/>
                    </a:bodyPr>
                    <a:lstStyle/>
                    <a:p>
                      <a:pPr lvl="0" rtl="0">
                        <a:lnSpc>
                          <a:spcPct val="115000"/>
                        </a:lnSpc>
                        <a:spcBef>
                          <a:spcPts val="0"/>
                        </a:spcBef>
                        <a:buNone/>
                      </a:pPr>
                      <a:r>
                        <a:rPr lang="en"/>
                        <a:t>High</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BEC0BF"/>
                    </a:solidFill>
                  </a:tcPr>
                </a:tc>
                <a:tc>
                  <a:txBody>
                    <a:bodyPr>
                      <a:noAutofit/>
                    </a:bodyPr>
                    <a:lstStyle/>
                    <a:p>
                      <a:pPr lvl="0" rtl="0">
                        <a:lnSpc>
                          <a:spcPct val="115000"/>
                        </a:lnSpc>
                        <a:spcBef>
                          <a:spcPts val="0"/>
                        </a:spcBef>
                        <a:buNone/>
                      </a:pPr>
                      <a:r>
                        <a:rPr lang="en"/>
                        <a:t>Low</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BEC0BF"/>
                    </a:solidFill>
                  </a:tcPr>
                </a:tc>
                <a:tc>
                  <a:txBody>
                    <a:bodyPr>
                      <a:noAutofit/>
                    </a:bodyPr>
                    <a:lstStyle/>
                    <a:p>
                      <a:pPr lvl="0" rtl="0">
                        <a:lnSpc>
                          <a:spcPct val="115000"/>
                        </a:lnSpc>
                        <a:spcBef>
                          <a:spcPts val="0"/>
                        </a:spcBef>
                        <a:buNone/>
                      </a:pPr>
                      <a:r>
                        <a:rPr lang="en"/>
                        <a:t>Volume</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BEC0BF"/>
                    </a:solidFill>
                  </a:tcPr>
                </a:tc>
                <a:tc>
                  <a:txBody>
                    <a:bodyPr>
                      <a:noAutofit/>
                    </a:bodyPr>
                    <a:lstStyle/>
                    <a:p>
                      <a:pPr lvl="0" rtl="0">
                        <a:lnSpc>
                          <a:spcPct val="115000"/>
                        </a:lnSpc>
                        <a:spcBef>
                          <a:spcPts val="0"/>
                        </a:spcBef>
                        <a:buNone/>
                      </a:pPr>
                      <a:r>
                        <a:rPr lang="en"/>
                        <a:t>Close</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BEC0BF"/>
                    </a:solidFill>
                  </a:tcPr>
                </a:tc>
              </a:tr>
              <a:tr h="308300">
                <a:tc>
                  <a:txBody>
                    <a:bodyPr>
                      <a:noAutofit/>
                    </a:bodyPr>
                    <a:lstStyle/>
                    <a:p>
                      <a:pPr lvl="0" rtl="0" algn="r">
                        <a:lnSpc>
                          <a:spcPct val="115000"/>
                        </a:lnSpc>
                        <a:spcBef>
                          <a:spcPts val="0"/>
                        </a:spcBef>
                        <a:buNone/>
                      </a:pPr>
                      <a:r>
                        <a:rPr lang="en" sz="1200">
                          <a:latin typeface="Consolas"/>
                          <a:ea typeface="Consolas"/>
                          <a:cs typeface="Consolas"/>
                          <a:sym typeface="Consolas"/>
                        </a:rPr>
                        <a:t>828.659973</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sz="1200">
                          <a:latin typeface="Consolas"/>
                          <a:ea typeface="Consolas"/>
                          <a:cs typeface="Consolas"/>
                          <a:sym typeface="Consolas"/>
                        </a:rPr>
                        <a:t>833.450012</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sz="1200">
                          <a:latin typeface="Consolas"/>
                          <a:ea typeface="Consolas"/>
                          <a:cs typeface="Consolas"/>
                          <a:sym typeface="Consolas"/>
                        </a:rPr>
                        <a:t>828.349976</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sz="1200">
                          <a:latin typeface="Consolas"/>
                          <a:ea typeface="Consolas"/>
                          <a:cs typeface="Consolas"/>
                          <a:sym typeface="Consolas"/>
                        </a:rPr>
                        <a:t>1247700</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b="1" lang="en" sz="1200">
                          <a:latin typeface="Consolas"/>
                          <a:ea typeface="Consolas"/>
                          <a:cs typeface="Consolas"/>
                          <a:sym typeface="Consolas"/>
                        </a:rPr>
                        <a:t>831.659973</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r>
              <a:tr h="308300">
                <a:tc>
                  <a:txBody>
                    <a:bodyPr>
                      <a:noAutofit/>
                    </a:bodyPr>
                    <a:lstStyle/>
                    <a:p>
                      <a:pPr lvl="0" rtl="0" algn="r">
                        <a:lnSpc>
                          <a:spcPct val="115000"/>
                        </a:lnSpc>
                        <a:spcBef>
                          <a:spcPts val="0"/>
                        </a:spcBef>
                        <a:buNone/>
                      </a:pPr>
                      <a:r>
                        <a:rPr lang="en" sz="1200">
                          <a:latin typeface="Consolas"/>
                          <a:ea typeface="Consolas"/>
                          <a:cs typeface="Consolas"/>
                          <a:sym typeface="Consolas"/>
                        </a:rPr>
                        <a:t>823.02002</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sz="1200">
                          <a:latin typeface="Consolas"/>
                          <a:ea typeface="Consolas"/>
                          <a:cs typeface="Consolas"/>
                          <a:sym typeface="Consolas"/>
                        </a:rPr>
                        <a:t>828.070007</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sz="1200">
                          <a:latin typeface="Consolas"/>
                          <a:ea typeface="Consolas"/>
                          <a:cs typeface="Consolas"/>
                          <a:sym typeface="Consolas"/>
                        </a:rPr>
                        <a:t>821.655029</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sz="1200">
                          <a:latin typeface="Consolas"/>
                          <a:ea typeface="Consolas"/>
                          <a:cs typeface="Consolas"/>
                          <a:sym typeface="Consolas"/>
                        </a:rPr>
                        <a:t>1597800</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b="1" lang="en" sz="1200">
                          <a:latin typeface="Consolas"/>
                          <a:ea typeface="Consolas"/>
                          <a:cs typeface="Consolas"/>
                          <a:sym typeface="Consolas"/>
                        </a:rPr>
                        <a:t>828.070007</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r>
              <a:tr h="308300">
                <a:tc>
                  <a:txBody>
                    <a:bodyPr>
                      <a:noAutofit/>
                    </a:bodyPr>
                    <a:lstStyle/>
                    <a:p>
                      <a:pPr lvl="0" rtl="0" algn="r">
                        <a:lnSpc>
                          <a:spcPct val="115000"/>
                        </a:lnSpc>
                        <a:spcBef>
                          <a:spcPts val="0"/>
                        </a:spcBef>
                        <a:buNone/>
                      </a:pPr>
                      <a:r>
                        <a:rPr lang="en" sz="1200">
                          <a:latin typeface="Consolas"/>
                          <a:ea typeface="Consolas"/>
                          <a:cs typeface="Consolas"/>
                          <a:sym typeface="Consolas"/>
                        </a:rPr>
                        <a:t>819.929993</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sz="1200">
                          <a:latin typeface="Consolas"/>
                          <a:ea typeface="Consolas"/>
                          <a:cs typeface="Consolas"/>
                          <a:sym typeface="Consolas"/>
                        </a:rPr>
                        <a:t>824.400024</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sz="1200">
                          <a:latin typeface="Consolas"/>
                          <a:ea typeface="Consolas"/>
                          <a:cs typeface="Consolas"/>
                          <a:sym typeface="Consolas"/>
                        </a:rPr>
                        <a:t>818.97998</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sz="1200">
                          <a:latin typeface="Consolas"/>
                          <a:ea typeface="Consolas"/>
                          <a:cs typeface="Consolas"/>
                          <a:sym typeface="Consolas"/>
                        </a:rPr>
                        <a:t>1281700</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b="1" lang="en" sz="1200">
                          <a:latin typeface="Consolas"/>
                          <a:ea typeface="Consolas"/>
                          <a:cs typeface="Consolas"/>
                          <a:sym typeface="Consolas"/>
                        </a:rPr>
                        <a:t>824.159973</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r>
              <a:tr h="308300">
                <a:tc>
                  <a:txBody>
                    <a:bodyPr>
                      <a:noAutofit/>
                    </a:bodyPr>
                    <a:lstStyle/>
                    <a:p>
                      <a:pPr lvl="0" rtl="0" algn="r">
                        <a:lnSpc>
                          <a:spcPct val="115000"/>
                        </a:lnSpc>
                        <a:spcBef>
                          <a:spcPts val="0"/>
                        </a:spcBef>
                        <a:buNone/>
                      </a:pPr>
                      <a:r>
                        <a:rPr lang="en" sz="1200">
                          <a:latin typeface="Consolas"/>
                          <a:ea typeface="Consolas"/>
                          <a:cs typeface="Consolas"/>
                          <a:sym typeface="Consolas"/>
                        </a:rPr>
                        <a:t>819.359985</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sz="1200">
                          <a:latin typeface="Consolas"/>
                          <a:ea typeface="Consolas"/>
                          <a:cs typeface="Consolas"/>
                          <a:sym typeface="Consolas"/>
                        </a:rPr>
                        <a:t>823</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sz="1200">
                          <a:latin typeface="Consolas"/>
                          <a:ea typeface="Consolas"/>
                          <a:cs typeface="Consolas"/>
                          <a:sym typeface="Consolas"/>
                        </a:rPr>
                        <a:t>818.469971</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sz="1200">
                          <a:latin typeface="Consolas"/>
                          <a:ea typeface="Consolas"/>
                          <a:cs typeface="Consolas"/>
                          <a:sym typeface="Consolas"/>
                        </a:rPr>
                        <a:t>1304000</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b="1" lang="en" sz="1200">
                          <a:latin typeface="Consolas"/>
                          <a:ea typeface="Consolas"/>
                          <a:cs typeface="Consolas"/>
                          <a:sym typeface="Consolas"/>
                        </a:rPr>
                        <a:t>818.97998</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r>
              <a:tr h="308300">
                <a:tc>
                  <a:txBody>
                    <a:bodyPr>
                      <a:noAutofit/>
                    </a:bodyPr>
                    <a:lstStyle/>
                    <a:p>
                      <a:pPr lvl="0" rtl="0" algn="r">
                        <a:lnSpc>
                          <a:spcPct val="115000"/>
                        </a:lnSpc>
                        <a:spcBef>
                          <a:spcPts val="0"/>
                        </a:spcBef>
                        <a:buNone/>
                      </a:pPr>
                      <a:r>
                        <a:rPr lang="en" sz="1200">
                          <a:latin typeface="Consolas"/>
                          <a:ea typeface="Consolas"/>
                          <a:cs typeface="Consolas"/>
                          <a:sym typeface="Consolas"/>
                        </a:rPr>
                        <a:t>819</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sz="1200">
                          <a:latin typeface="Consolas"/>
                          <a:ea typeface="Consolas"/>
                          <a:cs typeface="Consolas"/>
                          <a:sym typeface="Consolas"/>
                        </a:rPr>
                        <a:t>823</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sz="1200">
                          <a:latin typeface="Consolas"/>
                          <a:ea typeface="Consolas"/>
                          <a:cs typeface="Consolas"/>
                          <a:sym typeface="Consolas"/>
                        </a:rPr>
                        <a:t>816</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sz="1200">
                          <a:latin typeface="Consolas"/>
                          <a:ea typeface="Consolas"/>
                          <a:cs typeface="Consolas"/>
                          <a:sym typeface="Consolas"/>
                        </a:rPr>
                        <a:t>1053600</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b="1" lang="en" sz="1200">
                          <a:latin typeface="Consolas"/>
                          <a:ea typeface="Consolas"/>
                          <a:cs typeface="Consolas"/>
                          <a:sym typeface="Consolas"/>
                        </a:rPr>
                        <a:t>820.450012</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r>
              <a:tr h="308300">
                <a:tc>
                  <a:txBody>
                    <a:bodyPr>
                      <a:noAutofit/>
                    </a:bodyPr>
                    <a:lstStyle/>
                    <a:p>
                      <a:pPr lvl="0" rtl="0" algn="r">
                        <a:lnSpc>
                          <a:spcPct val="115000"/>
                        </a:lnSpc>
                        <a:spcBef>
                          <a:spcPts val="0"/>
                        </a:spcBef>
                        <a:buNone/>
                      </a:pPr>
                      <a:r>
                        <a:rPr lang="en" sz="1200">
                          <a:latin typeface="Consolas"/>
                          <a:ea typeface="Consolas"/>
                          <a:cs typeface="Consolas"/>
                          <a:sym typeface="Consolas"/>
                        </a:rPr>
                        <a:t>816</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sz="1200">
                          <a:latin typeface="Consolas"/>
                          <a:ea typeface="Consolas"/>
                          <a:cs typeface="Consolas"/>
                          <a:sym typeface="Consolas"/>
                        </a:rPr>
                        <a:t>820.958984</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sz="1200">
                          <a:latin typeface="Consolas"/>
                          <a:ea typeface="Consolas"/>
                          <a:cs typeface="Consolas"/>
                          <a:sym typeface="Consolas"/>
                        </a:rPr>
                        <a:t>815.48999</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sz="1200">
                          <a:latin typeface="Consolas"/>
                          <a:ea typeface="Consolas"/>
                          <a:cs typeface="Consolas"/>
                          <a:sym typeface="Consolas"/>
                        </a:rPr>
                        <a:t>1198100</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b="1" lang="en" sz="1200">
                          <a:latin typeface="Consolas"/>
                          <a:ea typeface="Consolas"/>
                          <a:cs typeface="Consolas"/>
                          <a:sym typeface="Consolas"/>
                        </a:rPr>
                        <a:t>819.23999</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r>
              <a:tr h="308300">
                <a:tc>
                  <a:txBody>
                    <a:bodyPr>
                      <a:noAutofit/>
                    </a:bodyPr>
                    <a:lstStyle/>
                    <a:p>
                      <a:pPr lvl="0" rtl="0" algn="r">
                        <a:lnSpc>
                          <a:spcPct val="115000"/>
                        </a:lnSpc>
                        <a:spcBef>
                          <a:spcPts val="0"/>
                        </a:spcBef>
                        <a:buNone/>
                      </a:pPr>
                      <a:r>
                        <a:rPr lang="en" sz="1200">
                          <a:latin typeface="Consolas"/>
                          <a:ea typeface="Consolas"/>
                          <a:cs typeface="Consolas"/>
                          <a:sym typeface="Consolas"/>
                        </a:rPr>
                        <a:t>811.700012</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sz="1200">
                          <a:latin typeface="Consolas"/>
                          <a:ea typeface="Consolas"/>
                          <a:cs typeface="Consolas"/>
                          <a:sym typeface="Consolas"/>
                        </a:rPr>
                        <a:t>815.25</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sz="1200">
                          <a:latin typeface="Consolas"/>
                          <a:ea typeface="Consolas"/>
                          <a:cs typeface="Consolas"/>
                          <a:sym typeface="Consolas"/>
                        </a:rPr>
                        <a:t>809.780029</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sz="1200">
                          <a:latin typeface="Consolas"/>
                          <a:ea typeface="Consolas"/>
                          <a:cs typeface="Consolas"/>
                          <a:sym typeface="Consolas"/>
                        </a:rPr>
                        <a:t>1129100</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Clr>
                          <a:schemeClr val="dk1"/>
                        </a:buClr>
                        <a:buSzPct val="91666"/>
                        <a:buFont typeface="Arial"/>
                        <a:buNone/>
                      </a:pPr>
                      <a:r>
                        <a:rPr b="1" lang="en" sz="1200">
                          <a:solidFill>
                            <a:schemeClr val="dk1"/>
                          </a:solidFill>
                          <a:latin typeface="Consolas"/>
                          <a:ea typeface="Consolas"/>
                          <a:cs typeface="Consolas"/>
                          <a:sym typeface="Consolas"/>
                        </a:rPr>
                        <a:t>813.669983</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r>
              <a:tr h="308300">
                <a:tc>
                  <a:txBody>
                    <a:bodyPr>
                      <a:noAutofit/>
                    </a:bodyPr>
                    <a:lstStyle/>
                    <a:p>
                      <a:pPr lvl="0" rtl="0" algn="r">
                        <a:lnSpc>
                          <a:spcPct val="115000"/>
                        </a:lnSpc>
                        <a:spcBef>
                          <a:spcPts val="0"/>
                        </a:spcBef>
                        <a:buNone/>
                      </a:pPr>
                      <a:r>
                        <a:rPr lang="en" sz="1200">
                          <a:latin typeface="Consolas"/>
                          <a:ea typeface="Consolas"/>
                          <a:cs typeface="Consolas"/>
                          <a:sym typeface="Consolas"/>
                        </a:rPr>
                        <a:t>809.51001</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sz="1200">
                          <a:latin typeface="Consolas"/>
                          <a:ea typeface="Consolas"/>
                          <a:cs typeface="Consolas"/>
                          <a:sym typeface="Consolas"/>
                        </a:rPr>
                        <a:t>810.659973</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sz="1200">
                          <a:latin typeface="Consolas"/>
                          <a:ea typeface="Consolas"/>
                          <a:cs typeface="Consolas"/>
                          <a:sym typeface="Consolas"/>
                        </a:rPr>
                        <a:t>804.539978</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sz="1200">
                          <a:latin typeface="Consolas"/>
                          <a:ea typeface="Consolas"/>
                          <a:cs typeface="Consolas"/>
                          <a:sym typeface="Consolas"/>
                        </a:rPr>
                        <a:t>989700</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1200">
                          <a:latin typeface="Consolas"/>
                          <a:ea typeface="Consolas"/>
                          <a:cs typeface="Consolas"/>
                          <a:sym typeface="Consolas"/>
                        </a:rPr>
                        <a:t>?</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r>
              <a:tr h="308300">
                <a:tc>
                  <a:txBody>
                    <a:bodyPr>
                      <a:noAutofit/>
                    </a:bodyPr>
                    <a:lstStyle/>
                    <a:p>
                      <a:pPr lvl="0" rtl="0" algn="r">
                        <a:lnSpc>
                          <a:spcPct val="115000"/>
                        </a:lnSpc>
                        <a:spcBef>
                          <a:spcPts val="0"/>
                        </a:spcBef>
                        <a:buNone/>
                      </a:pPr>
                      <a:r>
                        <a:rPr lang="en" sz="1200">
                          <a:latin typeface="Consolas"/>
                          <a:ea typeface="Consolas"/>
                          <a:cs typeface="Consolas"/>
                          <a:sym typeface="Consolas"/>
                        </a:rPr>
                        <a:t>807</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sz="1200">
                          <a:latin typeface="Consolas"/>
                          <a:ea typeface="Consolas"/>
                          <a:cs typeface="Consolas"/>
                          <a:sym typeface="Consolas"/>
                        </a:rPr>
                        <a:t>811.840027</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sz="1200">
                          <a:latin typeface="Consolas"/>
                          <a:ea typeface="Consolas"/>
                          <a:cs typeface="Consolas"/>
                          <a:sym typeface="Consolas"/>
                        </a:rPr>
                        <a:t>803.190002</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sz="1200">
                          <a:latin typeface="Consolas"/>
                          <a:ea typeface="Consolas"/>
                          <a:cs typeface="Consolas"/>
                          <a:sym typeface="Consolas"/>
                        </a:rPr>
                        <a:t>1155300</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1200">
                          <a:latin typeface="Consolas"/>
                          <a:ea typeface="Consolas"/>
                          <a:cs typeface="Consolas"/>
                          <a:sym typeface="Consolas"/>
                        </a:rPr>
                        <a:t>?</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r>
            </a:tbl>
          </a:graphicData>
        </a:graphic>
      </p:graphicFrame>
      <p:pic>
        <p:nvPicPr>
          <p:cNvPr id="871" name="Shape 871"/>
          <p:cNvPicPr preferRelativeResize="0"/>
          <p:nvPr/>
        </p:nvPicPr>
        <p:blipFill>
          <a:blip r:embed="rId3">
            <a:alphaModFix/>
          </a:blip>
          <a:stretch>
            <a:fillRect/>
          </a:stretch>
        </p:blipFill>
        <p:spPr>
          <a:xfrm>
            <a:off x="1970200" y="31550"/>
            <a:ext cx="6618792" cy="18346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5" name="Shape 875"/>
        <p:cNvGrpSpPr/>
        <p:nvPr/>
      </p:nvGrpSpPr>
      <p:grpSpPr>
        <a:xfrm>
          <a:off x="0" y="0"/>
          <a:ext cx="0" cy="0"/>
          <a:chOff x="0" y="0"/>
          <a:chExt cx="0" cy="0"/>
        </a:xfrm>
      </p:grpSpPr>
      <p:sp>
        <p:nvSpPr>
          <p:cNvPr id="876" name="Shape 876"/>
          <p:cNvSpPr txBox="1"/>
          <p:nvPr>
            <p:ph type="title"/>
          </p:nvPr>
        </p:nvSpPr>
        <p:spPr>
          <a:xfrm>
            <a:off x="-8188" y="133945"/>
            <a:ext cx="9160500" cy="1285800"/>
          </a:xfrm>
          <a:prstGeom prst="rect">
            <a:avLst/>
          </a:prstGeom>
        </p:spPr>
        <p:txBody>
          <a:bodyPr anchorCtr="0" anchor="ctr" bIns="34275" lIns="34275" rIns="34275" tIns="34275">
            <a:noAutofit/>
          </a:bodyPr>
          <a:lstStyle/>
          <a:p>
            <a:pPr lvl="0">
              <a:spcBef>
                <a:spcPts val="0"/>
              </a:spcBef>
              <a:buNone/>
            </a:pPr>
            <a:r>
              <a:rPr lang="en"/>
              <a:t>Reading data</a:t>
            </a:r>
          </a:p>
        </p:txBody>
      </p:sp>
      <p:sp>
        <p:nvSpPr>
          <p:cNvPr id="877" name="Shape 877"/>
          <p:cNvSpPr txBox="1"/>
          <p:nvPr/>
        </p:nvSpPr>
        <p:spPr>
          <a:xfrm>
            <a:off x="143300" y="491975"/>
            <a:ext cx="5850000" cy="4499100"/>
          </a:xfrm>
          <a:prstGeom prst="rect">
            <a:avLst/>
          </a:prstGeom>
          <a:noFill/>
          <a:ln>
            <a:noFill/>
          </a:ln>
        </p:spPr>
        <p:txBody>
          <a:bodyPr anchorCtr="0" anchor="ctr" bIns="91425" lIns="91425" rIns="91425" tIns="91425">
            <a:noAutofit/>
          </a:bodyPr>
          <a:lstStyle/>
          <a:p>
            <a:pPr indent="0" lvl="0" marL="0" rtl="0">
              <a:lnSpc>
                <a:spcPct val="115000"/>
              </a:lnSpc>
              <a:spcBef>
                <a:spcPts val="0"/>
              </a:spcBef>
              <a:buNone/>
            </a:pPr>
            <a:r>
              <a:rPr i="1" lang="en">
                <a:solidFill>
                  <a:schemeClr val="dk1"/>
                </a:solidFill>
                <a:highlight>
                  <a:srgbClr val="FFE4FF"/>
                </a:highlight>
                <a:latin typeface="Consolas"/>
                <a:ea typeface="Consolas"/>
                <a:cs typeface="Consolas"/>
                <a:sym typeface="Consolas"/>
              </a:rPr>
              <a:t>timesteps</a:t>
            </a:r>
            <a:r>
              <a:rPr i="1" lang="en">
                <a:solidFill>
                  <a:schemeClr val="dk1"/>
                </a:solidFill>
                <a:highlight>
                  <a:srgbClr val="FFFFFF"/>
                </a:highlight>
                <a:latin typeface="Consolas"/>
                <a:ea typeface="Consolas"/>
                <a:cs typeface="Consolas"/>
                <a:sym typeface="Consolas"/>
              </a:rPr>
              <a:t> = seq_length = </a:t>
            </a:r>
            <a:r>
              <a:rPr i="1" lang="en">
                <a:solidFill>
                  <a:srgbClr val="0000FF"/>
                </a:solidFill>
                <a:highlight>
                  <a:srgbClr val="FFFFFF"/>
                </a:highlight>
                <a:latin typeface="Consolas"/>
                <a:ea typeface="Consolas"/>
                <a:cs typeface="Consolas"/>
                <a:sym typeface="Consolas"/>
              </a:rPr>
              <a:t>7</a:t>
            </a:r>
          </a:p>
          <a:p>
            <a:pPr indent="0" lvl="0" marL="0" rtl="0">
              <a:lnSpc>
                <a:spcPct val="115000"/>
              </a:lnSpc>
              <a:spcBef>
                <a:spcPts val="0"/>
              </a:spcBef>
              <a:buNone/>
            </a:pPr>
            <a:r>
              <a:rPr i="1" lang="en">
                <a:solidFill>
                  <a:schemeClr val="dk1"/>
                </a:solidFill>
                <a:highlight>
                  <a:srgbClr val="FFFFFF"/>
                </a:highlight>
                <a:latin typeface="Consolas"/>
                <a:ea typeface="Consolas"/>
                <a:cs typeface="Consolas"/>
                <a:sym typeface="Consolas"/>
              </a:rPr>
              <a:t>data_dim = </a:t>
            </a:r>
            <a:r>
              <a:rPr i="1" lang="en">
                <a:solidFill>
                  <a:srgbClr val="0000FF"/>
                </a:solidFill>
                <a:highlight>
                  <a:srgbClr val="FFFFFF"/>
                </a:highlight>
                <a:latin typeface="Consolas"/>
                <a:ea typeface="Consolas"/>
                <a:cs typeface="Consolas"/>
                <a:sym typeface="Consolas"/>
              </a:rPr>
              <a:t>5</a:t>
            </a:r>
          </a:p>
          <a:p>
            <a:pPr indent="0" lvl="0" marL="0" rtl="0">
              <a:lnSpc>
                <a:spcPct val="115000"/>
              </a:lnSpc>
              <a:spcBef>
                <a:spcPts val="0"/>
              </a:spcBef>
              <a:buNone/>
            </a:pPr>
            <a:r>
              <a:rPr i="1" lang="en">
                <a:solidFill>
                  <a:schemeClr val="dk1"/>
                </a:solidFill>
                <a:highlight>
                  <a:srgbClr val="FFFFFF"/>
                </a:highlight>
                <a:latin typeface="Consolas"/>
                <a:ea typeface="Consolas"/>
                <a:cs typeface="Consolas"/>
                <a:sym typeface="Consolas"/>
              </a:rPr>
              <a:t>output_dim = </a:t>
            </a:r>
            <a:r>
              <a:rPr i="1" lang="en">
                <a:solidFill>
                  <a:srgbClr val="0000FF"/>
                </a:solidFill>
                <a:highlight>
                  <a:srgbClr val="FFFFFF"/>
                </a:highlight>
                <a:latin typeface="Consolas"/>
                <a:ea typeface="Consolas"/>
                <a:cs typeface="Consolas"/>
                <a:sym typeface="Consolas"/>
              </a:rPr>
              <a:t>1</a:t>
            </a:r>
          </a:p>
          <a:p>
            <a:pPr indent="0" lvl="0" marL="0" rtl="0">
              <a:lnSpc>
                <a:spcPct val="115000"/>
              </a:lnSpc>
              <a:spcBef>
                <a:spcPts val="0"/>
              </a:spcBef>
              <a:buNone/>
            </a:pPr>
            <a:r>
              <a:rPr i="1" lang="en">
                <a:solidFill>
                  <a:srgbClr val="808080"/>
                </a:solidFill>
                <a:highlight>
                  <a:srgbClr val="FFFFFF"/>
                </a:highlight>
                <a:latin typeface="Consolas"/>
                <a:ea typeface="Consolas"/>
                <a:cs typeface="Consolas"/>
                <a:sym typeface="Consolas"/>
              </a:rPr>
              <a:t># Open,High,Low,Close,Volume</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xy = np.loadtxt(</a:t>
            </a:r>
            <a:r>
              <a:rPr b="1" lang="en">
                <a:solidFill>
                  <a:srgbClr val="008080"/>
                </a:solidFill>
                <a:highlight>
                  <a:srgbClr val="FFFFFF"/>
                </a:highlight>
                <a:latin typeface="Consolas"/>
                <a:ea typeface="Consolas"/>
                <a:cs typeface="Consolas"/>
                <a:sym typeface="Consolas"/>
              </a:rPr>
              <a:t>'data-02-stock_daily.csv'</a:t>
            </a:r>
            <a:r>
              <a:rPr lang="en">
                <a:solidFill>
                  <a:schemeClr val="dk1"/>
                </a:solidFill>
                <a:highlight>
                  <a:srgbClr val="FFFFFF"/>
                </a:highlight>
                <a:latin typeface="Consolas"/>
                <a:ea typeface="Consolas"/>
                <a:cs typeface="Consolas"/>
                <a:sym typeface="Consolas"/>
              </a:rPr>
              <a:t>, </a:t>
            </a:r>
            <a:r>
              <a:rPr lang="en">
                <a:solidFill>
                  <a:srgbClr val="660099"/>
                </a:solidFill>
                <a:highlight>
                  <a:srgbClr val="FFFFFF"/>
                </a:highlight>
                <a:latin typeface="Consolas"/>
                <a:ea typeface="Consolas"/>
                <a:cs typeface="Consolas"/>
                <a:sym typeface="Consolas"/>
              </a:rPr>
              <a:t>delimiter</a:t>
            </a:r>
            <a:r>
              <a:rPr lang="en">
                <a:solidFill>
                  <a:schemeClr val="dk1"/>
                </a:solidFill>
                <a:highlight>
                  <a:srgbClr val="FFFFFF"/>
                </a:highlight>
                <a:latin typeface="Consolas"/>
                <a:ea typeface="Consolas"/>
                <a:cs typeface="Consolas"/>
                <a:sym typeface="Consolas"/>
              </a:rPr>
              <a:t>=</a:t>
            </a:r>
            <a:r>
              <a:rPr b="1" lang="en">
                <a:solidFill>
                  <a:srgbClr val="008080"/>
                </a:solidFill>
                <a:highlight>
                  <a:srgbClr val="FFFFFF"/>
                </a:highlight>
                <a:latin typeface="Consolas"/>
                <a:ea typeface="Consolas"/>
                <a:cs typeface="Consolas"/>
                <a:sym typeface="Consolas"/>
              </a:rPr>
              <a:t>','</a:t>
            </a:r>
            <a:r>
              <a:rPr lang="en">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xy = xy[::-</a:t>
            </a:r>
            <a:r>
              <a:rPr lang="en">
                <a:solidFill>
                  <a:srgbClr val="0000FF"/>
                </a:solidFill>
                <a:highlight>
                  <a:srgbClr val="FFFFFF"/>
                </a:highlight>
                <a:latin typeface="Consolas"/>
                <a:ea typeface="Consolas"/>
                <a:cs typeface="Consolas"/>
                <a:sym typeface="Consolas"/>
              </a:rPr>
              <a:t>1</a:t>
            </a:r>
            <a:r>
              <a:rPr lang="en">
                <a:solidFill>
                  <a:schemeClr val="dk1"/>
                </a:solidFill>
                <a:highlight>
                  <a:srgbClr val="FFFFFF"/>
                </a:highlight>
                <a:latin typeface="Consolas"/>
                <a:ea typeface="Consolas"/>
                <a:cs typeface="Consolas"/>
                <a:sym typeface="Consolas"/>
              </a:rPr>
              <a:t>]  </a:t>
            </a:r>
            <a:r>
              <a:rPr i="1" lang="en">
                <a:solidFill>
                  <a:srgbClr val="808080"/>
                </a:solidFill>
                <a:highlight>
                  <a:srgbClr val="FFFFFF"/>
                </a:highlight>
                <a:latin typeface="Consolas"/>
                <a:ea typeface="Consolas"/>
                <a:cs typeface="Consolas"/>
                <a:sym typeface="Consolas"/>
              </a:rPr>
              <a:t># reverse order (chronically ordered)</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xy = MinMaxScaler(xy)</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x = xy</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y = xy[:, [-</a:t>
            </a:r>
            <a:r>
              <a:rPr lang="en">
                <a:solidFill>
                  <a:srgbClr val="0000FF"/>
                </a:solidFill>
                <a:highlight>
                  <a:srgbClr val="FFFFFF"/>
                </a:highlight>
                <a:latin typeface="Consolas"/>
                <a:ea typeface="Consolas"/>
                <a:cs typeface="Consolas"/>
                <a:sym typeface="Consolas"/>
              </a:rPr>
              <a:t>1</a:t>
            </a:r>
            <a:r>
              <a:rPr lang="en">
                <a:solidFill>
                  <a:schemeClr val="dk1"/>
                </a:solidFill>
                <a:highlight>
                  <a:srgbClr val="FFFFFF"/>
                </a:highlight>
                <a:latin typeface="Consolas"/>
                <a:ea typeface="Consolas"/>
                <a:cs typeface="Consolas"/>
                <a:sym typeface="Consolas"/>
              </a:rPr>
              <a:t>]]  </a:t>
            </a:r>
            <a:r>
              <a:rPr i="1" lang="en">
                <a:solidFill>
                  <a:srgbClr val="808080"/>
                </a:solidFill>
                <a:highlight>
                  <a:srgbClr val="FFFFFF"/>
                </a:highlight>
                <a:latin typeface="Consolas"/>
                <a:ea typeface="Consolas"/>
                <a:cs typeface="Consolas"/>
                <a:sym typeface="Consolas"/>
              </a:rPr>
              <a:t># Close as label</a:t>
            </a:r>
          </a:p>
          <a:p>
            <a:pPr indent="0" lvl="0" marL="0" rtl="0">
              <a:lnSpc>
                <a:spcPct val="115000"/>
              </a:lnSpc>
              <a:spcBef>
                <a:spcPts val="0"/>
              </a:spcBef>
              <a:buNone/>
            </a:pPr>
            <a:r>
              <a:t/>
            </a:r>
            <a:endParaRPr>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dataX = []</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dataY = []</a:t>
            </a:r>
          </a:p>
          <a:p>
            <a:pPr indent="0" lvl="0" marL="0" rtl="0">
              <a:lnSpc>
                <a:spcPct val="115000"/>
              </a:lnSpc>
              <a:spcBef>
                <a:spcPts val="0"/>
              </a:spcBef>
              <a:buNone/>
            </a:pPr>
            <a:r>
              <a:rPr b="1" lang="en">
                <a:solidFill>
                  <a:srgbClr val="000080"/>
                </a:solidFill>
                <a:highlight>
                  <a:srgbClr val="FFFFFF"/>
                </a:highlight>
                <a:latin typeface="Consolas"/>
                <a:ea typeface="Consolas"/>
                <a:cs typeface="Consolas"/>
                <a:sym typeface="Consolas"/>
              </a:rPr>
              <a:t>for </a:t>
            </a:r>
            <a:r>
              <a:rPr lang="en">
                <a:solidFill>
                  <a:schemeClr val="dk1"/>
                </a:solidFill>
                <a:highlight>
                  <a:srgbClr val="FFFFFF"/>
                </a:highlight>
                <a:latin typeface="Consolas"/>
                <a:ea typeface="Consolas"/>
                <a:cs typeface="Consolas"/>
                <a:sym typeface="Consolas"/>
              </a:rPr>
              <a:t>i </a:t>
            </a:r>
            <a:r>
              <a:rPr b="1" lang="en">
                <a:solidFill>
                  <a:srgbClr val="000080"/>
                </a:solidFill>
                <a:highlight>
                  <a:srgbClr val="FFFFFF"/>
                </a:highlight>
                <a:latin typeface="Consolas"/>
                <a:ea typeface="Consolas"/>
                <a:cs typeface="Consolas"/>
                <a:sym typeface="Consolas"/>
              </a:rPr>
              <a:t>in </a:t>
            </a:r>
            <a:r>
              <a:rPr lang="en">
                <a:solidFill>
                  <a:srgbClr val="000080"/>
                </a:solidFill>
                <a:highlight>
                  <a:srgbClr val="FFFFFF"/>
                </a:highlight>
                <a:latin typeface="Consolas"/>
                <a:ea typeface="Consolas"/>
                <a:cs typeface="Consolas"/>
                <a:sym typeface="Consolas"/>
              </a:rPr>
              <a:t>range</a:t>
            </a:r>
            <a:r>
              <a:rPr lang="en">
                <a:solidFill>
                  <a:schemeClr val="dk1"/>
                </a:solidFill>
                <a:highlight>
                  <a:srgbClr val="FFFFFF"/>
                </a:highlight>
                <a:latin typeface="Consolas"/>
                <a:ea typeface="Consolas"/>
                <a:cs typeface="Consolas"/>
                <a:sym typeface="Consolas"/>
              </a:rPr>
              <a:t>(</a:t>
            </a:r>
            <a:r>
              <a:rPr lang="en">
                <a:solidFill>
                  <a:srgbClr val="0000FF"/>
                </a:solidFill>
                <a:highlight>
                  <a:srgbClr val="FFFFFF"/>
                </a:highlight>
                <a:latin typeface="Consolas"/>
                <a:ea typeface="Consolas"/>
                <a:cs typeface="Consolas"/>
                <a:sym typeface="Consolas"/>
              </a:rPr>
              <a:t>0</a:t>
            </a:r>
            <a:r>
              <a:rPr lang="en">
                <a:solidFill>
                  <a:schemeClr val="dk1"/>
                </a:solidFill>
                <a:highlight>
                  <a:srgbClr val="FFFFFF"/>
                </a:highlight>
                <a:latin typeface="Consolas"/>
                <a:ea typeface="Consolas"/>
                <a:cs typeface="Consolas"/>
                <a:sym typeface="Consolas"/>
              </a:rPr>
              <a:t>, </a:t>
            </a:r>
            <a:r>
              <a:rPr lang="en">
                <a:solidFill>
                  <a:srgbClr val="000080"/>
                </a:solidFill>
                <a:highlight>
                  <a:srgbClr val="FFFFFF"/>
                </a:highlight>
                <a:latin typeface="Consolas"/>
                <a:ea typeface="Consolas"/>
                <a:cs typeface="Consolas"/>
                <a:sym typeface="Consolas"/>
              </a:rPr>
              <a:t>len</a:t>
            </a:r>
            <a:r>
              <a:rPr lang="en">
                <a:solidFill>
                  <a:schemeClr val="dk1"/>
                </a:solidFill>
                <a:highlight>
                  <a:srgbClr val="FFFFFF"/>
                </a:highlight>
                <a:latin typeface="Consolas"/>
                <a:ea typeface="Consolas"/>
                <a:cs typeface="Consolas"/>
                <a:sym typeface="Consolas"/>
              </a:rPr>
              <a:t>(y) - seq_length):</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   _x = x[i:i + seq_length]</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   _y = y[i + seq_length]  </a:t>
            </a:r>
            <a:r>
              <a:rPr i="1" lang="en">
                <a:solidFill>
                  <a:srgbClr val="808080"/>
                </a:solidFill>
                <a:highlight>
                  <a:srgbClr val="FFFFFF"/>
                </a:highlight>
                <a:latin typeface="Consolas"/>
                <a:ea typeface="Consolas"/>
                <a:cs typeface="Consolas"/>
                <a:sym typeface="Consolas"/>
              </a:rPr>
              <a:t># Next close price</a:t>
            </a:r>
          </a:p>
          <a:p>
            <a:pPr indent="0" lvl="0" marL="0" rtl="0">
              <a:lnSpc>
                <a:spcPct val="115000"/>
              </a:lnSpc>
              <a:spcBef>
                <a:spcPts val="0"/>
              </a:spcBef>
              <a:buNone/>
            </a:pPr>
            <a:r>
              <a:rPr lang="en">
                <a:solidFill>
                  <a:srgbClr val="808080"/>
                </a:solidFill>
                <a:highlight>
                  <a:srgbClr val="FFFFFF"/>
                </a:highlight>
                <a:latin typeface="Consolas"/>
                <a:ea typeface="Consolas"/>
                <a:cs typeface="Consolas"/>
                <a:sym typeface="Consolas"/>
              </a:rPr>
              <a:t>   </a:t>
            </a:r>
            <a:r>
              <a:rPr lang="en">
                <a:solidFill>
                  <a:srgbClr val="000080"/>
                </a:solidFill>
                <a:highlight>
                  <a:srgbClr val="FFFFFF"/>
                </a:highlight>
                <a:latin typeface="Consolas"/>
                <a:ea typeface="Consolas"/>
                <a:cs typeface="Consolas"/>
                <a:sym typeface="Consolas"/>
              </a:rPr>
              <a:t>print</a:t>
            </a:r>
            <a:r>
              <a:rPr lang="en">
                <a:solidFill>
                  <a:schemeClr val="dk1"/>
                </a:solidFill>
                <a:highlight>
                  <a:srgbClr val="FFFFFF"/>
                </a:highlight>
                <a:latin typeface="Consolas"/>
                <a:ea typeface="Consolas"/>
                <a:cs typeface="Consolas"/>
                <a:sym typeface="Consolas"/>
              </a:rPr>
              <a:t>(_x, </a:t>
            </a:r>
            <a:r>
              <a:rPr b="1" lang="en">
                <a:solidFill>
                  <a:srgbClr val="008080"/>
                </a:solidFill>
                <a:highlight>
                  <a:srgbClr val="FFFFFF"/>
                </a:highlight>
                <a:latin typeface="Consolas"/>
                <a:ea typeface="Consolas"/>
                <a:cs typeface="Consolas"/>
                <a:sym typeface="Consolas"/>
              </a:rPr>
              <a:t>"-&gt;"</a:t>
            </a:r>
            <a:r>
              <a:rPr lang="en">
                <a:solidFill>
                  <a:schemeClr val="dk1"/>
                </a:solidFill>
                <a:highlight>
                  <a:srgbClr val="FFFFFF"/>
                </a:highlight>
                <a:latin typeface="Consolas"/>
                <a:ea typeface="Consolas"/>
                <a:cs typeface="Consolas"/>
                <a:sym typeface="Consolas"/>
              </a:rPr>
              <a:t>, _y)</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   dataX.append(_x)</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   dataY.append(_y)</a:t>
            </a:r>
          </a:p>
        </p:txBody>
      </p:sp>
      <p:sp>
        <p:nvSpPr>
          <p:cNvPr id="878" name="Shape 878"/>
          <p:cNvSpPr txBox="1"/>
          <p:nvPr/>
        </p:nvSpPr>
        <p:spPr>
          <a:xfrm>
            <a:off x="6102500" y="533400"/>
            <a:ext cx="2896500" cy="4404600"/>
          </a:xfrm>
          <a:prstGeom prst="rect">
            <a:avLst/>
          </a:prstGeom>
          <a:no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indent="4889500" lvl="0" rtl="0">
              <a:lnSpc>
                <a:spcPct val="115000"/>
              </a:lnSpc>
              <a:spcBef>
                <a:spcPts val="0"/>
              </a:spcBef>
              <a:buNone/>
            </a:pPr>
            <a:r>
              <a:rPr b="1" lang="en" sz="1100">
                <a:solidFill>
                  <a:srgbClr val="38761D"/>
                </a:solidFill>
              </a:rPr>
              <a:t>[</a:t>
            </a:r>
            <a:r>
              <a:rPr b="1" lang="en" sz="1100">
                <a:solidFill>
                  <a:srgbClr val="38761D"/>
                </a:solidFill>
              </a:rPr>
              <a:t>[ 0.186</a:t>
            </a:r>
            <a:r>
              <a:rPr b="1" lang="en" sz="1100">
                <a:solidFill>
                  <a:srgbClr val="38761D"/>
                </a:solidFill>
              </a:rPr>
              <a:t>67876</a:t>
            </a:r>
            <a:r>
              <a:rPr b="1" lang="en" sz="1100">
                <a:solidFill>
                  <a:srgbClr val="38761D"/>
                </a:solidFill>
              </a:rPr>
              <a:t>  0.209</a:t>
            </a:r>
            <a:r>
              <a:rPr b="1" lang="en" sz="1100">
                <a:solidFill>
                  <a:srgbClr val="38761D"/>
                </a:solidFill>
              </a:rPr>
              <a:t>48057</a:t>
            </a:r>
            <a:r>
              <a:rPr b="1" lang="en" sz="1100">
                <a:solidFill>
                  <a:srgbClr val="38761D"/>
                </a:solidFill>
              </a:rPr>
              <a:t>  0.208</a:t>
            </a:r>
            <a:r>
              <a:rPr b="1" lang="en" sz="1100">
                <a:solidFill>
                  <a:srgbClr val="38761D"/>
                </a:solidFill>
              </a:rPr>
              <a:t>78184</a:t>
            </a:r>
            <a:r>
              <a:rPr b="1" lang="en" sz="1100">
                <a:solidFill>
                  <a:srgbClr val="38761D"/>
                </a:solidFill>
              </a:rPr>
              <a:t>  0.         </a:t>
            </a:r>
            <a:r>
              <a:rPr b="1" lang="en" sz="1100">
                <a:solidFill>
                  <a:srgbClr val="38761D"/>
                </a:solidFill>
              </a:rPr>
              <a:t> </a:t>
            </a:r>
            <a:r>
              <a:rPr b="1" lang="en" sz="1100">
                <a:solidFill>
                  <a:srgbClr val="38761D"/>
                </a:solidFill>
              </a:rPr>
              <a:t>0.21744815]</a:t>
            </a:r>
          </a:p>
          <a:p>
            <a:pPr indent="4889500" lvl="0" rtl="0">
              <a:lnSpc>
                <a:spcPct val="115000"/>
              </a:lnSpc>
              <a:spcBef>
                <a:spcPts val="0"/>
              </a:spcBef>
              <a:buNone/>
            </a:pPr>
            <a:r>
              <a:t/>
            </a:r>
            <a:endParaRPr b="1" sz="1100">
              <a:solidFill>
                <a:srgbClr val="38761D"/>
              </a:solidFill>
            </a:endParaRPr>
          </a:p>
          <a:p>
            <a:pPr indent="0" lvl="0" marL="0" rtl="0">
              <a:lnSpc>
                <a:spcPct val="115000"/>
              </a:lnSpc>
              <a:spcBef>
                <a:spcPts val="0"/>
              </a:spcBef>
              <a:buNone/>
            </a:pPr>
            <a:r>
              <a:rPr b="1" lang="en" sz="1100">
                <a:solidFill>
                  <a:srgbClr val="38761D"/>
                </a:solidFill>
              </a:rPr>
              <a:t>[ 0.30697388  0.31463414  0.21899367  0.01247647  0.21698189]</a:t>
            </a:r>
          </a:p>
          <a:p>
            <a:pPr indent="0" lvl="0" marL="0" rtl="0">
              <a:lnSpc>
                <a:spcPct val="115000"/>
              </a:lnSpc>
              <a:spcBef>
                <a:spcPts val="0"/>
              </a:spcBef>
              <a:buNone/>
            </a:pPr>
            <a:r>
              <a:t/>
            </a:r>
            <a:endParaRPr b="1" sz="1100">
              <a:solidFill>
                <a:srgbClr val="38761D"/>
              </a:solidFill>
            </a:endParaRPr>
          </a:p>
          <a:p>
            <a:pPr indent="0" lvl="0" marL="0" rtl="0">
              <a:lnSpc>
                <a:spcPct val="115000"/>
              </a:lnSpc>
              <a:spcBef>
                <a:spcPts val="0"/>
              </a:spcBef>
              <a:buNone/>
            </a:pPr>
            <a:r>
              <a:rPr b="1" lang="en" sz="1100">
                <a:solidFill>
                  <a:srgbClr val="38761D"/>
                </a:solidFill>
              </a:rPr>
              <a:t>[ 0.21914211  0.26390721  0.2246864   0.45632338  0.22496747]</a:t>
            </a:r>
          </a:p>
          <a:p>
            <a:pPr indent="0" lvl="0" marL="0" rtl="0">
              <a:lnSpc>
                <a:spcPct val="115000"/>
              </a:lnSpc>
              <a:spcBef>
                <a:spcPts val="0"/>
              </a:spcBef>
              <a:buNone/>
            </a:pPr>
            <a:r>
              <a:t/>
            </a:r>
            <a:endParaRPr b="1" sz="1100">
              <a:solidFill>
                <a:srgbClr val="38761D"/>
              </a:solidFill>
            </a:endParaRPr>
          </a:p>
          <a:p>
            <a:pPr indent="0" lvl="0" marL="0" rtl="0">
              <a:lnSpc>
                <a:spcPct val="115000"/>
              </a:lnSpc>
              <a:spcBef>
                <a:spcPts val="0"/>
              </a:spcBef>
              <a:buNone/>
            </a:pPr>
            <a:r>
              <a:rPr b="1" lang="en" sz="1100">
                <a:solidFill>
                  <a:srgbClr val="38761D"/>
                </a:solidFill>
              </a:rPr>
              <a:t>[ 0.23312993  0.23641916  0.16268272  0.57017119  0.14744274]</a:t>
            </a:r>
          </a:p>
          <a:p>
            <a:pPr indent="0" lvl="0" marL="0" rtl="0">
              <a:lnSpc>
                <a:spcPct val="115000"/>
              </a:lnSpc>
              <a:spcBef>
                <a:spcPts val="0"/>
              </a:spcBef>
              <a:buNone/>
            </a:pPr>
            <a:r>
              <a:t/>
            </a:r>
            <a:endParaRPr b="1" sz="1100">
              <a:solidFill>
                <a:srgbClr val="38761D"/>
              </a:solidFill>
            </a:endParaRPr>
          </a:p>
          <a:p>
            <a:pPr indent="0" lvl="0" marL="0" rtl="0">
              <a:lnSpc>
                <a:spcPct val="115000"/>
              </a:lnSpc>
              <a:spcBef>
                <a:spcPts val="0"/>
              </a:spcBef>
              <a:buNone/>
            </a:pPr>
            <a:r>
              <a:rPr b="1" lang="en" sz="1100">
                <a:solidFill>
                  <a:srgbClr val="38761D"/>
                </a:solidFill>
              </a:rPr>
              <a:t>[ 0.13431201  0.15175877  0.11617252  0.39380658  0.13289962]</a:t>
            </a:r>
          </a:p>
          <a:p>
            <a:pPr indent="4889500" lvl="0" rtl="0">
              <a:lnSpc>
                <a:spcPct val="115000"/>
              </a:lnSpc>
              <a:spcBef>
                <a:spcPts val="0"/>
              </a:spcBef>
              <a:buNone/>
            </a:pPr>
            <a:r>
              <a:rPr b="1" lang="en" sz="1100">
                <a:solidFill>
                  <a:srgbClr val="38761D"/>
                </a:solidFill>
              </a:rPr>
              <a:t> [ 0.13973232  0.17060429  0.15860382  0.28173344  0.18171679]</a:t>
            </a:r>
          </a:p>
          <a:p>
            <a:pPr indent="4889500" lvl="0" rtl="0">
              <a:lnSpc>
                <a:spcPct val="115000"/>
              </a:lnSpc>
              <a:spcBef>
                <a:spcPts val="0"/>
              </a:spcBef>
              <a:buNone/>
            </a:pPr>
            <a:r>
              <a:rPr b="1" lang="en" sz="1100">
                <a:solidFill>
                  <a:srgbClr val="38761D"/>
                </a:solidFill>
              </a:rPr>
              <a:t> [ 0.18933069  0.20057799  0.19187983  0.29783096  0.2086465 ]] </a:t>
            </a:r>
          </a:p>
          <a:p>
            <a:pPr indent="4889500" lvl="0" rtl="0">
              <a:lnSpc>
                <a:spcPct val="115000"/>
              </a:lnSpc>
              <a:spcBef>
                <a:spcPts val="0"/>
              </a:spcBef>
              <a:buNone/>
            </a:pPr>
            <a:r>
              <a:rPr b="1" lang="en" sz="1100">
                <a:solidFill>
                  <a:srgbClr val="38761D"/>
                </a:solidFill>
              </a:rPr>
              <a:t>--&gt; [ 0.14106001]</a:t>
            </a:r>
          </a:p>
        </p:txBody>
      </p:sp>
      <p:sp>
        <p:nvSpPr>
          <p:cNvPr id="879" name="Shape 879"/>
          <p:cNvSpPr txBox="1"/>
          <p:nvPr/>
        </p:nvSpPr>
        <p:spPr>
          <a:xfrm>
            <a:off x="2498350" y="4890000"/>
            <a:ext cx="6917100" cy="319200"/>
          </a:xfrm>
          <a:prstGeom prst="rect">
            <a:avLst/>
          </a:prstGeom>
          <a:noFill/>
          <a:ln>
            <a:noFill/>
          </a:ln>
        </p:spPr>
        <p:txBody>
          <a:bodyPr anchorCtr="0" anchor="ctr" bIns="91425" lIns="91425" rIns="91425" tIns="91425">
            <a:noAutofit/>
          </a:bodyPr>
          <a:lstStyle/>
          <a:p>
            <a:pPr lvl="0" rtl="0">
              <a:spcBef>
                <a:spcPts val="0"/>
              </a:spcBef>
              <a:buNone/>
            </a:pPr>
            <a:r>
              <a:rPr lang="en" sz="1200" u="sng">
                <a:solidFill>
                  <a:schemeClr val="hlink"/>
                </a:solidFill>
                <a:hlinkClick r:id="rId3"/>
              </a:rPr>
              <a:t>https://github.com/hunkim/DeepLearningZeroToAll/blob/master/lab-12-5-rnn_stock_prediction.py</a:t>
            </a:r>
            <a:r>
              <a:rPr lang="en" sz="1200">
                <a:solidFill>
                  <a:schemeClr val="dk1"/>
                </a:solidFill>
              </a:rPr>
              <a:t> </a:t>
            </a: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3" name="Shape 883"/>
        <p:cNvGrpSpPr/>
        <p:nvPr/>
      </p:nvGrpSpPr>
      <p:grpSpPr>
        <a:xfrm>
          <a:off x="0" y="0"/>
          <a:ext cx="0" cy="0"/>
          <a:chOff x="0" y="0"/>
          <a:chExt cx="0" cy="0"/>
        </a:xfrm>
      </p:grpSpPr>
      <p:sp>
        <p:nvSpPr>
          <p:cNvPr id="884" name="Shape 884"/>
          <p:cNvSpPr txBox="1"/>
          <p:nvPr>
            <p:ph type="title"/>
          </p:nvPr>
        </p:nvSpPr>
        <p:spPr>
          <a:xfrm>
            <a:off x="-8200" y="-18450"/>
            <a:ext cx="6773100" cy="1108500"/>
          </a:xfrm>
          <a:prstGeom prst="rect">
            <a:avLst/>
          </a:prstGeom>
        </p:spPr>
        <p:txBody>
          <a:bodyPr anchorCtr="0" anchor="ctr" bIns="34275" lIns="34275" rIns="34275" tIns="34275">
            <a:noAutofit/>
          </a:bodyPr>
          <a:lstStyle/>
          <a:p>
            <a:pPr lvl="0">
              <a:spcBef>
                <a:spcPts val="0"/>
              </a:spcBef>
              <a:buNone/>
            </a:pPr>
            <a:r>
              <a:rPr lang="en"/>
              <a:t>Training and test datasets</a:t>
            </a:r>
          </a:p>
        </p:txBody>
      </p:sp>
      <p:sp>
        <p:nvSpPr>
          <p:cNvPr id="885" name="Shape 885"/>
          <p:cNvSpPr txBox="1"/>
          <p:nvPr/>
        </p:nvSpPr>
        <p:spPr>
          <a:xfrm>
            <a:off x="525525" y="1330600"/>
            <a:ext cx="8352600" cy="3734700"/>
          </a:xfrm>
          <a:prstGeom prst="rect">
            <a:avLst/>
          </a:prstGeom>
          <a:noFill/>
          <a:ln>
            <a:noFill/>
          </a:ln>
        </p:spPr>
        <p:txBody>
          <a:bodyPr anchorCtr="0" anchor="ctr" bIns="91425" lIns="91425" rIns="91425" tIns="91425">
            <a:noAutofit/>
          </a:bodyPr>
          <a:lstStyle/>
          <a:p>
            <a:pPr indent="0" lvl="0" marL="0" rtl="0">
              <a:lnSpc>
                <a:spcPct val="115000"/>
              </a:lnSpc>
              <a:spcBef>
                <a:spcPts val="0"/>
              </a:spcBef>
              <a:buNone/>
            </a:pPr>
            <a:r>
              <a:rPr i="1" lang="en" sz="1800">
                <a:solidFill>
                  <a:srgbClr val="808080"/>
                </a:solidFill>
                <a:highlight>
                  <a:srgbClr val="FFFFFF"/>
                </a:highlight>
                <a:latin typeface="Consolas"/>
                <a:ea typeface="Consolas"/>
                <a:cs typeface="Consolas"/>
                <a:sym typeface="Consolas"/>
              </a:rPr>
              <a:t># split to train and testing</a:t>
            </a:r>
          </a:p>
          <a:p>
            <a:pPr indent="0" lvl="0" marL="0" rtl="0">
              <a:lnSpc>
                <a:spcPct val="115000"/>
              </a:lnSpc>
              <a:spcBef>
                <a:spcPts val="0"/>
              </a:spcBef>
              <a:buNone/>
            </a:pPr>
            <a:r>
              <a:rPr lang="en" sz="1800">
                <a:solidFill>
                  <a:schemeClr val="dk1"/>
                </a:solidFill>
                <a:highlight>
                  <a:srgbClr val="FFFFFF"/>
                </a:highlight>
                <a:latin typeface="Consolas"/>
                <a:ea typeface="Consolas"/>
                <a:cs typeface="Consolas"/>
                <a:sym typeface="Consolas"/>
              </a:rPr>
              <a:t>train_size = </a:t>
            </a:r>
            <a:r>
              <a:rPr lang="en" sz="1800">
                <a:solidFill>
                  <a:srgbClr val="000080"/>
                </a:solidFill>
                <a:highlight>
                  <a:srgbClr val="FFFFFF"/>
                </a:highlight>
                <a:latin typeface="Consolas"/>
                <a:ea typeface="Consolas"/>
                <a:cs typeface="Consolas"/>
                <a:sym typeface="Consolas"/>
              </a:rPr>
              <a:t>int</a:t>
            </a:r>
            <a:r>
              <a:rPr lang="en" sz="1800">
                <a:solidFill>
                  <a:schemeClr val="dk1"/>
                </a:solidFill>
                <a:highlight>
                  <a:srgbClr val="FFFFFF"/>
                </a:highlight>
                <a:latin typeface="Consolas"/>
                <a:ea typeface="Consolas"/>
                <a:cs typeface="Consolas"/>
                <a:sym typeface="Consolas"/>
              </a:rPr>
              <a:t>(</a:t>
            </a:r>
            <a:r>
              <a:rPr lang="en" sz="1800">
                <a:solidFill>
                  <a:srgbClr val="000080"/>
                </a:solidFill>
                <a:highlight>
                  <a:srgbClr val="FFFFFF"/>
                </a:highlight>
                <a:latin typeface="Consolas"/>
                <a:ea typeface="Consolas"/>
                <a:cs typeface="Consolas"/>
                <a:sym typeface="Consolas"/>
              </a:rPr>
              <a:t>len</a:t>
            </a:r>
            <a:r>
              <a:rPr lang="en" sz="1800">
                <a:solidFill>
                  <a:schemeClr val="dk1"/>
                </a:solidFill>
                <a:highlight>
                  <a:srgbClr val="FFFFFF"/>
                </a:highlight>
                <a:latin typeface="Consolas"/>
                <a:ea typeface="Consolas"/>
                <a:cs typeface="Consolas"/>
                <a:sym typeface="Consolas"/>
              </a:rPr>
              <a:t>(dataY) * </a:t>
            </a:r>
            <a:r>
              <a:rPr lang="en" sz="1800">
                <a:solidFill>
                  <a:srgbClr val="0000FF"/>
                </a:solidFill>
                <a:highlight>
                  <a:srgbClr val="FFFFFF"/>
                </a:highlight>
                <a:latin typeface="Consolas"/>
                <a:ea typeface="Consolas"/>
                <a:cs typeface="Consolas"/>
                <a:sym typeface="Consolas"/>
              </a:rPr>
              <a:t>0.7</a:t>
            </a:r>
            <a:r>
              <a:rPr lang="en" sz="18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 sz="1800">
                <a:solidFill>
                  <a:schemeClr val="dk1"/>
                </a:solidFill>
                <a:highlight>
                  <a:srgbClr val="FFFFFF"/>
                </a:highlight>
                <a:latin typeface="Consolas"/>
                <a:ea typeface="Consolas"/>
                <a:cs typeface="Consolas"/>
                <a:sym typeface="Consolas"/>
              </a:rPr>
              <a:t>test_size = </a:t>
            </a:r>
            <a:r>
              <a:rPr lang="en" sz="1800">
                <a:solidFill>
                  <a:srgbClr val="000080"/>
                </a:solidFill>
                <a:highlight>
                  <a:srgbClr val="FFFFFF"/>
                </a:highlight>
                <a:latin typeface="Consolas"/>
                <a:ea typeface="Consolas"/>
                <a:cs typeface="Consolas"/>
                <a:sym typeface="Consolas"/>
              </a:rPr>
              <a:t>len</a:t>
            </a:r>
            <a:r>
              <a:rPr lang="en" sz="1800">
                <a:solidFill>
                  <a:schemeClr val="dk1"/>
                </a:solidFill>
                <a:highlight>
                  <a:srgbClr val="FFFFFF"/>
                </a:highlight>
                <a:latin typeface="Consolas"/>
                <a:ea typeface="Consolas"/>
                <a:cs typeface="Consolas"/>
                <a:sym typeface="Consolas"/>
              </a:rPr>
              <a:t>(dataY) - train_size</a:t>
            </a:r>
          </a:p>
          <a:p>
            <a:pPr indent="0" lvl="0" marL="0" rtl="0">
              <a:lnSpc>
                <a:spcPct val="115000"/>
              </a:lnSpc>
              <a:spcBef>
                <a:spcPts val="0"/>
              </a:spcBef>
              <a:buNone/>
            </a:pPr>
            <a:r>
              <a:rPr lang="en" sz="1800">
                <a:solidFill>
                  <a:schemeClr val="dk1"/>
                </a:solidFill>
                <a:highlight>
                  <a:srgbClr val="FFFFFF"/>
                </a:highlight>
                <a:latin typeface="Consolas"/>
                <a:ea typeface="Consolas"/>
                <a:cs typeface="Consolas"/>
                <a:sym typeface="Consolas"/>
              </a:rPr>
              <a:t>trainX, testX = np.array(dataX[</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:train_size]), </a:t>
            </a:r>
          </a:p>
          <a:p>
            <a:pPr indent="0" lvl="0" marL="0" rtl="0">
              <a:lnSpc>
                <a:spcPct val="115000"/>
              </a:lnSpc>
              <a:spcBef>
                <a:spcPts val="0"/>
              </a:spcBef>
              <a:buNone/>
            </a:pPr>
            <a:r>
              <a:rPr lang="en" sz="1800">
                <a:solidFill>
                  <a:schemeClr val="dk1"/>
                </a:solidFill>
                <a:highlight>
                  <a:srgbClr val="FFFFFF"/>
                </a:highlight>
                <a:latin typeface="Consolas"/>
                <a:ea typeface="Consolas"/>
                <a:cs typeface="Consolas"/>
                <a:sym typeface="Consolas"/>
              </a:rPr>
              <a:t>                np.array(dataX[train_size:</a:t>
            </a:r>
            <a:r>
              <a:rPr lang="en" sz="1800">
                <a:solidFill>
                  <a:srgbClr val="000080"/>
                </a:solidFill>
                <a:highlight>
                  <a:srgbClr val="FFFFFF"/>
                </a:highlight>
                <a:latin typeface="Consolas"/>
                <a:ea typeface="Consolas"/>
                <a:cs typeface="Consolas"/>
                <a:sym typeface="Consolas"/>
              </a:rPr>
              <a:t>len</a:t>
            </a:r>
            <a:r>
              <a:rPr lang="en" sz="1800">
                <a:solidFill>
                  <a:schemeClr val="dk1"/>
                </a:solidFill>
                <a:highlight>
                  <a:srgbClr val="FFFFFF"/>
                </a:highlight>
                <a:latin typeface="Consolas"/>
                <a:ea typeface="Consolas"/>
                <a:cs typeface="Consolas"/>
                <a:sym typeface="Consolas"/>
              </a:rPr>
              <a:t>(dataX)])</a:t>
            </a:r>
          </a:p>
          <a:p>
            <a:pPr indent="0" lvl="0" marL="0" rtl="0">
              <a:lnSpc>
                <a:spcPct val="115000"/>
              </a:lnSpc>
              <a:spcBef>
                <a:spcPts val="0"/>
              </a:spcBef>
              <a:buNone/>
            </a:pPr>
            <a:r>
              <a:rPr lang="en" sz="1800">
                <a:solidFill>
                  <a:schemeClr val="dk1"/>
                </a:solidFill>
                <a:highlight>
                  <a:srgbClr val="FFFFFF"/>
                </a:highlight>
                <a:latin typeface="Consolas"/>
                <a:ea typeface="Consolas"/>
                <a:cs typeface="Consolas"/>
                <a:sym typeface="Consolas"/>
              </a:rPr>
              <a:t>trainY, testY = np.array(dataY[</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:train_size]), </a:t>
            </a:r>
          </a:p>
          <a:p>
            <a:pPr indent="0" lvl="0" marL="0" rtl="0">
              <a:lnSpc>
                <a:spcPct val="115000"/>
              </a:lnSpc>
              <a:spcBef>
                <a:spcPts val="0"/>
              </a:spcBef>
              <a:buNone/>
            </a:pPr>
            <a:r>
              <a:rPr lang="en" sz="1800">
                <a:solidFill>
                  <a:schemeClr val="dk1"/>
                </a:solidFill>
                <a:highlight>
                  <a:srgbClr val="FFFFFF"/>
                </a:highlight>
                <a:latin typeface="Consolas"/>
                <a:ea typeface="Consolas"/>
                <a:cs typeface="Consolas"/>
                <a:sym typeface="Consolas"/>
              </a:rPr>
              <a:t>                np.array(dataY[train_size:</a:t>
            </a:r>
            <a:r>
              <a:rPr lang="en" sz="1800">
                <a:solidFill>
                  <a:srgbClr val="000080"/>
                </a:solidFill>
                <a:highlight>
                  <a:srgbClr val="FFFFFF"/>
                </a:highlight>
                <a:latin typeface="Consolas"/>
                <a:ea typeface="Consolas"/>
                <a:cs typeface="Consolas"/>
                <a:sym typeface="Consolas"/>
              </a:rPr>
              <a:t>len</a:t>
            </a:r>
            <a:r>
              <a:rPr lang="en" sz="1800">
                <a:solidFill>
                  <a:schemeClr val="dk1"/>
                </a:solidFill>
                <a:highlight>
                  <a:srgbClr val="FFFFFF"/>
                </a:highlight>
                <a:latin typeface="Consolas"/>
                <a:ea typeface="Consolas"/>
                <a:cs typeface="Consolas"/>
                <a:sym typeface="Consolas"/>
              </a:rPr>
              <a:t>(dataY)])</a:t>
            </a:r>
          </a:p>
          <a:p>
            <a:pPr indent="0" lvl="0" marL="0" rtl="0">
              <a:lnSpc>
                <a:spcPct val="115000"/>
              </a:lnSpc>
              <a:spcBef>
                <a:spcPts val="0"/>
              </a:spcBef>
              <a:buNone/>
            </a:pPr>
            <a:r>
              <a:t/>
            </a:r>
            <a:endParaRPr sz="18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i="1" lang="en" sz="1800">
                <a:solidFill>
                  <a:srgbClr val="808080"/>
                </a:solidFill>
                <a:highlight>
                  <a:srgbClr val="FFFFFF"/>
                </a:highlight>
                <a:latin typeface="Consolas"/>
                <a:ea typeface="Consolas"/>
                <a:cs typeface="Consolas"/>
                <a:sym typeface="Consolas"/>
              </a:rPr>
              <a:t># input placeholders</a:t>
            </a:r>
          </a:p>
          <a:p>
            <a:pPr indent="0" lvl="0" marL="0" rtl="0">
              <a:lnSpc>
                <a:spcPct val="115000"/>
              </a:lnSpc>
              <a:spcBef>
                <a:spcPts val="0"/>
              </a:spcBef>
              <a:buNone/>
            </a:pPr>
            <a:r>
              <a:rPr lang="en" sz="1800">
                <a:solidFill>
                  <a:schemeClr val="dk1"/>
                </a:solidFill>
                <a:highlight>
                  <a:srgbClr val="FFFFFF"/>
                </a:highlight>
                <a:latin typeface="Consolas"/>
                <a:ea typeface="Consolas"/>
                <a:cs typeface="Consolas"/>
                <a:sym typeface="Consolas"/>
              </a:rPr>
              <a:t>X = tf.placeholder(tf.float32, [</a:t>
            </a:r>
            <a:r>
              <a:rPr b="1" lang="en" sz="1800">
                <a:solidFill>
                  <a:srgbClr val="000080"/>
                </a:solidFill>
                <a:highlight>
                  <a:srgbClr val="FFFFFF"/>
                </a:highlight>
                <a:latin typeface="Consolas"/>
                <a:ea typeface="Consolas"/>
                <a:cs typeface="Consolas"/>
                <a:sym typeface="Consolas"/>
              </a:rPr>
              <a:t>None</a:t>
            </a:r>
            <a:r>
              <a:rPr lang="en" sz="1800">
                <a:solidFill>
                  <a:schemeClr val="dk1"/>
                </a:solidFill>
                <a:highlight>
                  <a:srgbClr val="FFFFFF"/>
                </a:highlight>
                <a:latin typeface="Consolas"/>
                <a:ea typeface="Consolas"/>
                <a:cs typeface="Consolas"/>
                <a:sym typeface="Consolas"/>
              </a:rPr>
              <a:t>, seq_length, data_dim])</a:t>
            </a:r>
          </a:p>
          <a:p>
            <a:pPr indent="0" lvl="0" marL="0" rtl="0">
              <a:lnSpc>
                <a:spcPct val="115000"/>
              </a:lnSpc>
              <a:spcBef>
                <a:spcPts val="0"/>
              </a:spcBef>
              <a:buNone/>
            </a:pPr>
            <a:r>
              <a:rPr lang="en" sz="1800">
                <a:solidFill>
                  <a:schemeClr val="dk1"/>
                </a:solidFill>
                <a:highlight>
                  <a:srgbClr val="FFFFFF"/>
                </a:highlight>
                <a:latin typeface="Consolas"/>
                <a:ea typeface="Consolas"/>
                <a:cs typeface="Consolas"/>
                <a:sym typeface="Consolas"/>
              </a:rPr>
              <a:t>Y = tf.placeholder(tf.float32, [</a:t>
            </a:r>
            <a:r>
              <a:rPr b="1" lang="en" sz="1800">
                <a:solidFill>
                  <a:srgbClr val="000080"/>
                </a:solidFill>
                <a:highlight>
                  <a:srgbClr val="FFFFFF"/>
                </a:highlight>
                <a:latin typeface="Consolas"/>
                <a:ea typeface="Consolas"/>
                <a:cs typeface="Consolas"/>
                <a:sym typeface="Consolas"/>
              </a:rPr>
              <a:t>None</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1</a:t>
            </a:r>
            <a:r>
              <a:rPr lang="en" sz="1800">
                <a:solidFill>
                  <a:schemeClr val="dk1"/>
                </a:solidFill>
                <a:highlight>
                  <a:srgbClr val="FFFFFF"/>
                </a:highlight>
                <a:latin typeface="Consolas"/>
                <a:ea typeface="Consolas"/>
                <a:cs typeface="Consolas"/>
                <a:sym typeface="Consolas"/>
              </a:rPr>
              <a:t>])</a:t>
            </a:r>
          </a:p>
        </p:txBody>
      </p:sp>
      <p:sp>
        <p:nvSpPr>
          <p:cNvPr id="886" name="Shape 886"/>
          <p:cNvSpPr txBox="1"/>
          <p:nvPr/>
        </p:nvSpPr>
        <p:spPr>
          <a:xfrm>
            <a:off x="2498350" y="4890000"/>
            <a:ext cx="6917100" cy="319200"/>
          </a:xfrm>
          <a:prstGeom prst="rect">
            <a:avLst/>
          </a:prstGeom>
          <a:noFill/>
          <a:ln>
            <a:noFill/>
          </a:ln>
        </p:spPr>
        <p:txBody>
          <a:bodyPr anchorCtr="0" anchor="ctr" bIns="91425" lIns="91425" rIns="91425" tIns="91425">
            <a:noAutofit/>
          </a:bodyPr>
          <a:lstStyle/>
          <a:p>
            <a:pPr lvl="0" rtl="0">
              <a:spcBef>
                <a:spcPts val="0"/>
              </a:spcBef>
              <a:buNone/>
            </a:pPr>
            <a:r>
              <a:rPr lang="en" sz="1200" u="sng">
                <a:solidFill>
                  <a:schemeClr val="hlink"/>
                </a:solidFill>
                <a:hlinkClick r:id="rId3"/>
              </a:rPr>
              <a:t>https://github.com/hunkim/DeepLearningZeroToAll/blob/master/lab-12-5-rnn_stock_prediction.py</a:t>
            </a:r>
            <a:r>
              <a:rPr lang="en" sz="1200">
                <a:solidFill>
                  <a:schemeClr val="dk1"/>
                </a:solidFill>
              </a:rPr>
              <a:t> </a:t>
            </a: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0" name="Shape 890"/>
        <p:cNvGrpSpPr/>
        <p:nvPr/>
      </p:nvGrpSpPr>
      <p:grpSpPr>
        <a:xfrm>
          <a:off x="0" y="0"/>
          <a:ext cx="0" cy="0"/>
          <a:chOff x="0" y="0"/>
          <a:chExt cx="0" cy="0"/>
        </a:xfrm>
      </p:grpSpPr>
      <p:sp>
        <p:nvSpPr>
          <p:cNvPr id="891" name="Shape 891"/>
          <p:cNvSpPr txBox="1"/>
          <p:nvPr>
            <p:ph type="title"/>
          </p:nvPr>
        </p:nvSpPr>
        <p:spPr>
          <a:xfrm>
            <a:off x="-8188" y="-94654"/>
            <a:ext cx="9160500" cy="1285800"/>
          </a:xfrm>
          <a:prstGeom prst="rect">
            <a:avLst/>
          </a:prstGeom>
        </p:spPr>
        <p:txBody>
          <a:bodyPr anchorCtr="0" anchor="ctr" bIns="34275" lIns="34275" rIns="34275" tIns="34275">
            <a:noAutofit/>
          </a:bodyPr>
          <a:lstStyle/>
          <a:p>
            <a:pPr lvl="0">
              <a:spcBef>
                <a:spcPts val="0"/>
              </a:spcBef>
              <a:buNone/>
            </a:pPr>
            <a:r>
              <a:rPr lang="en"/>
              <a:t>LSTM and Loss </a:t>
            </a:r>
          </a:p>
        </p:txBody>
      </p:sp>
      <p:sp>
        <p:nvSpPr>
          <p:cNvPr id="892" name="Shape 892"/>
          <p:cNvSpPr txBox="1"/>
          <p:nvPr/>
        </p:nvSpPr>
        <p:spPr>
          <a:xfrm>
            <a:off x="0" y="903900"/>
            <a:ext cx="9144000" cy="3919200"/>
          </a:xfrm>
          <a:prstGeom prst="rect">
            <a:avLst/>
          </a:prstGeom>
          <a:noFill/>
          <a:ln>
            <a:noFill/>
          </a:ln>
        </p:spPr>
        <p:txBody>
          <a:bodyPr anchorCtr="0" anchor="ctr" bIns="91425" lIns="91425" rIns="91425" tIns="91425">
            <a:noAutofit/>
          </a:bodyPr>
          <a:lstStyle/>
          <a:p>
            <a:pPr indent="0" lvl="0" marL="0" rtl="0">
              <a:lnSpc>
                <a:spcPct val="115000"/>
              </a:lnSpc>
              <a:spcBef>
                <a:spcPts val="0"/>
              </a:spcBef>
              <a:buNone/>
            </a:pPr>
            <a:r>
              <a:rPr i="1" lang="en" sz="1600">
                <a:solidFill>
                  <a:srgbClr val="808080"/>
                </a:solidFill>
                <a:highlight>
                  <a:srgbClr val="FFFFFF"/>
                </a:highlight>
                <a:latin typeface="Consolas"/>
                <a:ea typeface="Consolas"/>
                <a:cs typeface="Consolas"/>
                <a:sym typeface="Consolas"/>
              </a:rPr>
              <a:t># input placeholders</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X = tf.placeholder(tf.float32, [</a:t>
            </a:r>
            <a:r>
              <a:rPr b="1" lang="en" sz="1600">
                <a:solidFill>
                  <a:srgbClr val="000080"/>
                </a:solidFill>
                <a:highlight>
                  <a:srgbClr val="FFFFFF"/>
                </a:highlight>
                <a:latin typeface="Consolas"/>
                <a:ea typeface="Consolas"/>
                <a:cs typeface="Consolas"/>
                <a:sym typeface="Consolas"/>
              </a:rPr>
              <a:t>None</a:t>
            </a:r>
            <a:r>
              <a:rPr lang="en" sz="1600">
                <a:solidFill>
                  <a:schemeClr val="dk1"/>
                </a:solidFill>
                <a:highlight>
                  <a:srgbClr val="FFFFFF"/>
                </a:highlight>
                <a:latin typeface="Consolas"/>
                <a:ea typeface="Consolas"/>
                <a:cs typeface="Consolas"/>
                <a:sym typeface="Consolas"/>
              </a:rPr>
              <a:t>, seq_length, data_dim])</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Y = tf.placeholder(tf.float32, [</a:t>
            </a:r>
            <a:r>
              <a:rPr b="1" lang="en" sz="1600">
                <a:solidFill>
                  <a:srgbClr val="000080"/>
                </a:solidFill>
                <a:highlight>
                  <a:srgbClr val="FFFFFF"/>
                </a:highlight>
                <a:latin typeface="Consolas"/>
                <a:ea typeface="Consolas"/>
                <a:cs typeface="Consolas"/>
                <a:sym typeface="Consolas"/>
              </a:rPr>
              <a:t>None</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1</a:t>
            </a:r>
            <a:r>
              <a:rPr lang="en" sz="16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cell = tf.contrib.rnn.BasicLSTMCell(</a:t>
            </a:r>
            <a:r>
              <a:rPr lang="en" sz="1600">
                <a:solidFill>
                  <a:srgbClr val="660099"/>
                </a:solidFill>
                <a:highlight>
                  <a:srgbClr val="FFFFFF"/>
                </a:highlight>
                <a:latin typeface="Consolas"/>
                <a:ea typeface="Consolas"/>
                <a:cs typeface="Consolas"/>
                <a:sym typeface="Consolas"/>
              </a:rPr>
              <a:t>num_units</a:t>
            </a:r>
            <a:r>
              <a:rPr lang="en" sz="1600">
                <a:solidFill>
                  <a:schemeClr val="dk1"/>
                </a:solidFill>
                <a:highlight>
                  <a:srgbClr val="FFFFFF"/>
                </a:highlight>
                <a:latin typeface="Consolas"/>
                <a:ea typeface="Consolas"/>
                <a:cs typeface="Consolas"/>
                <a:sym typeface="Consolas"/>
              </a:rPr>
              <a:t>=hidden_dim, </a:t>
            </a:r>
            <a:r>
              <a:rPr lang="en" sz="1600">
                <a:solidFill>
                  <a:srgbClr val="660099"/>
                </a:solidFill>
                <a:highlight>
                  <a:srgbClr val="FFFFFF"/>
                </a:highlight>
                <a:latin typeface="Consolas"/>
                <a:ea typeface="Consolas"/>
                <a:cs typeface="Consolas"/>
                <a:sym typeface="Consolas"/>
              </a:rPr>
              <a:t>state_is_tuple</a:t>
            </a:r>
            <a:r>
              <a:rPr lang="en" sz="1600">
                <a:solidFill>
                  <a:schemeClr val="dk1"/>
                </a:solidFill>
                <a:highlight>
                  <a:srgbClr val="FFFFFF"/>
                </a:highlight>
                <a:latin typeface="Consolas"/>
                <a:ea typeface="Consolas"/>
                <a:cs typeface="Consolas"/>
                <a:sym typeface="Consolas"/>
              </a:rPr>
              <a:t>=</a:t>
            </a:r>
            <a:r>
              <a:rPr b="1" lang="en" sz="1600">
                <a:solidFill>
                  <a:srgbClr val="000080"/>
                </a:solidFill>
                <a:highlight>
                  <a:srgbClr val="FFFFFF"/>
                </a:highlight>
                <a:latin typeface="Consolas"/>
                <a:ea typeface="Consolas"/>
                <a:cs typeface="Consolas"/>
                <a:sym typeface="Consolas"/>
              </a:rPr>
              <a:t>True</a:t>
            </a:r>
            <a:r>
              <a:rPr lang="en" sz="16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outputs, _states = tf.nn.dynamic_rnn(cell, X, </a:t>
            </a:r>
            <a:r>
              <a:rPr lang="en" sz="1600">
                <a:solidFill>
                  <a:srgbClr val="660099"/>
                </a:solidFill>
                <a:highlight>
                  <a:srgbClr val="FFFFFF"/>
                </a:highlight>
                <a:latin typeface="Consolas"/>
                <a:ea typeface="Consolas"/>
                <a:cs typeface="Consolas"/>
                <a:sym typeface="Consolas"/>
              </a:rPr>
              <a:t>dtype</a:t>
            </a:r>
            <a:r>
              <a:rPr lang="en" sz="1600">
                <a:solidFill>
                  <a:schemeClr val="dk1"/>
                </a:solidFill>
                <a:highlight>
                  <a:srgbClr val="FFFFFF"/>
                </a:highlight>
                <a:latin typeface="Consolas"/>
                <a:ea typeface="Consolas"/>
                <a:cs typeface="Consolas"/>
                <a:sym typeface="Consolas"/>
              </a:rPr>
              <a:t>=tf.float32)</a:t>
            </a:r>
          </a:p>
          <a:p>
            <a:pPr indent="-69850" lvl="0" marL="0" rtl="0">
              <a:lnSpc>
                <a:spcPct val="115000"/>
              </a:lnSpc>
              <a:spcBef>
                <a:spcPts val="0"/>
              </a:spcBef>
              <a:buClr>
                <a:schemeClr val="dk1"/>
              </a:buClr>
              <a:buSzPct val="68750"/>
              <a:buFont typeface="Arial"/>
              <a:buNone/>
            </a:pPr>
            <a:r>
              <a:rPr lang="en" sz="1600">
                <a:solidFill>
                  <a:schemeClr val="dk1"/>
                </a:solidFill>
                <a:highlight>
                  <a:srgbClr val="FFFFFF"/>
                </a:highlight>
                <a:latin typeface="Consolas"/>
                <a:ea typeface="Consolas"/>
                <a:cs typeface="Consolas"/>
                <a:sym typeface="Consolas"/>
              </a:rPr>
              <a:t>Y_pred = tf.contrib.layers.fully_connected(</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outputs[:, -</a:t>
            </a:r>
            <a:r>
              <a:rPr lang="en" sz="1600">
                <a:solidFill>
                  <a:srgbClr val="0000FF"/>
                </a:solidFill>
                <a:highlight>
                  <a:srgbClr val="FFFFFF"/>
                </a:highlight>
                <a:latin typeface="Consolas"/>
                <a:ea typeface="Consolas"/>
                <a:cs typeface="Consolas"/>
                <a:sym typeface="Consolas"/>
              </a:rPr>
              <a:t>1</a:t>
            </a:r>
            <a:r>
              <a:rPr lang="en" sz="1600">
                <a:solidFill>
                  <a:schemeClr val="dk1"/>
                </a:solidFill>
                <a:highlight>
                  <a:srgbClr val="FFFFFF"/>
                </a:highlight>
                <a:latin typeface="Consolas"/>
                <a:ea typeface="Consolas"/>
                <a:cs typeface="Consolas"/>
                <a:sym typeface="Consolas"/>
              </a:rPr>
              <a:t>], output_dim, </a:t>
            </a:r>
            <a:r>
              <a:rPr lang="en" sz="1600">
                <a:solidFill>
                  <a:srgbClr val="660099"/>
                </a:solidFill>
                <a:highlight>
                  <a:srgbClr val="FFFFFF"/>
                </a:highlight>
                <a:latin typeface="Consolas"/>
                <a:ea typeface="Consolas"/>
                <a:cs typeface="Consolas"/>
                <a:sym typeface="Consolas"/>
              </a:rPr>
              <a:t>activation_fn</a:t>
            </a:r>
            <a:r>
              <a:rPr lang="en" sz="1600">
                <a:solidFill>
                  <a:schemeClr val="dk1"/>
                </a:solidFill>
                <a:highlight>
                  <a:srgbClr val="FFFFFF"/>
                </a:highlight>
                <a:latin typeface="Consolas"/>
                <a:ea typeface="Consolas"/>
                <a:cs typeface="Consolas"/>
                <a:sym typeface="Consolas"/>
              </a:rPr>
              <a:t>=</a:t>
            </a:r>
            <a:r>
              <a:rPr b="1" lang="en" sz="1600">
                <a:solidFill>
                  <a:srgbClr val="000080"/>
                </a:solidFill>
                <a:highlight>
                  <a:srgbClr val="FFFFFF"/>
                </a:highlight>
                <a:latin typeface="Consolas"/>
                <a:ea typeface="Consolas"/>
                <a:cs typeface="Consolas"/>
                <a:sym typeface="Consolas"/>
              </a:rPr>
              <a:t>None</a:t>
            </a:r>
            <a:r>
              <a:rPr lang="en" sz="16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a:t>
            </a:r>
            <a:r>
              <a:rPr i="1" lang="en" sz="1600">
                <a:solidFill>
                  <a:srgbClr val="808080"/>
                </a:solidFill>
                <a:highlight>
                  <a:srgbClr val="FFFFFF"/>
                </a:highlight>
                <a:latin typeface="Consolas"/>
                <a:ea typeface="Consolas"/>
                <a:cs typeface="Consolas"/>
                <a:sym typeface="Consolas"/>
              </a:rPr>
              <a:t># We use the last cell's output</a:t>
            </a:r>
          </a:p>
          <a:p>
            <a:pPr indent="0" lvl="0" marL="0" rtl="0">
              <a:lnSpc>
                <a:spcPct val="115000"/>
              </a:lnSpc>
              <a:spcBef>
                <a:spcPts val="0"/>
              </a:spcBef>
              <a:buNone/>
            </a:pPr>
            <a:r>
              <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lang="en" sz="1600">
                <a:solidFill>
                  <a:srgbClr val="808080"/>
                </a:solidFill>
                <a:highlight>
                  <a:srgbClr val="FFFFFF"/>
                </a:highlight>
                <a:latin typeface="Consolas"/>
                <a:ea typeface="Consolas"/>
                <a:cs typeface="Consolas"/>
                <a:sym typeface="Consolas"/>
              </a:rPr>
              <a:t># cost/loss</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loss = tf.reduce_sum(tf.square(Y_pred - Y))  </a:t>
            </a:r>
            <a:r>
              <a:rPr i="1" lang="en" sz="1600">
                <a:solidFill>
                  <a:srgbClr val="808080"/>
                </a:solidFill>
                <a:highlight>
                  <a:srgbClr val="FFFFFF"/>
                </a:highlight>
                <a:latin typeface="Consolas"/>
                <a:ea typeface="Consolas"/>
                <a:cs typeface="Consolas"/>
                <a:sym typeface="Consolas"/>
              </a:rPr>
              <a:t># sum of the squares</a:t>
            </a:r>
          </a:p>
          <a:p>
            <a:pPr indent="0" lvl="0" marL="0" rtl="0">
              <a:lnSpc>
                <a:spcPct val="115000"/>
              </a:lnSpc>
              <a:spcBef>
                <a:spcPts val="0"/>
              </a:spcBef>
              <a:buNone/>
            </a:pPr>
            <a:r>
              <a:rPr lang="en" sz="1600">
                <a:solidFill>
                  <a:srgbClr val="808080"/>
                </a:solidFill>
                <a:highlight>
                  <a:srgbClr val="FFFFFF"/>
                </a:highlight>
                <a:latin typeface="Consolas"/>
                <a:ea typeface="Consolas"/>
                <a:cs typeface="Consolas"/>
                <a:sym typeface="Consolas"/>
              </a:rPr>
              <a:t># optimizer</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optimizer = tf.train.AdamOptimizer(</a:t>
            </a:r>
            <a:r>
              <a:rPr lang="en" sz="1600">
                <a:solidFill>
                  <a:srgbClr val="0000FF"/>
                </a:solidFill>
                <a:highlight>
                  <a:srgbClr val="FFFFFF"/>
                </a:highlight>
                <a:latin typeface="Consolas"/>
                <a:ea typeface="Consolas"/>
                <a:cs typeface="Consolas"/>
                <a:sym typeface="Consolas"/>
              </a:rPr>
              <a:t>0.01</a:t>
            </a:r>
            <a:r>
              <a:rPr lang="en" sz="16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train = optimizer.minimize(loss)</a:t>
            </a:r>
          </a:p>
        </p:txBody>
      </p:sp>
      <p:sp>
        <p:nvSpPr>
          <p:cNvPr id="893" name="Shape 893"/>
          <p:cNvSpPr txBox="1"/>
          <p:nvPr/>
        </p:nvSpPr>
        <p:spPr>
          <a:xfrm>
            <a:off x="2498350" y="4890000"/>
            <a:ext cx="6917100" cy="319200"/>
          </a:xfrm>
          <a:prstGeom prst="rect">
            <a:avLst/>
          </a:prstGeom>
          <a:noFill/>
          <a:ln>
            <a:noFill/>
          </a:ln>
        </p:spPr>
        <p:txBody>
          <a:bodyPr anchorCtr="0" anchor="ctr" bIns="91425" lIns="91425" rIns="91425" tIns="91425">
            <a:noAutofit/>
          </a:bodyPr>
          <a:lstStyle/>
          <a:p>
            <a:pPr lvl="0" rtl="0">
              <a:spcBef>
                <a:spcPts val="0"/>
              </a:spcBef>
              <a:buNone/>
            </a:pPr>
            <a:r>
              <a:rPr lang="en" sz="1200" u="sng">
                <a:solidFill>
                  <a:schemeClr val="hlink"/>
                </a:solidFill>
                <a:hlinkClick r:id="rId3"/>
              </a:rPr>
              <a:t>https://github.com/hunkim/DeepLearningZeroToAll/blob/master/lab-12-5-rnn_stock_prediction.py</a:t>
            </a:r>
            <a:r>
              <a:rPr lang="en" sz="1200">
                <a:solidFill>
                  <a:schemeClr val="dk1"/>
                </a:solidFill>
              </a:rPr>
              <a:t> </a:t>
            </a:r>
          </a:p>
        </p:txBody>
      </p:sp>
      <p:pic>
        <p:nvPicPr>
          <p:cNvPr id="894" name="Shape 894"/>
          <p:cNvPicPr preferRelativeResize="0"/>
          <p:nvPr/>
        </p:nvPicPr>
        <p:blipFill>
          <a:blip r:embed="rId4">
            <a:alphaModFix/>
          </a:blip>
          <a:stretch>
            <a:fillRect/>
          </a:stretch>
        </p:blipFill>
        <p:spPr>
          <a:xfrm>
            <a:off x="7616050" y="680775"/>
            <a:ext cx="1047099" cy="1166099"/>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8" name="Shape 898"/>
        <p:cNvGrpSpPr/>
        <p:nvPr/>
      </p:nvGrpSpPr>
      <p:grpSpPr>
        <a:xfrm>
          <a:off x="0" y="0"/>
          <a:ext cx="0" cy="0"/>
          <a:chOff x="0" y="0"/>
          <a:chExt cx="0" cy="0"/>
        </a:xfrm>
      </p:grpSpPr>
      <p:sp>
        <p:nvSpPr>
          <p:cNvPr id="899" name="Shape 899"/>
          <p:cNvSpPr txBox="1"/>
          <p:nvPr>
            <p:ph type="title"/>
          </p:nvPr>
        </p:nvSpPr>
        <p:spPr>
          <a:xfrm>
            <a:off x="-8188" y="133945"/>
            <a:ext cx="9160500" cy="1285800"/>
          </a:xfrm>
          <a:prstGeom prst="rect">
            <a:avLst/>
          </a:prstGeom>
        </p:spPr>
        <p:txBody>
          <a:bodyPr anchorCtr="0" anchor="ctr" bIns="34275" lIns="34275" rIns="34275" tIns="34275">
            <a:noAutofit/>
          </a:bodyPr>
          <a:lstStyle/>
          <a:p>
            <a:pPr lvl="0" rtl="0">
              <a:spcBef>
                <a:spcPts val="0"/>
              </a:spcBef>
              <a:buNone/>
            </a:pPr>
            <a:r>
              <a:rPr lang="en"/>
              <a:t>Training and Results</a:t>
            </a:r>
          </a:p>
        </p:txBody>
      </p:sp>
      <p:sp>
        <p:nvSpPr>
          <p:cNvPr id="900" name="Shape 900"/>
          <p:cNvSpPr txBox="1"/>
          <p:nvPr/>
        </p:nvSpPr>
        <p:spPr>
          <a:xfrm>
            <a:off x="67100" y="1419750"/>
            <a:ext cx="5333700" cy="3500100"/>
          </a:xfrm>
          <a:prstGeom prst="rect">
            <a:avLst/>
          </a:prstGeom>
          <a:noFill/>
          <a:ln>
            <a:noFill/>
          </a:ln>
        </p:spPr>
        <p:txBody>
          <a:bodyPr anchorCtr="0" anchor="ctr" bIns="91425" lIns="91425" rIns="91425" tIns="91425">
            <a:noAutofit/>
          </a:bodyPr>
          <a:lstStyle/>
          <a:p>
            <a:pPr indent="0" lvl="0" marL="0" rtl="0">
              <a:lnSpc>
                <a:spcPct val="115000"/>
              </a:lnSpc>
              <a:spcBef>
                <a:spcPts val="0"/>
              </a:spcBef>
              <a:buNone/>
            </a:pPr>
            <a:r>
              <a:rPr lang="en">
                <a:solidFill>
                  <a:schemeClr val="dk1"/>
                </a:solidFill>
                <a:highlight>
                  <a:srgbClr val="FFE4FF"/>
                </a:highlight>
                <a:latin typeface="Consolas"/>
                <a:ea typeface="Consolas"/>
                <a:cs typeface="Consolas"/>
                <a:sym typeface="Consolas"/>
              </a:rPr>
              <a:t>sess</a:t>
            </a:r>
            <a:r>
              <a:rPr lang="en">
                <a:solidFill>
                  <a:schemeClr val="dk1"/>
                </a:solidFill>
                <a:highlight>
                  <a:srgbClr val="FFFFFF"/>
                </a:highlight>
                <a:latin typeface="Consolas"/>
                <a:ea typeface="Consolas"/>
                <a:cs typeface="Consolas"/>
                <a:sym typeface="Consolas"/>
              </a:rPr>
              <a:t> = tf.Session()</a:t>
            </a:r>
          </a:p>
          <a:p>
            <a:pPr indent="0" lvl="0" marL="0" rtl="0">
              <a:lnSpc>
                <a:spcPct val="115000"/>
              </a:lnSpc>
              <a:spcBef>
                <a:spcPts val="0"/>
              </a:spcBef>
              <a:buNone/>
            </a:pPr>
            <a:r>
              <a:rPr lang="en">
                <a:solidFill>
                  <a:schemeClr val="dk1"/>
                </a:solidFill>
                <a:highlight>
                  <a:srgbClr val="E4E4FF"/>
                </a:highlight>
                <a:latin typeface="Consolas"/>
                <a:ea typeface="Consolas"/>
                <a:cs typeface="Consolas"/>
                <a:sym typeface="Consolas"/>
              </a:rPr>
              <a:t>sess</a:t>
            </a:r>
            <a:r>
              <a:rPr lang="en">
                <a:solidFill>
                  <a:schemeClr val="dk1"/>
                </a:solidFill>
                <a:highlight>
                  <a:srgbClr val="FFFFFF"/>
                </a:highlight>
                <a:latin typeface="Consolas"/>
                <a:ea typeface="Consolas"/>
                <a:cs typeface="Consolas"/>
                <a:sym typeface="Consolas"/>
              </a:rPr>
              <a:t>.run(tf.global_variables_initializer())</a:t>
            </a:r>
          </a:p>
          <a:p>
            <a:pPr indent="0" lvl="0" marL="0" rtl="0">
              <a:lnSpc>
                <a:spcPct val="115000"/>
              </a:lnSpc>
              <a:spcBef>
                <a:spcPts val="0"/>
              </a:spcBef>
              <a:buNone/>
            </a:pPr>
            <a:r>
              <a:t/>
            </a:r>
            <a:endParaRPr>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b="1" lang="en">
                <a:solidFill>
                  <a:srgbClr val="000080"/>
                </a:solidFill>
                <a:highlight>
                  <a:srgbClr val="FFFFFF"/>
                </a:highlight>
                <a:latin typeface="Consolas"/>
                <a:ea typeface="Consolas"/>
                <a:cs typeface="Consolas"/>
                <a:sym typeface="Consolas"/>
              </a:rPr>
              <a:t>for </a:t>
            </a:r>
            <a:r>
              <a:rPr lang="en">
                <a:solidFill>
                  <a:schemeClr val="dk1"/>
                </a:solidFill>
                <a:highlight>
                  <a:srgbClr val="FFFFFF"/>
                </a:highlight>
                <a:latin typeface="Consolas"/>
                <a:ea typeface="Consolas"/>
                <a:cs typeface="Consolas"/>
                <a:sym typeface="Consolas"/>
              </a:rPr>
              <a:t>i </a:t>
            </a:r>
            <a:r>
              <a:rPr b="1" lang="en">
                <a:solidFill>
                  <a:srgbClr val="000080"/>
                </a:solidFill>
                <a:highlight>
                  <a:srgbClr val="FFFFFF"/>
                </a:highlight>
                <a:latin typeface="Consolas"/>
                <a:ea typeface="Consolas"/>
                <a:cs typeface="Consolas"/>
                <a:sym typeface="Consolas"/>
              </a:rPr>
              <a:t>in </a:t>
            </a:r>
            <a:r>
              <a:rPr lang="en">
                <a:solidFill>
                  <a:srgbClr val="000080"/>
                </a:solidFill>
                <a:highlight>
                  <a:srgbClr val="FFFFFF"/>
                </a:highlight>
                <a:latin typeface="Consolas"/>
                <a:ea typeface="Consolas"/>
                <a:cs typeface="Consolas"/>
                <a:sym typeface="Consolas"/>
              </a:rPr>
              <a:t>range</a:t>
            </a:r>
            <a:r>
              <a:rPr lang="en">
                <a:solidFill>
                  <a:schemeClr val="dk1"/>
                </a:solidFill>
                <a:highlight>
                  <a:srgbClr val="FFFFFF"/>
                </a:highlight>
                <a:latin typeface="Consolas"/>
                <a:ea typeface="Consolas"/>
                <a:cs typeface="Consolas"/>
                <a:sym typeface="Consolas"/>
              </a:rPr>
              <a:t>(</a:t>
            </a:r>
            <a:r>
              <a:rPr lang="en">
                <a:solidFill>
                  <a:srgbClr val="0000FF"/>
                </a:solidFill>
                <a:highlight>
                  <a:srgbClr val="FFFFFF"/>
                </a:highlight>
                <a:latin typeface="Consolas"/>
                <a:ea typeface="Consolas"/>
                <a:cs typeface="Consolas"/>
                <a:sym typeface="Consolas"/>
              </a:rPr>
              <a:t>1000</a:t>
            </a:r>
            <a:r>
              <a:rPr lang="en">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   _, l = </a:t>
            </a:r>
            <a:r>
              <a:rPr lang="en">
                <a:solidFill>
                  <a:schemeClr val="dk1"/>
                </a:solidFill>
                <a:highlight>
                  <a:srgbClr val="E4E4FF"/>
                </a:highlight>
                <a:latin typeface="Consolas"/>
                <a:ea typeface="Consolas"/>
                <a:cs typeface="Consolas"/>
                <a:sym typeface="Consolas"/>
              </a:rPr>
              <a:t>sess</a:t>
            </a:r>
            <a:r>
              <a:rPr lang="en">
                <a:solidFill>
                  <a:schemeClr val="dk1"/>
                </a:solidFill>
                <a:highlight>
                  <a:srgbClr val="FFFFFF"/>
                </a:highlight>
                <a:latin typeface="Consolas"/>
                <a:ea typeface="Consolas"/>
                <a:cs typeface="Consolas"/>
                <a:sym typeface="Consolas"/>
              </a:rPr>
              <a:t>.run([train, loss], </a:t>
            </a:r>
          </a:p>
          <a:p>
            <a:pPr indent="0" lvl="0" marL="0" rtl="0">
              <a:lnSpc>
                <a:spcPct val="115000"/>
              </a:lnSpc>
              <a:spcBef>
                <a:spcPts val="0"/>
              </a:spcBef>
              <a:buNone/>
            </a:pPr>
            <a:r>
              <a:rPr lang="en">
                <a:solidFill>
                  <a:srgbClr val="660099"/>
                </a:solidFill>
                <a:highlight>
                  <a:srgbClr val="FFFFFF"/>
                </a:highlight>
                <a:latin typeface="Consolas"/>
                <a:ea typeface="Consolas"/>
                <a:cs typeface="Consolas"/>
                <a:sym typeface="Consolas"/>
              </a:rPr>
              <a:t>          feed_dict</a:t>
            </a:r>
            <a:r>
              <a:rPr lang="en">
                <a:solidFill>
                  <a:schemeClr val="dk1"/>
                </a:solidFill>
                <a:highlight>
                  <a:srgbClr val="FFFFFF"/>
                </a:highlight>
                <a:latin typeface="Consolas"/>
                <a:ea typeface="Consolas"/>
                <a:cs typeface="Consolas"/>
                <a:sym typeface="Consolas"/>
              </a:rPr>
              <a:t>={X: trainX, Y: trainY})</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   </a:t>
            </a:r>
            <a:r>
              <a:rPr lang="en">
                <a:solidFill>
                  <a:srgbClr val="000080"/>
                </a:solidFill>
                <a:highlight>
                  <a:srgbClr val="FFFFFF"/>
                </a:highlight>
                <a:latin typeface="Consolas"/>
                <a:ea typeface="Consolas"/>
                <a:cs typeface="Consolas"/>
                <a:sym typeface="Consolas"/>
              </a:rPr>
              <a:t>print</a:t>
            </a:r>
            <a:r>
              <a:rPr lang="en">
                <a:solidFill>
                  <a:schemeClr val="dk1"/>
                </a:solidFill>
                <a:highlight>
                  <a:srgbClr val="FFFFFF"/>
                </a:highlight>
                <a:latin typeface="Consolas"/>
                <a:ea typeface="Consolas"/>
                <a:cs typeface="Consolas"/>
                <a:sym typeface="Consolas"/>
              </a:rPr>
              <a:t>(i, l)</a:t>
            </a:r>
          </a:p>
          <a:p>
            <a:pPr indent="0" lvl="0" marL="0" rtl="0">
              <a:lnSpc>
                <a:spcPct val="115000"/>
              </a:lnSpc>
              <a:spcBef>
                <a:spcPts val="0"/>
              </a:spcBef>
              <a:buNone/>
            </a:pPr>
            <a:r>
              <a:t/>
            </a:r>
            <a:endParaRPr>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testPredict = </a:t>
            </a:r>
            <a:r>
              <a:rPr lang="en">
                <a:solidFill>
                  <a:schemeClr val="dk1"/>
                </a:solidFill>
                <a:highlight>
                  <a:srgbClr val="E4E4FF"/>
                </a:highlight>
                <a:latin typeface="Consolas"/>
                <a:ea typeface="Consolas"/>
                <a:cs typeface="Consolas"/>
                <a:sym typeface="Consolas"/>
              </a:rPr>
              <a:t>sess</a:t>
            </a:r>
            <a:r>
              <a:rPr lang="en">
                <a:solidFill>
                  <a:schemeClr val="dk1"/>
                </a:solidFill>
                <a:highlight>
                  <a:srgbClr val="FFFFFF"/>
                </a:highlight>
                <a:latin typeface="Consolas"/>
                <a:ea typeface="Consolas"/>
                <a:cs typeface="Consolas"/>
                <a:sym typeface="Consolas"/>
              </a:rPr>
              <a:t>.run(Y_pred, </a:t>
            </a:r>
            <a:r>
              <a:rPr lang="en">
                <a:solidFill>
                  <a:srgbClr val="660099"/>
                </a:solidFill>
                <a:highlight>
                  <a:srgbClr val="FFFFFF"/>
                </a:highlight>
                <a:latin typeface="Consolas"/>
                <a:ea typeface="Consolas"/>
                <a:cs typeface="Consolas"/>
                <a:sym typeface="Consolas"/>
              </a:rPr>
              <a:t>feed_dict</a:t>
            </a:r>
            <a:r>
              <a:rPr lang="en">
                <a:solidFill>
                  <a:schemeClr val="dk1"/>
                </a:solidFill>
                <a:highlight>
                  <a:srgbClr val="FFFFFF"/>
                </a:highlight>
                <a:latin typeface="Consolas"/>
                <a:ea typeface="Consolas"/>
                <a:cs typeface="Consolas"/>
                <a:sym typeface="Consolas"/>
              </a:rPr>
              <a:t>={X: testX})</a:t>
            </a:r>
          </a:p>
          <a:p>
            <a:pPr indent="0" lvl="0" marL="0" rtl="0">
              <a:lnSpc>
                <a:spcPct val="115000"/>
              </a:lnSpc>
              <a:spcBef>
                <a:spcPts val="0"/>
              </a:spcBef>
              <a:buNone/>
            </a:pPr>
            <a:r>
              <a:t/>
            </a:r>
            <a:endParaRPr>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b="1" i="1" lang="en">
                <a:solidFill>
                  <a:srgbClr val="000080"/>
                </a:solidFill>
                <a:highlight>
                  <a:srgbClr val="FFFFFF"/>
                </a:highlight>
                <a:latin typeface="Consolas"/>
                <a:ea typeface="Consolas"/>
                <a:cs typeface="Consolas"/>
                <a:sym typeface="Consolas"/>
              </a:rPr>
              <a:t>import </a:t>
            </a:r>
            <a:r>
              <a:rPr i="1" lang="en">
                <a:solidFill>
                  <a:schemeClr val="dk1"/>
                </a:solidFill>
                <a:highlight>
                  <a:srgbClr val="FFFFFF"/>
                </a:highlight>
                <a:latin typeface="Consolas"/>
                <a:ea typeface="Consolas"/>
                <a:cs typeface="Consolas"/>
                <a:sym typeface="Consolas"/>
              </a:rPr>
              <a:t>matplotlib.pyplot </a:t>
            </a:r>
            <a:r>
              <a:rPr b="1" i="1" lang="en">
                <a:solidFill>
                  <a:srgbClr val="000080"/>
                </a:solidFill>
                <a:highlight>
                  <a:srgbClr val="FFFFFF"/>
                </a:highlight>
                <a:latin typeface="Consolas"/>
                <a:ea typeface="Consolas"/>
                <a:cs typeface="Consolas"/>
                <a:sym typeface="Consolas"/>
              </a:rPr>
              <a:t>as </a:t>
            </a:r>
            <a:r>
              <a:rPr i="1" lang="en">
                <a:solidFill>
                  <a:schemeClr val="dk1"/>
                </a:solidFill>
                <a:highlight>
                  <a:srgbClr val="FFFFFF"/>
                </a:highlight>
                <a:latin typeface="Consolas"/>
                <a:ea typeface="Consolas"/>
                <a:cs typeface="Consolas"/>
                <a:sym typeface="Consolas"/>
              </a:rPr>
              <a:t>plt</a:t>
            </a:r>
          </a:p>
          <a:p>
            <a:pPr indent="0" lvl="0" marL="0" rtl="0">
              <a:lnSpc>
                <a:spcPct val="115000"/>
              </a:lnSpc>
              <a:spcBef>
                <a:spcPts val="0"/>
              </a:spcBef>
              <a:buNone/>
            </a:pPr>
            <a:r>
              <a:rPr i="1" lang="en">
                <a:solidFill>
                  <a:schemeClr val="dk1"/>
                </a:solidFill>
                <a:highlight>
                  <a:srgbClr val="FFFFFF"/>
                </a:highlight>
                <a:latin typeface="Consolas"/>
                <a:ea typeface="Consolas"/>
                <a:cs typeface="Consolas"/>
                <a:sym typeface="Consolas"/>
              </a:rPr>
              <a:t>plt.plot(testY)</a:t>
            </a:r>
          </a:p>
          <a:p>
            <a:pPr indent="0" lvl="0" marL="0" rtl="0">
              <a:lnSpc>
                <a:spcPct val="115000"/>
              </a:lnSpc>
              <a:spcBef>
                <a:spcPts val="0"/>
              </a:spcBef>
              <a:buNone/>
            </a:pPr>
            <a:r>
              <a:rPr i="1" lang="en">
                <a:solidFill>
                  <a:schemeClr val="dk1"/>
                </a:solidFill>
                <a:highlight>
                  <a:srgbClr val="FFFFFF"/>
                </a:highlight>
                <a:latin typeface="Consolas"/>
                <a:ea typeface="Consolas"/>
                <a:cs typeface="Consolas"/>
                <a:sym typeface="Consolas"/>
              </a:rPr>
              <a:t>plt.plot(testPredict)</a:t>
            </a:r>
          </a:p>
          <a:p>
            <a:pPr indent="0" lvl="0" marL="0" rtl="0">
              <a:lnSpc>
                <a:spcPct val="115000"/>
              </a:lnSpc>
              <a:spcBef>
                <a:spcPts val="0"/>
              </a:spcBef>
              <a:buNone/>
            </a:pPr>
            <a:r>
              <a:rPr i="1" lang="en">
                <a:solidFill>
                  <a:schemeClr val="dk1"/>
                </a:solidFill>
                <a:highlight>
                  <a:srgbClr val="FFFFFF"/>
                </a:highlight>
                <a:latin typeface="Consolas"/>
                <a:ea typeface="Consolas"/>
                <a:cs typeface="Consolas"/>
                <a:sym typeface="Consolas"/>
              </a:rPr>
              <a:t>plt.show()</a:t>
            </a:r>
          </a:p>
          <a:p>
            <a:pPr indent="0" lvl="0" marL="0" rtl="0">
              <a:lnSpc>
                <a:spcPct val="115000"/>
              </a:lnSpc>
              <a:spcBef>
                <a:spcPts val="0"/>
              </a:spcBef>
              <a:buNone/>
            </a:pPr>
            <a:r>
              <a:t/>
            </a:r>
            <a:endParaRPr i="1" sz="115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t/>
            </a:r>
            <a:endParaRPr i="1" sz="1600">
              <a:solidFill>
                <a:srgbClr val="808080"/>
              </a:solidFill>
              <a:highlight>
                <a:srgbClr val="FFFFFF"/>
              </a:highlight>
              <a:latin typeface="Consolas"/>
              <a:ea typeface="Consolas"/>
              <a:cs typeface="Consolas"/>
              <a:sym typeface="Consolas"/>
            </a:endParaRPr>
          </a:p>
        </p:txBody>
      </p:sp>
      <p:sp>
        <p:nvSpPr>
          <p:cNvPr id="901" name="Shape 901"/>
          <p:cNvSpPr txBox="1"/>
          <p:nvPr/>
        </p:nvSpPr>
        <p:spPr>
          <a:xfrm>
            <a:off x="2498350" y="4890000"/>
            <a:ext cx="6917100" cy="319200"/>
          </a:xfrm>
          <a:prstGeom prst="rect">
            <a:avLst/>
          </a:prstGeom>
          <a:noFill/>
          <a:ln>
            <a:noFill/>
          </a:ln>
        </p:spPr>
        <p:txBody>
          <a:bodyPr anchorCtr="0" anchor="ctr" bIns="91425" lIns="91425" rIns="91425" tIns="91425">
            <a:noAutofit/>
          </a:bodyPr>
          <a:lstStyle/>
          <a:p>
            <a:pPr lvl="0" rtl="0">
              <a:spcBef>
                <a:spcPts val="0"/>
              </a:spcBef>
              <a:buNone/>
            </a:pPr>
            <a:r>
              <a:rPr lang="en" sz="1200" u="sng">
                <a:solidFill>
                  <a:schemeClr val="hlink"/>
                </a:solidFill>
                <a:hlinkClick r:id="rId3"/>
              </a:rPr>
              <a:t>https://github.com/hunkim/DeepLearningZeroToAll/blob/master/lab-12-5-rnn_stock_prediction.py</a:t>
            </a:r>
            <a:r>
              <a:rPr lang="en" sz="1200">
                <a:solidFill>
                  <a:schemeClr val="dk1"/>
                </a:solidFill>
              </a:rPr>
              <a:t> </a:t>
            </a:r>
          </a:p>
        </p:txBody>
      </p:sp>
      <p:pic>
        <p:nvPicPr>
          <p:cNvPr id="902" name="Shape 902"/>
          <p:cNvPicPr preferRelativeResize="0"/>
          <p:nvPr/>
        </p:nvPicPr>
        <p:blipFill>
          <a:blip r:embed="rId4">
            <a:alphaModFix/>
          </a:blip>
          <a:stretch>
            <a:fillRect/>
          </a:stretch>
        </p:blipFill>
        <p:spPr>
          <a:xfrm>
            <a:off x="5400799" y="1548500"/>
            <a:ext cx="3590800" cy="2693088"/>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6" name="Shape 906"/>
        <p:cNvGrpSpPr/>
        <p:nvPr/>
      </p:nvGrpSpPr>
      <p:grpSpPr>
        <a:xfrm>
          <a:off x="0" y="0"/>
          <a:ext cx="0" cy="0"/>
          <a:chOff x="0" y="0"/>
          <a:chExt cx="0" cy="0"/>
        </a:xfrm>
      </p:grpSpPr>
      <p:sp>
        <p:nvSpPr>
          <p:cNvPr id="907" name="Shape 907"/>
          <p:cNvSpPr txBox="1"/>
          <p:nvPr>
            <p:ph type="title"/>
          </p:nvPr>
        </p:nvSpPr>
        <p:spPr>
          <a:xfrm>
            <a:off x="-8188" y="133945"/>
            <a:ext cx="9160500" cy="1285800"/>
          </a:xfrm>
          <a:prstGeom prst="rect">
            <a:avLst/>
          </a:prstGeom>
        </p:spPr>
        <p:txBody>
          <a:bodyPr anchorCtr="0" anchor="ctr" bIns="34275" lIns="34275" rIns="34275" tIns="34275">
            <a:noAutofit/>
          </a:bodyPr>
          <a:lstStyle/>
          <a:p>
            <a:pPr lvl="0">
              <a:spcBef>
                <a:spcPts val="0"/>
              </a:spcBef>
              <a:buNone/>
            </a:pPr>
            <a:r>
              <a:rPr lang="en"/>
              <a:t>Exercise</a:t>
            </a:r>
          </a:p>
        </p:txBody>
      </p:sp>
      <p:sp>
        <p:nvSpPr>
          <p:cNvPr id="908" name="Shape 908"/>
          <p:cNvSpPr txBox="1"/>
          <p:nvPr>
            <p:ph idx="1" type="body"/>
          </p:nvPr>
        </p:nvSpPr>
        <p:spPr>
          <a:xfrm>
            <a:off x="180200" y="1460001"/>
            <a:ext cx="8783400" cy="1970399"/>
          </a:xfrm>
          <a:prstGeom prst="rect">
            <a:avLst/>
          </a:prstGeom>
        </p:spPr>
        <p:txBody>
          <a:bodyPr anchorCtr="0" anchor="ctr" bIns="34275" lIns="34275" rIns="34275" tIns="34275">
            <a:noAutofit/>
          </a:bodyPr>
          <a:lstStyle/>
          <a:p>
            <a:pPr indent="-368300" lvl="0" marL="457200" rtl="0">
              <a:spcBef>
                <a:spcPts val="0"/>
              </a:spcBef>
              <a:buSzPct val="100000"/>
            </a:pPr>
            <a:r>
              <a:rPr lang="en" sz="2200"/>
              <a:t>Implement  stock prediction using linear regression only</a:t>
            </a:r>
          </a:p>
          <a:p>
            <a:pPr indent="-368300" lvl="0" marL="457200">
              <a:spcBef>
                <a:spcPts val="0"/>
              </a:spcBef>
              <a:buSzPct val="100000"/>
            </a:pPr>
            <a:r>
              <a:rPr lang="en" sz="2200"/>
              <a:t>Improve results using more features such as keywords and/or sentiments in top news</a:t>
            </a: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2" name="Shape 912"/>
        <p:cNvGrpSpPr/>
        <p:nvPr/>
      </p:nvGrpSpPr>
      <p:grpSpPr>
        <a:xfrm>
          <a:off x="0" y="0"/>
          <a:ext cx="0" cy="0"/>
          <a:chOff x="0" y="0"/>
          <a:chExt cx="0" cy="0"/>
        </a:xfrm>
      </p:grpSpPr>
      <p:sp>
        <p:nvSpPr>
          <p:cNvPr id="913" name="Shape 913"/>
          <p:cNvSpPr txBox="1"/>
          <p:nvPr>
            <p:ph type="title"/>
          </p:nvPr>
        </p:nvSpPr>
        <p:spPr>
          <a:xfrm>
            <a:off x="-8188" y="133945"/>
            <a:ext cx="9160500" cy="1285800"/>
          </a:xfrm>
          <a:prstGeom prst="rect">
            <a:avLst/>
          </a:prstGeom>
          <a:no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r>
              <a:rPr lang="en"/>
              <a:t>Other </a:t>
            </a:r>
            <a:r>
              <a:rPr b="0" i="0" lang="en" sz="3400" u="none" cap="none" strike="noStrike">
                <a:solidFill>
                  <a:srgbClr val="000000"/>
                </a:solidFill>
                <a:latin typeface="Gill Sans"/>
                <a:ea typeface="Gill Sans"/>
                <a:cs typeface="Gill Sans"/>
                <a:sym typeface="Gill Sans"/>
              </a:rPr>
              <a:t>RNN applications</a:t>
            </a:r>
          </a:p>
        </p:txBody>
      </p:sp>
      <p:sp>
        <p:nvSpPr>
          <p:cNvPr id="914" name="Shape 914"/>
          <p:cNvSpPr txBox="1"/>
          <p:nvPr>
            <p:ph idx="1" type="body"/>
          </p:nvPr>
        </p:nvSpPr>
        <p:spPr>
          <a:xfrm>
            <a:off x="180210" y="1216729"/>
            <a:ext cx="8783400" cy="3594300"/>
          </a:xfrm>
          <a:prstGeom prst="rect">
            <a:avLst/>
          </a:prstGeom>
          <a:noFill/>
          <a:ln>
            <a:noFill/>
          </a:ln>
        </p:spPr>
        <p:txBody>
          <a:bodyPr anchorCtr="0" anchor="ctr" bIns="26775" lIns="26775" rIns="26775" tIns="26775">
            <a:noAutofit/>
          </a:bodyPr>
          <a:lstStyle/>
          <a:p>
            <a:pPr indent="-215900" lvl="0" marL="406400" marR="0" rtl="0" algn="l">
              <a:lnSpc>
                <a:spcPct val="100000"/>
              </a:lnSpc>
              <a:spcBef>
                <a:spcPts val="0"/>
              </a:spcBef>
              <a:spcAft>
                <a:spcPts val="0"/>
              </a:spcAft>
              <a:buClr>
                <a:srgbClr val="000000"/>
              </a:buClr>
              <a:buSzPct val="100000"/>
              <a:buFont typeface="Noto Sans Symbols"/>
              <a:buChar char="●"/>
            </a:pPr>
            <a:r>
              <a:rPr b="0" i="0" lang="en" sz="2200" u="none" cap="none" strike="noStrike">
                <a:solidFill>
                  <a:srgbClr val="000000"/>
                </a:solidFill>
                <a:latin typeface="Gill Sans"/>
                <a:ea typeface="Gill Sans"/>
                <a:cs typeface="Gill Sans"/>
                <a:sym typeface="Gill Sans"/>
              </a:rPr>
              <a:t>Language Modeling</a:t>
            </a:r>
          </a:p>
          <a:p>
            <a:pPr indent="-215900" lvl="0" marL="406400" marR="0" rtl="0" algn="l">
              <a:lnSpc>
                <a:spcPct val="100000"/>
              </a:lnSpc>
              <a:spcBef>
                <a:spcPts val="1200"/>
              </a:spcBef>
              <a:spcAft>
                <a:spcPts val="0"/>
              </a:spcAft>
              <a:buClr>
                <a:srgbClr val="000000"/>
              </a:buClr>
              <a:buSzPct val="100000"/>
              <a:buFont typeface="Noto Sans Symbols"/>
              <a:buChar char="●"/>
            </a:pPr>
            <a:r>
              <a:rPr b="0" i="0" lang="en" sz="2200" u="none" cap="none" strike="noStrike">
                <a:solidFill>
                  <a:srgbClr val="000000"/>
                </a:solidFill>
                <a:latin typeface="Gill Sans"/>
                <a:ea typeface="Gill Sans"/>
                <a:cs typeface="Gill Sans"/>
                <a:sym typeface="Gill Sans"/>
              </a:rPr>
              <a:t>Speech Recognition</a:t>
            </a:r>
          </a:p>
          <a:p>
            <a:pPr indent="-215900" lvl="0" marL="406400" marR="0" rtl="0" algn="l">
              <a:lnSpc>
                <a:spcPct val="100000"/>
              </a:lnSpc>
              <a:spcBef>
                <a:spcPts val="1200"/>
              </a:spcBef>
              <a:spcAft>
                <a:spcPts val="0"/>
              </a:spcAft>
              <a:buClr>
                <a:srgbClr val="000000"/>
              </a:buClr>
              <a:buSzPct val="100000"/>
              <a:buFont typeface="Noto Sans Symbols"/>
              <a:buChar char="●"/>
            </a:pPr>
            <a:r>
              <a:rPr b="0" i="0" lang="en" sz="2200" u="none" cap="none" strike="noStrike">
                <a:solidFill>
                  <a:srgbClr val="000000"/>
                </a:solidFill>
                <a:latin typeface="Gill Sans"/>
                <a:ea typeface="Gill Sans"/>
                <a:cs typeface="Gill Sans"/>
                <a:sym typeface="Gill Sans"/>
              </a:rPr>
              <a:t>Machine Translation</a:t>
            </a:r>
          </a:p>
          <a:p>
            <a:pPr indent="-215900" lvl="0" marL="406400" marR="0" rtl="0" algn="l">
              <a:lnSpc>
                <a:spcPct val="100000"/>
              </a:lnSpc>
              <a:spcBef>
                <a:spcPts val="1200"/>
              </a:spcBef>
              <a:spcAft>
                <a:spcPts val="0"/>
              </a:spcAft>
              <a:buClr>
                <a:srgbClr val="000000"/>
              </a:buClr>
              <a:buSzPct val="100000"/>
              <a:buFont typeface="Noto Sans Symbols"/>
              <a:buChar char="●"/>
            </a:pPr>
            <a:r>
              <a:rPr b="0" i="0" lang="en" sz="2200" u="none" cap="none" strike="noStrike">
                <a:solidFill>
                  <a:srgbClr val="000000"/>
                </a:solidFill>
                <a:latin typeface="Gill Sans"/>
                <a:ea typeface="Gill Sans"/>
                <a:cs typeface="Gill Sans"/>
                <a:sym typeface="Gill Sans"/>
              </a:rPr>
              <a:t>Conversation Modeling/Question Answering</a:t>
            </a:r>
          </a:p>
          <a:p>
            <a:pPr indent="-215900" lvl="0" marL="406400" marR="0" rtl="0" algn="l">
              <a:lnSpc>
                <a:spcPct val="100000"/>
              </a:lnSpc>
              <a:spcBef>
                <a:spcPts val="1200"/>
              </a:spcBef>
              <a:spcAft>
                <a:spcPts val="0"/>
              </a:spcAft>
              <a:buClr>
                <a:srgbClr val="000000"/>
              </a:buClr>
              <a:buSzPct val="100000"/>
              <a:buFont typeface="Noto Sans Symbols"/>
              <a:buChar char="●"/>
            </a:pPr>
            <a:r>
              <a:rPr b="0" i="0" lang="en" sz="2200" u="none" cap="none" strike="noStrike">
                <a:solidFill>
                  <a:srgbClr val="000000"/>
                </a:solidFill>
                <a:latin typeface="Gill Sans"/>
                <a:ea typeface="Gill Sans"/>
                <a:cs typeface="Gill Sans"/>
                <a:sym typeface="Gill Sans"/>
              </a:rPr>
              <a:t>Image/Video Captioning</a:t>
            </a:r>
          </a:p>
          <a:p>
            <a:pPr indent="-215900" lvl="0" marL="406400" marR="0" rtl="0" algn="l">
              <a:lnSpc>
                <a:spcPct val="100000"/>
              </a:lnSpc>
              <a:spcBef>
                <a:spcPts val="1200"/>
              </a:spcBef>
              <a:spcAft>
                <a:spcPts val="0"/>
              </a:spcAft>
              <a:buClr>
                <a:srgbClr val="000000"/>
              </a:buClr>
              <a:buSzPct val="100000"/>
              <a:buFont typeface="Noto Sans Symbols"/>
              <a:buChar char="●"/>
            </a:pPr>
            <a:r>
              <a:rPr b="0" i="0" lang="en" sz="2200" u="none" cap="none" strike="noStrike">
                <a:solidFill>
                  <a:srgbClr val="000000"/>
                </a:solidFill>
                <a:latin typeface="Gill Sans"/>
                <a:ea typeface="Gill Sans"/>
                <a:cs typeface="Gill Sans"/>
                <a:sym typeface="Gill Sans"/>
              </a:rPr>
              <a:t>Image/Music/Dance Generation</a:t>
            </a:r>
          </a:p>
        </p:txBody>
      </p:sp>
      <p:sp>
        <p:nvSpPr>
          <p:cNvPr id="915" name="Shape 915"/>
          <p:cNvSpPr/>
          <p:nvPr/>
        </p:nvSpPr>
        <p:spPr>
          <a:xfrm>
            <a:off x="6005625" y="4788475"/>
            <a:ext cx="3102900" cy="339300"/>
          </a:xfrm>
          <a:prstGeom prst="rect">
            <a:avLst/>
          </a:prstGeom>
          <a:no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000000"/>
              </a:buClr>
              <a:buFont typeface="Helvetica Neue"/>
              <a:buNone/>
            </a:pPr>
            <a:r>
              <a:rPr b="0" i="0" lang="en" u="sng" cap="none" strike="noStrike">
                <a:solidFill>
                  <a:schemeClr val="hlink"/>
                </a:solidFill>
                <a:latin typeface="Helvetica Neue"/>
                <a:ea typeface="Helvetica Neue"/>
                <a:cs typeface="Helvetica Neue"/>
                <a:sym typeface="Helvetica Neue"/>
                <a:hlinkClick r:id="rId3"/>
              </a:rPr>
              <a:t>http://jiwonkim.org/awesome-rnn/</a:t>
            </a:r>
            <a:r>
              <a:rPr b="0" i="0" lang="en" u="none" cap="none" strike="noStrike">
                <a:solidFill>
                  <a:srgbClr val="000000"/>
                </a:solidFill>
                <a:latin typeface="Helvetica Neue"/>
                <a:ea typeface="Helvetica Neue"/>
                <a:cs typeface="Helvetica Neue"/>
                <a:sym typeface="Helvetica Neue"/>
              </a:rPr>
              <a:t> </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Shape 262"/>
          <p:cNvSpPr txBox="1"/>
          <p:nvPr>
            <p:ph type="title"/>
          </p:nvPr>
        </p:nvSpPr>
        <p:spPr>
          <a:xfrm>
            <a:off x="824075" y="133950"/>
            <a:ext cx="7976100" cy="1285800"/>
          </a:xfrm>
          <a:prstGeom prst="rect">
            <a:avLst/>
          </a:prstGeom>
        </p:spPr>
        <p:txBody>
          <a:bodyPr anchorCtr="0" anchor="ctr" bIns="34275" lIns="34275" rIns="34275" tIns="34275">
            <a:noAutofit/>
          </a:bodyPr>
          <a:lstStyle/>
          <a:p>
            <a:pPr lvl="0" rtl="0">
              <a:spcBef>
                <a:spcPts val="0"/>
              </a:spcBef>
              <a:buNone/>
            </a:pPr>
            <a:r>
              <a:rPr lang="en"/>
              <a:t>One node: 4 (</a:t>
            </a:r>
            <a:r>
              <a:rPr i="1" lang="en"/>
              <a:t>input-dim</a:t>
            </a:r>
            <a:r>
              <a:rPr lang="en"/>
              <a:t>) in 2 (</a:t>
            </a:r>
            <a:r>
              <a:rPr i="1" lang="en"/>
              <a:t>hidden_size</a:t>
            </a:r>
            <a:r>
              <a:rPr lang="en"/>
              <a:t>)</a:t>
            </a:r>
          </a:p>
        </p:txBody>
      </p:sp>
      <p:pic>
        <p:nvPicPr>
          <p:cNvPr id="263" name="Shape 263"/>
          <p:cNvPicPr preferRelativeResize="0"/>
          <p:nvPr/>
        </p:nvPicPr>
        <p:blipFill>
          <a:blip r:embed="rId3">
            <a:alphaModFix/>
          </a:blip>
          <a:stretch>
            <a:fillRect/>
          </a:stretch>
        </p:blipFill>
        <p:spPr>
          <a:xfrm>
            <a:off x="824062" y="1419749"/>
            <a:ext cx="7495875" cy="3758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pic>
        <p:nvPicPr>
          <p:cNvPr id="268" name="Shape 268"/>
          <p:cNvPicPr preferRelativeResize="0"/>
          <p:nvPr/>
        </p:nvPicPr>
        <p:blipFill>
          <a:blip r:embed="rId3">
            <a:alphaModFix/>
          </a:blip>
          <a:stretch>
            <a:fillRect/>
          </a:stretch>
        </p:blipFill>
        <p:spPr>
          <a:xfrm>
            <a:off x="5715275" y="1842099"/>
            <a:ext cx="5438525" cy="2727024"/>
          </a:xfrm>
          <a:prstGeom prst="rect">
            <a:avLst/>
          </a:prstGeom>
          <a:noFill/>
          <a:ln>
            <a:noFill/>
          </a:ln>
        </p:spPr>
      </p:pic>
      <p:sp>
        <p:nvSpPr>
          <p:cNvPr id="269" name="Shape 269"/>
          <p:cNvSpPr txBox="1"/>
          <p:nvPr/>
        </p:nvSpPr>
        <p:spPr>
          <a:xfrm>
            <a:off x="345500" y="1232500"/>
            <a:ext cx="7715400" cy="2232000"/>
          </a:xfrm>
          <a:prstGeom prst="rect">
            <a:avLst/>
          </a:prstGeom>
          <a:noFill/>
          <a:ln>
            <a:noFill/>
          </a:ln>
        </p:spPr>
        <p:txBody>
          <a:bodyPr anchorCtr="0" anchor="ctr" bIns="91425" lIns="91425" rIns="91425" tIns="91425">
            <a:noAutofit/>
          </a:bodyPr>
          <a:lstStyle/>
          <a:p>
            <a:pPr lvl="0" rtl="0">
              <a:lnSpc>
                <a:spcPct val="115000"/>
              </a:lnSpc>
              <a:spcBef>
                <a:spcPts val="0"/>
              </a:spcBef>
              <a:buNone/>
            </a:pPr>
            <a:r>
              <a:rPr i="1" lang="en">
                <a:solidFill>
                  <a:srgbClr val="408080"/>
                </a:solidFill>
                <a:latin typeface="Consolas"/>
                <a:ea typeface="Consolas"/>
                <a:cs typeface="Consolas"/>
                <a:sym typeface="Consolas"/>
              </a:rPr>
              <a:t># One cell RNN input_dim (4) -&gt; output_dim (2)</a:t>
            </a:r>
            <a:br>
              <a:rPr lang="en">
                <a:solidFill>
                  <a:srgbClr val="333333"/>
                </a:solidFill>
                <a:latin typeface="Consolas"/>
                <a:ea typeface="Consolas"/>
                <a:cs typeface="Consolas"/>
                <a:sym typeface="Consolas"/>
              </a:rPr>
            </a:br>
            <a:r>
              <a:rPr lang="en">
                <a:solidFill>
                  <a:srgbClr val="333333"/>
                </a:solidFill>
                <a:latin typeface="Consolas"/>
                <a:ea typeface="Consolas"/>
                <a:cs typeface="Consolas"/>
                <a:sym typeface="Consolas"/>
              </a:rPr>
              <a:t>hidden_size </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 </a:t>
            </a:r>
            <a:r>
              <a:rPr lang="en">
                <a:solidFill>
                  <a:srgbClr val="666666"/>
                </a:solidFill>
                <a:latin typeface="Consolas"/>
                <a:ea typeface="Consolas"/>
                <a:cs typeface="Consolas"/>
                <a:sym typeface="Consolas"/>
              </a:rPr>
              <a:t>2</a:t>
            </a:r>
            <a:br>
              <a:rPr lang="en">
                <a:solidFill>
                  <a:srgbClr val="333333"/>
                </a:solidFill>
                <a:latin typeface="Consolas"/>
                <a:ea typeface="Consolas"/>
                <a:cs typeface="Consolas"/>
                <a:sym typeface="Consolas"/>
              </a:rPr>
            </a:br>
            <a:r>
              <a:rPr lang="en">
                <a:solidFill>
                  <a:srgbClr val="333333"/>
                </a:solidFill>
                <a:latin typeface="Consolas"/>
                <a:ea typeface="Consolas"/>
                <a:cs typeface="Consolas"/>
                <a:sym typeface="Consolas"/>
              </a:rPr>
              <a:t>cell </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 tf</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contrib</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rnn</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BasicLSTMCell(num_units</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hidden_size)</a:t>
            </a:r>
            <a:br>
              <a:rPr lang="en">
                <a:solidFill>
                  <a:srgbClr val="333333"/>
                </a:solidFill>
                <a:latin typeface="Consolas"/>
                <a:ea typeface="Consolas"/>
                <a:cs typeface="Consolas"/>
                <a:sym typeface="Consolas"/>
              </a:rPr>
            </a:br>
            <a:br>
              <a:rPr lang="en">
                <a:solidFill>
                  <a:srgbClr val="333333"/>
                </a:solidFill>
                <a:latin typeface="Consolas"/>
                <a:ea typeface="Consolas"/>
                <a:cs typeface="Consolas"/>
                <a:sym typeface="Consolas"/>
              </a:rPr>
            </a:br>
            <a:r>
              <a:rPr lang="en">
                <a:solidFill>
                  <a:srgbClr val="333333"/>
                </a:solidFill>
                <a:latin typeface="Consolas"/>
                <a:ea typeface="Consolas"/>
                <a:cs typeface="Consolas"/>
                <a:sym typeface="Consolas"/>
              </a:rPr>
              <a:t>x_data </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 np</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array(</a:t>
            </a:r>
            <a:r>
              <a:rPr i="1" lang="en">
                <a:solidFill>
                  <a:srgbClr val="408080"/>
                </a:solidFill>
                <a:latin typeface="Consolas"/>
                <a:ea typeface="Consolas"/>
                <a:cs typeface="Consolas"/>
                <a:sym typeface="Consolas"/>
              </a:rPr>
              <a:t>[[[1,0,0,0]]]</a:t>
            </a:r>
            <a:r>
              <a:rPr lang="en">
                <a:solidFill>
                  <a:srgbClr val="333333"/>
                </a:solidFill>
                <a:latin typeface="Consolas"/>
                <a:ea typeface="Consolas"/>
                <a:cs typeface="Consolas"/>
                <a:sym typeface="Consolas"/>
              </a:rPr>
              <a:t>, dtype</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np</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float32) </a:t>
            </a:r>
          </a:p>
          <a:p>
            <a:pPr lvl="0" rtl="0">
              <a:lnSpc>
                <a:spcPct val="115000"/>
              </a:lnSpc>
              <a:spcBef>
                <a:spcPts val="0"/>
              </a:spcBef>
              <a:buNone/>
            </a:pPr>
            <a:r>
              <a:rPr lang="en">
                <a:solidFill>
                  <a:srgbClr val="333333"/>
                </a:solidFill>
                <a:latin typeface="Consolas"/>
                <a:ea typeface="Consolas"/>
                <a:cs typeface="Consolas"/>
                <a:sym typeface="Consolas"/>
              </a:rPr>
              <a:t>outputs, _states </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 tf</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nn</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dynamic_rnn(cell, x_data, dtype</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tf</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float32)</a:t>
            </a:r>
            <a:br>
              <a:rPr lang="en">
                <a:solidFill>
                  <a:srgbClr val="333333"/>
                </a:solidFill>
                <a:latin typeface="Consolas"/>
                <a:ea typeface="Consolas"/>
                <a:cs typeface="Consolas"/>
                <a:sym typeface="Consolas"/>
              </a:rPr>
            </a:br>
            <a:br>
              <a:rPr lang="en">
                <a:solidFill>
                  <a:srgbClr val="333333"/>
                </a:solidFill>
                <a:latin typeface="Consolas"/>
                <a:ea typeface="Consolas"/>
                <a:cs typeface="Consolas"/>
                <a:sym typeface="Consolas"/>
              </a:rPr>
            </a:br>
            <a:r>
              <a:rPr lang="en">
                <a:solidFill>
                  <a:srgbClr val="333333"/>
                </a:solidFill>
                <a:latin typeface="Consolas"/>
                <a:ea typeface="Consolas"/>
                <a:cs typeface="Consolas"/>
                <a:sym typeface="Consolas"/>
              </a:rPr>
              <a:t>sess</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run(tf</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global_variables_initializer())</a:t>
            </a:r>
            <a:br>
              <a:rPr lang="en">
                <a:solidFill>
                  <a:srgbClr val="333333"/>
                </a:solidFill>
                <a:latin typeface="Consolas"/>
                <a:ea typeface="Consolas"/>
                <a:cs typeface="Consolas"/>
                <a:sym typeface="Consolas"/>
              </a:rPr>
            </a:br>
            <a:r>
              <a:rPr lang="en">
                <a:solidFill>
                  <a:srgbClr val="333333"/>
                </a:solidFill>
                <a:latin typeface="Consolas"/>
                <a:ea typeface="Consolas"/>
                <a:cs typeface="Consolas"/>
                <a:sym typeface="Consolas"/>
              </a:rPr>
              <a:t>pp</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pprint(outputs</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eval())</a:t>
            </a:r>
          </a:p>
        </p:txBody>
      </p:sp>
      <p:sp>
        <p:nvSpPr>
          <p:cNvPr id="270" name="Shape 270"/>
          <p:cNvSpPr txBox="1"/>
          <p:nvPr/>
        </p:nvSpPr>
        <p:spPr>
          <a:xfrm>
            <a:off x="399350" y="3629550"/>
            <a:ext cx="4998000" cy="805500"/>
          </a:xfrm>
          <a:prstGeom prst="rect">
            <a:avLst/>
          </a:prstGeom>
          <a:no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lvl="0" rtl="0">
              <a:lnSpc>
                <a:spcPct val="121429"/>
              </a:lnSpc>
              <a:spcBef>
                <a:spcPts val="0"/>
              </a:spcBef>
              <a:buNone/>
            </a:pPr>
            <a:r>
              <a:rPr lang="en" sz="1800">
                <a:solidFill>
                  <a:schemeClr val="dk1"/>
                </a:solidFill>
                <a:highlight>
                  <a:srgbClr val="FFFFFF"/>
                </a:highlight>
                <a:latin typeface="Consolas"/>
                <a:ea typeface="Consolas"/>
                <a:cs typeface="Consolas"/>
                <a:sym typeface="Consolas"/>
              </a:rPr>
              <a:t>array([[[-0.42409304,  0.64651132]]])</a:t>
            </a:r>
          </a:p>
        </p:txBody>
      </p:sp>
      <p:sp>
        <p:nvSpPr>
          <p:cNvPr id="271" name="Shape 271"/>
          <p:cNvSpPr txBox="1"/>
          <p:nvPr/>
        </p:nvSpPr>
        <p:spPr>
          <a:xfrm>
            <a:off x="3442350" y="4662575"/>
            <a:ext cx="5866800" cy="668400"/>
          </a:xfrm>
          <a:prstGeom prst="rect">
            <a:avLst/>
          </a:prstGeom>
          <a:noFill/>
          <a:ln>
            <a:noFill/>
          </a:ln>
        </p:spPr>
        <p:txBody>
          <a:bodyPr anchorCtr="0" anchor="ctr" bIns="91425" lIns="91425" rIns="91425" tIns="91425">
            <a:noAutofit/>
          </a:bodyPr>
          <a:lstStyle/>
          <a:p>
            <a:pPr lvl="0" rtl="0">
              <a:spcBef>
                <a:spcPts val="0"/>
              </a:spcBef>
              <a:buNone/>
            </a:pPr>
            <a:r>
              <a:rPr lang="en" sz="1100" u="sng">
                <a:solidFill>
                  <a:schemeClr val="hlink"/>
                </a:solidFill>
                <a:hlinkClick r:id="rId4"/>
              </a:rPr>
              <a:t>https://github.com/hunkim/DeepLearningZeroToAll/blob/master/lab-12-0-rnn_basics.ipynb</a:t>
            </a:r>
            <a:r>
              <a:rPr lang="en" sz="1100">
                <a:solidFill>
                  <a:srgbClr val="808080"/>
                </a:solidFill>
              </a:rPr>
              <a:t> </a:t>
            </a:r>
          </a:p>
        </p:txBody>
      </p:sp>
      <p:sp>
        <p:nvSpPr>
          <p:cNvPr id="272" name="Shape 272"/>
          <p:cNvSpPr txBox="1"/>
          <p:nvPr>
            <p:ph type="title"/>
          </p:nvPr>
        </p:nvSpPr>
        <p:spPr>
          <a:xfrm>
            <a:off x="824075" y="133950"/>
            <a:ext cx="7976100" cy="1285800"/>
          </a:xfrm>
          <a:prstGeom prst="rect">
            <a:avLst/>
          </a:prstGeom>
        </p:spPr>
        <p:txBody>
          <a:bodyPr anchorCtr="0" anchor="ctr" bIns="34275" lIns="34275" rIns="34275" tIns="34275">
            <a:noAutofit/>
          </a:bodyPr>
          <a:lstStyle/>
          <a:p>
            <a:pPr lvl="0" rtl="0">
              <a:spcBef>
                <a:spcPts val="0"/>
              </a:spcBef>
              <a:buNone/>
            </a:pPr>
            <a:r>
              <a:rPr lang="en"/>
              <a:t>One node: 4 (</a:t>
            </a:r>
            <a:r>
              <a:rPr i="1" lang="en"/>
              <a:t>input-dim</a:t>
            </a:r>
            <a:r>
              <a:rPr lang="en"/>
              <a:t>) in 2 (</a:t>
            </a:r>
            <a:r>
              <a:rPr i="1" lang="en"/>
              <a:t>hidden_size</a:t>
            </a:r>
            <a:r>
              <a:rPr lang="en"/>
              <a:t>)</a:t>
            </a:r>
          </a:p>
        </p:txBody>
      </p:sp>
    </p:spTree>
  </p:cSld>
  <p:clrMapOvr>
    <a:masterClrMapping/>
  </p:clrMapOvr>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